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3"/>
  </p:notesMasterIdLst>
  <p:handoutMasterIdLst>
    <p:handoutMasterId r:id="rId34"/>
  </p:handoutMasterIdLst>
  <p:sldIdLst>
    <p:sldId id="260" r:id="rId2"/>
    <p:sldId id="282" r:id="rId3"/>
    <p:sldId id="283" r:id="rId4"/>
    <p:sldId id="298" r:id="rId5"/>
    <p:sldId id="300" r:id="rId6"/>
    <p:sldId id="507" r:id="rId7"/>
    <p:sldId id="347" r:id="rId8"/>
    <p:sldId id="509" r:id="rId9"/>
    <p:sldId id="496" r:id="rId10"/>
    <p:sldId id="521" r:id="rId11"/>
    <p:sldId id="520" r:id="rId12"/>
    <p:sldId id="522" r:id="rId13"/>
    <p:sldId id="491" r:id="rId14"/>
    <p:sldId id="516" r:id="rId15"/>
    <p:sldId id="501" r:id="rId16"/>
    <p:sldId id="494" r:id="rId17"/>
    <p:sldId id="498" r:id="rId18"/>
    <p:sldId id="505" r:id="rId19"/>
    <p:sldId id="523" r:id="rId20"/>
    <p:sldId id="504" r:id="rId21"/>
    <p:sldId id="489" r:id="rId22"/>
    <p:sldId id="503" r:id="rId23"/>
    <p:sldId id="524" r:id="rId24"/>
    <p:sldId id="517" r:id="rId25"/>
    <p:sldId id="488" r:id="rId26"/>
    <p:sldId id="449" r:id="rId27"/>
    <p:sldId id="497" r:id="rId28"/>
    <p:sldId id="525" r:id="rId29"/>
    <p:sldId id="500" r:id="rId30"/>
    <p:sldId id="487" r:id="rId31"/>
    <p:sldId id="395" r:id="rId32"/>
  </p:sldIdLst>
  <p:sldSz cx="12192000" cy="6858000"/>
  <p:notesSz cx="7315200" cy="9601200"/>
  <p:embeddedFontLst>
    <p:embeddedFont>
      <p:font typeface="Montserrat" panose="00000500000000000000" pitchFamily="2"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2ADA5-5AAD-00BC-4273-0561D7AC0C31}" name="Julia Amrock" initials="JA" userId="S::jamrock@sonomapharma.com::d11c22bc-7829-49f1-a855-7d2b2b7e3e5f" providerId="AD"/>
  <p188:author id="{0B934AAB-7464-AD7E-DC55-67FE3D1F140D}" name="Matthew Mavrogian" initials="MM" userId="S::mmavrogian@maximgrp.com::a5374a99-a3d9-48b4-8116-877f2bab86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E2"/>
    <a:srgbClr val="0E2F95"/>
    <a:srgbClr val="E7EFFD"/>
    <a:srgbClr val="F4FBFE"/>
    <a:srgbClr val="E8E6FE"/>
    <a:srgbClr val="B6B1FD"/>
    <a:srgbClr val="F4FEFE"/>
    <a:srgbClr val="194FAF"/>
    <a:srgbClr val="BDCD2E"/>
    <a:srgbClr val="00A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107" d="100"/>
          <a:sy n="107" d="100"/>
        </p:scale>
        <p:origin x="558" y="96"/>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Amrock" userId="d11c22bc-7829-49f1-a855-7d2b2b7e3e5f" providerId="ADAL" clId="{5BAB30BE-13FD-4A6D-84D9-B815D1CD38AF}"/>
    <pc:docChg chg="undo custSel modSld">
      <pc:chgData name="Julia Amrock" userId="d11c22bc-7829-49f1-a855-7d2b2b7e3e5f" providerId="ADAL" clId="{5BAB30BE-13FD-4A6D-84D9-B815D1CD38AF}" dt="2025-04-25T20:54:35.265" v="249" actId="20577"/>
      <pc:docMkLst>
        <pc:docMk/>
      </pc:docMkLst>
      <pc:sldChg chg="modSp mod">
        <pc:chgData name="Julia Amrock" userId="d11c22bc-7829-49f1-a855-7d2b2b7e3e5f" providerId="ADAL" clId="{5BAB30BE-13FD-4A6D-84D9-B815D1CD38AF}" dt="2025-04-18T21:21:42.120" v="10" actId="20577"/>
        <pc:sldMkLst>
          <pc:docMk/>
          <pc:sldMk cId="889420594" sldId="488"/>
        </pc:sldMkLst>
        <pc:spChg chg="mod">
          <ac:chgData name="Julia Amrock" userId="d11c22bc-7829-49f1-a855-7d2b2b7e3e5f" providerId="ADAL" clId="{5BAB30BE-13FD-4A6D-84D9-B815D1CD38AF}" dt="2025-04-18T21:21:42.120" v="10" actId="20577"/>
          <ac:spMkLst>
            <pc:docMk/>
            <pc:sldMk cId="889420594" sldId="488"/>
            <ac:spMk id="3" creationId="{CC63EE1D-4C67-468B-B1F2-42B5D57F8DD0}"/>
          </ac:spMkLst>
        </pc:spChg>
      </pc:sldChg>
      <pc:sldChg chg="modSp mod">
        <pc:chgData name="Julia Amrock" userId="d11c22bc-7829-49f1-a855-7d2b2b7e3e5f" providerId="ADAL" clId="{5BAB30BE-13FD-4A6D-84D9-B815D1CD38AF}" dt="2025-04-22T20:21:49.833" v="243" actId="20577"/>
        <pc:sldMkLst>
          <pc:docMk/>
          <pc:sldMk cId="1659593651" sldId="505"/>
        </pc:sldMkLst>
        <pc:spChg chg="mod">
          <ac:chgData name="Julia Amrock" userId="d11c22bc-7829-49f1-a855-7d2b2b7e3e5f" providerId="ADAL" clId="{5BAB30BE-13FD-4A6D-84D9-B815D1CD38AF}" dt="2025-04-22T20:21:49.833" v="243" actId="20577"/>
          <ac:spMkLst>
            <pc:docMk/>
            <pc:sldMk cId="1659593651" sldId="505"/>
            <ac:spMk id="911363" creationId="{00000000-0000-0000-0000-000000000000}"/>
          </ac:spMkLst>
        </pc:spChg>
      </pc:sldChg>
      <pc:sldChg chg="delSp modSp mod">
        <pc:chgData name="Julia Amrock" userId="d11c22bc-7829-49f1-a855-7d2b2b7e3e5f" providerId="ADAL" clId="{5BAB30BE-13FD-4A6D-84D9-B815D1CD38AF}" dt="2025-04-25T20:54:35.265" v="249" actId="20577"/>
        <pc:sldMkLst>
          <pc:docMk/>
          <pc:sldMk cId="4121754222" sldId="523"/>
        </pc:sldMkLst>
        <pc:spChg chg="mod">
          <ac:chgData name="Julia Amrock" userId="d11c22bc-7829-49f1-a855-7d2b2b7e3e5f" providerId="ADAL" clId="{5BAB30BE-13FD-4A6D-84D9-B815D1CD38AF}" dt="2025-04-18T23:00:33.407" v="193" actId="1076"/>
          <ac:spMkLst>
            <pc:docMk/>
            <pc:sldMk cId="4121754222" sldId="523"/>
            <ac:spMk id="4" creationId="{30E55A60-BEA4-C04F-90F9-3A717117077D}"/>
          </ac:spMkLst>
        </pc:spChg>
        <pc:spChg chg="mod">
          <ac:chgData name="Julia Amrock" userId="d11c22bc-7829-49f1-a855-7d2b2b7e3e5f" providerId="ADAL" clId="{5BAB30BE-13FD-4A6D-84D9-B815D1CD38AF}" dt="2025-04-18T23:00:27.322" v="192" actId="1076"/>
          <ac:spMkLst>
            <pc:docMk/>
            <pc:sldMk cId="4121754222" sldId="523"/>
            <ac:spMk id="7" creationId="{2404CBC1-D4B0-DC41-AC2B-9471B846F0DE}"/>
          </ac:spMkLst>
        </pc:spChg>
        <pc:spChg chg="mod">
          <ac:chgData name="Julia Amrock" userId="d11c22bc-7829-49f1-a855-7d2b2b7e3e5f" providerId="ADAL" clId="{5BAB30BE-13FD-4A6D-84D9-B815D1CD38AF}" dt="2025-04-25T20:54:35.265" v="249" actId="20577"/>
          <ac:spMkLst>
            <pc:docMk/>
            <pc:sldMk cId="4121754222" sldId="523"/>
            <ac:spMk id="91136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C582A9-EB0B-4965-BDCE-F18E379219CE}"/>
              </a:ext>
            </a:extLst>
          </p:cNvPr>
          <p:cNvSpPr>
            <a:spLocks noGrp="1"/>
          </p:cNvSpPr>
          <p:nvPr>
            <p:ph type="hdr" sz="quarter"/>
          </p:nvPr>
        </p:nvSpPr>
        <p:spPr>
          <a:xfrm>
            <a:off x="2" y="2"/>
            <a:ext cx="3170583" cy="482027"/>
          </a:xfrm>
          <a:prstGeom prst="rect">
            <a:avLst/>
          </a:prstGeom>
        </p:spPr>
        <p:txBody>
          <a:bodyPr vert="horz" lIns="94917" tIns="47459" rIns="94917" bIns="47459"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DC345128-A819-4500-A824-60153A4BEB8F}"/>
              </a:ext>
            </a:extLst>
          </p:cNvPr>
          <p:cNvSpPr>
            <a:spLocks noGrp="1"/>
          </p:cNvSpPr>
          <p:nvPr>
            <p:ph type="dt" sz="quarter" idx="1"/>
          </p:nvPr>
        </p:nvSpPr>
        <p:spPr>
          <a:xfrm>
            <a:off x="4142963" y="2"/>
            <a:ext cx="3170583" cy="482027"/>
          </a:xfrm>
          <a:prstGeom prst="rect">
            <a:avLst/>
          </a:prstGeom>
        </p:spPr>
        <p:txBody>
          <a:bodyPr vert="horz" lIns="94917" tIns="47459" rIns="94917" bIns="47459" rtlCol="0"/>
          <a:lstStyle>
            <a:lvl1pPr algn="r">
              <a:defRPr sz="1200"/>
            </a:lvl1pPr>
          </a:lstStyle>
          <a:p>
            <a:fld id="{80F9C50A-1D40-4C08-8A07-08C72AF28A91}" type="datetimeFigureOut">
              <a:rPr lang="en-US" smtClean="0">
                <a:latin typeface="Arial" panose="020B0604020202020204" pitchFamily="34" charset="0"/>
              </a:rPr>
              <a:t>4/25/2025</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574FECEB-9EDA-4FE5-ADB1-5458356B70A7}"/>
              </a:ext>
            </a:extLst>
          </p:cNvPr>
          <p:cNvSpPr>
            <a:spLocks noGrp="1"/>
          </p:cNvSpPr>
          <p:nvPr>
            <p:ph type="ftr" sz="quarter" idx="2"/>
          </p:nvPr>
        </p:nvSpPr>
        <p:spPr>
          <a:xfrm>
            <a:off x="2" y="9119174"/>
            <a:ext cx="3170583" cy="482027"/>
          </a:xfrm>
          <a:prstGeom prst="rect">
            <a:avLst/>
          </a:prstGeom>
        </p:spPr>
        <p:txBody>
          <a:bodyPr vert="horz" lIns="94917" tIns="47459" rIns="94917" bIns="47459"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F4FD8FC1-B3C2-4E25-BF20-8DFEE5645FFE}"/>
              </a:ext>
            </a:extLst>
          </p:cNvPr>
          <p:cNvSpPr>
            <a:spLocks noGrp="1"/>
          </p:cNvSpPr>
          <p:nvPr>
            <p:ph type="sldNum" sz="quarter" idx="3"/>
          </p:nvPr>
        </p:nvSpPr>
        <p:spPr>
          <a:xfrm>
            <a:off x="4142963" y="9119174"/>
            <a:ext cx="3170583" cy="482027"/>
          </a:xfrm>
          <a:prstGeom prst="rect">
            <a:avLst/>
          </a:prstGeom>
        </p:spPr>
        <p:txBody>
          <a:bodyPr vert="horz" lIns="94917" tIns="47459" rIns="94917" bIns="47459" rtlCol="0" anchor="b"/>
          <a:lstStyle>
            <a:lvl1pPr algn="r">
              <a:defRPr sz="1200"/>
            </a:lvl1pPr>
          </a:lstStyle>
          <a:p>
            <a:fld id="{C51171FD-8512-4449-B8C7-A8F9C765A44F}"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0894797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1" cy="480059"/>
          </a:xfrm>
          <a:prstGeom prst="rect">
            <a:avLst/>
          </a:prstGeom>
        </p:spPr>
        <p:txBody>
          <a:bodyPr vert="horz" lIns="96720" tIns="48361" rIns="96720" bIns="48361"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143588" y="1"/>
            <a:ext cx="3169921" cy="480059"/>
          </a:xfrm>
          <a:prstGeom prst="rect">
            <a:avLst/>
          </a:prstGeom>
        </p:spPr>
        <p:txBody>
          <a:bodyPr vert="horz" lIns="96720" tIns="48361" rIns="96720" bIns="48361" rtlCol="0"/>
          <a:lstStyle>
            <a:lvl1pPr algn="r">
              <a:defRPr sz="1200">
                <a:latin typeface="Arial" panose="020B0604020202020204" pitchFamily="34" charset="0"/>
              </a:defRPr>
            </a:lvl1pPr>
          </a:lstStyle>
          <a:p>
            <a:fld id="{BEF7BB44-B27D-4F94-A2A3-0BE770559000}" type="datetimeFigureOut">
              <a:rPr lang="en-US" smtClean="0"/>
              <a:pPr/>
              <a:t>4/25/2025</a:t>
            </a:fld>
            <a:endParaRPr lang="en-US" dirty="0"/>
          </a:p>
        </p:txBody>
      </p:sp>
      <p:sp>
        <p:nvSpPr>
          <p:cNvPr id="4" name="Slide Image Placeholder 3"/>
          <p:cNvSpPr>
            <a:spLocks noGrp="1" noRot="1" noChangeAspect="1"/>
          </p:cNvSpPr>
          <p:nvPr>
            <p:ph type="sldImg" idx="2"/>
          </p:nvPr>
        </p:nvSpPr>
        <p:spPr>
          <a:xfrm>
            <a:off x="454025" y="717550"/>
            <a:ext cx="6407150" cy="3603625"/>
          </a:xfrm>
          <a:prstGeom prst="rect">
            <a:avLst/>
          </a:prstGeom>
          <a:noFill/>
          <a:ln w="12700">
            <a:solidFill>
              <a:prstClr val="black"/>
            </a:solidFill>
          </a:ln>
        </p:spPr>
        <p:txBody>
          <a:bodyPr vert="horz" lIns="96720" tIns="48361" rIns="96720" bIns="48361" rtlCol="0" anchor="ctr"/>
          <a:lstStyle/>
          <a:p>
            <a:endParaRPr lang="en-US" dirty="0"/>
          </a:p>
        </p:txBody>
      </p:sp>
      <p:sp>
        <p:nvSpPr>
          <p:cNvPr id="5" name="Notes Placeholder 4"/>
          <p:cNvSpPr>
            <a:spLocks noGrp="1"/>
          </p:cNvSpPr>
          <p:nvPr>
            <p:ph type="body" sz="quarter" idx="3"/>
          </p:nvPr>
        </p:nvSpPr>
        <p:spPr>
          <a:xfrm>
            <a:off x="731521" y="4560572"/>
            <a:ext cx="5852160" cy="4320541"/>
          </a:xfrm>
          <a:prstGeom prst="rect">
            <a:avLst/>
          </a:prstGeom>
        </p:spPr>
        <p:txBody>
          <a:bodyPr vert="horz" lIns="96720" tIns="48361" rIns="96720" bIns="4836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119476"/>
            <a:ext cx="3169921" cy="480059"/>
          </a:xfrm>
          <a:prstGeom prst="rect">
            <a:avLst/>
          </a:prstGeom>
        </p:spPr>
        <p:txBody>
          <a:bodyPr vert="horz" lIns="96720" tIns="48361" rIns="96720" bIns="48361"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143588" y="9119476"/>
            <a:ext cx="3169921" cy="480059"/>
          </a:xfrm>
          <a:prstGeom prst="rect">
            <a:avLst/>
          </a:prstGeom>
        </p:spPr>
        <p:txBody>
          <a:bodyPr vert="horz" lIns="96720" tIns="48361" rIns="96720" bIns="48361" rtlCol="0" anchor="b"/>
          <a:lstStyle>
            <a:lvl1pPr algn="r">
              <a:defRPr sz="1200">
                <a:latin typeface="Arial" panose="020B0604020202020204" pitchFamily="34" charset="0"/>
              </a:defRPr>
            </a:lvl1pPr>
          </a:lstStyle>
          <a:p>
            <a:fld id="{07959B27-16A0-433A-AA3B-5AE6B61FC8E2}" type="slidenum">
              <a:rPr lang="en-US" smtClean="0"/>
              <a:pPr/>
              <a:t>‹#›</a:t>
            </a:fld>
            <a:endParaRPr lang="en-US" dirty="0"/>
          </a:p>
        </p:txBody>
      </p:sp>
    </p:spTree>
    <p:extLst>
      <p:ext uri="{BB962C8B-B14F-4D97-AF65-F5344CB8AC3E}">
        <p14:creationId xmlns:p14="http://schemas.microsoft.com/office/powerpoint/2010/main" val="3155670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466" eaLnBrk="0" hangingPunct="0">
              <a:defRPr sz="1700">
                <a:solidFill>
                  <a:srgbClr val="DFC021"/>
                </a:solidFill>
                <a:latin typeface="Arial" panose="020B0604020202020204" pitchFamily="34" charset="0"/>
                <a:cs typeface="Arial" panose="020B0604020202020204" pitchFamily="34" charset="0"/>
              </a:defRPr>
            </a:lvl1pPr>
            <a:lvl2pPr marL="39374121" indent="-38899535" defTabSz="952466" eaLnBrk="0" hangingPunct="0">
              <a:defRPr sz="1700">
                <a:solidFill>
                  <a:srgbClr val="DFC021"/>
                </a:solidFill>
                <a:latin typeface="Arial" panose="020B0604020202020204" pitchFamily="34" charset="0"/>
                <a:cs typeface="Arial" panose="020B0604020202020204" pitchFamily="34" charset="0"/>
              </a:defRPr>
            </a:lvl2pPr>
            <a:lvl3pPr eaLnBrk="0" hangingPunct="0">
              <a:defRPr sz="1700">
                <a:solidFill>
                  <a:srgbClr val="DFC021"/>
                </a:solidFill>
                <a:latin typeface="Arial" panose="020B0604020202020204" pitchFamily="34" charset="0"/>
                <a:cs typeface="Arial" panose="020B0604020202020204" pitchFamily="34" charset="0"/>
              </a:defRPr>
            </a:lvl3pPr>
            <a:lvl4pPr eaLnBrk="0" hangingPunct="0">
              <a:defRPr sz="1700">
                <a:solidFill>
                  <a:srgbClr val="DFC021"/>
                </a:solidFill>
                <a:latin typeface="Arial" panose="020B0604020202020204" pitchFamily="34" charset="0"/>
                <a:cs typeface="Arial" panose="020B0604020202020204" pitchFamily="34" charset="0"/>
              </a:defRPr>
            </a:lvl4pPr>
            <a:lvl5pPr eaLnBrk="0" hangingPunct="0">
              <a:defRPr sz="1700">
                <a:solidFill>
                  <a:srgbClr val="DFC021"/>
                </a:solidFill>
                <a:latin typeface="Arial" panose="020B0604020202020204" pitchFamily="34" charset="0"/>
                <a:cs typeface="Arial" panose="020B0604020202020204" pitchFamily="34" charset="0"/>
              </a:defRPr>
            </a:lvl5pPr>
            <a:lvl6pPr marL="474585" eaLnBrk="0" fontAlgn="base" hangingPunct="0">
              <a:spcBef>
                <a:spcPct val="0"/>
              </a:spcBef>
              <a:spcAft>
                <a:spcPct val="0"/>
              </a:spcAft>
              <a:defRPr sz="1700">
                <a:solidFill>
                  <a:srgbClr val="DFC021"/>
                </a:solidFill>
                <a:latin typeface="Arial" panose="020B0604020202020204" pitchFamily="34" charset="0"/>
                <a:cs typeface="Arial" panose="020B0604020202020204" pitchFamily="34" charset="0"/>
              </a:defRPr>
            </a:lvl6pPr>
            <a:lvl7pPr marL="949171" eaLnBrk="0" fontAlgn="base" hangingPunct="0">
              <a:spcBef>
                <a:spcPct val="0"/>
              </a:spcBef>
              <a:spcAft>
                <a:spcPct val="0"/>
              </a:spcAft>
              <a:defRPr sz="1700">
                <a:solidFill>
                  <a:srgbClr val="DFC021"/>
                </a:solidFill>
                <a:latin typeface="Arial" panose="020B0604020202020204" pitchFamily="34" charset="0"/>
                <a:cs typeface="Arial" panose="020B0604020202020204" pitchFamily="34" charset="0"/>
              </a:defRPr>
            </a:lvl7pPr>
            <a:lvl8pPr marL="1423756" eaLnBrk="0" fontAlgn="base" hangingPunct="0">
              <a:spcBef>
                <a:spcPct val="0"/>
              </a:spcBef>
              <a:spcAft>
                <a:spcPct val="0"/>
              </a:spcAft>
              <a:defRPr sz="1700">
                <a:solidFill>
                  <a:srgbClr val="DFC021"/>
                </a:solidFill>
                <a:latin typeface="Arial" panose="020B0604020202020204" pitchFamily="34" charset="0"/>
                <a:cs typeface="Arial" panose="020B0604020202020204" pitchFamily="34" charset="0"/>
              </a:defRPr>
            </a:lvl8pPr>
            <a:lvl9pPr marL="1898342" eaLnBrk="0" fontAlgn="base" hangingPunct="0">
              <a:spcBef>
                <a:spcPct val="0"/>
              </a:spcBef>
              <a:spcAft>
                <a:spcPct val="0"/>
              </a:spcAft>
              <a:defRPr sz="1700">
                <a:solidFill>
                  <a:srgbClr val="DFC021"/>
                </a:solidFill>
                <a:latin typeface="Arial" panose="020B0604020202020204" pitchFamily="34" charset="0"/>
                <a:cs typeface="Arial" panose="020B0604020202020204" pitchFamily="34" charset="0"/>
              </a:defRPr>
            </a:lvl9pPr>
          </a:lstStyle>
          <a:p>
            <a:fld id="{91ECF13B-D9AE-4F52-8DE2-18F918F16A1C}" type="slidenum">
              <a:rPr lang="en-US" altLang="en-US" sz="1100"/>
              <a:pPr/>
              <a:t>2</a:t>
            </a:fld>
            <a:endParaRPr lang="en-US" altLang="en-US" sz="1100"/>
          </a:p>
        </p:txBody>
      </p:sp>
      <p:sp>
        <p:nvSpPr>
          <p:cNvPr id="23555" name="Rectangle 2"/>
          <p:cNvSpPr>
            <a:spLocks noGrp="1" noRot="1" noChangeAspect="1" noChangeArrowheads="1" noTextEdit="1"/>
          </p:cNvSpPr>
          <p:nvPr>
            <p:ph type="sldImg"/>
          </p:nvPr>
        </p:nvSpPr>
        <p:spPr>
          <a:xfrm>
            <a:off x="749300" y="665163"/>
            <a:ext cx="5942013" cy="3341687"/>
          </a:xfrm>
          <a:ln/>
        </p:spPr>
      </p:sp>
      <p:sp>
        <p:nvSpPr>
          <p:cNvPr id="23556" name="Rectangle 3"/>
          <p:cNvSpPr>
            <a:spLocks noGrp="1" noChangeArrowheads="1"/>
          </p:cNvSpPr>
          <p:nvPr>
            <p:ph type="body" idx="1"/>
          </p:nvPr>
        </p:nvSpPr>
        <p:spPr>
          <a:xfrm>
            <a:off x="743493" y="4227997"/>
            <a:ext cx="5951291" cy="4005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2319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6CADF107-A4D3-4A4C-8AA6-2786E1C06EA0}" type="slidenum">
              <a:rPr lang="en-US" altLang="en-US" sz="1100"/>
              <a:pPr algn="r"/>
              <a:t>18</a:t>
            </a:fld>
            <a:endParaRPr lang="en-US" altLang="en-US" sz="11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329241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6CADF107-A4D3-4A4C-8AA6-2786E1C06EA0}" type="slidenum">
              <a:rPr lang="en-US" altLang="en-US" sz="1100"/>
              <a:pPr algn="r"/>
              <a:t>19</a:t>
            </a:fld>
            <a:endParaRPr lang="en-US" altLang="en-US" sz="11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1387756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466" eaLnBrk="0" hangingPunct="0">
              <a:defRPr sz="1700">
                <a:solidFill>
                  <a:srgbClr val="DFC021"/>
                </a:solidFill>
                <a:latin typeface="Arial" panose="020B0604020202020204" pitchFamily="34" charset="0"/>
                <a:cs typeface="Arial" panose="020B0604020202020204" pitchFamily="34" charset="0"/>
              </a:defRPr>
            </a:lvl1pPr>
            <a:lvl2pPr marL="39374121" indent="-38899535" defTabSz="952466" eaLnBrk="0" hangingPunct="0">
              <a:defRPr sz="1700">
                <a:solidFill>
                  <a:srgbClr val="DFC021"/>
                </a:solidFill>
                <a:latin typeface="Arial" panose="020B0604020202020204" pitchFamily="34" charset="0"/>
                <a:cs typeface="Arial" panose="020B0604020202020204" pitchFamily="34" charset="0"/>
              </a:defRPr>
            </a:lvl2pPr>
            <a:lvl3pPr eaLnBrk="0" hangingPunct="0">
              <a:defRPr sz="1700">
                <a:solidFill>
                  <a:srgbClr val="DFC021"/>
                </a:solidFill>
                <a:latin typeface="Arial" panose="020B0604020202020204" pitchFamily="34" charset="0"/>
                <a:cs typeface="Arial" panose="020B0604020202020204" pitchFamily="34" charset="0"/>
              </a:defRPr>
            </a:lvl3pPr>
            <a:lvl4pPr eaLnBrk="0" hangingPunct="0">
              <a:defRPr sz="1700">
                <a:solidFill>
                  <a:srgbClr val="DFC021"/>
                </a:solidFill>
                <a:latin typeface="Arial" panose="020B0604020202020204" pitchFamily="34" charset="0"/>
                <a:cs typeface="Arial" panose="020B0604020202020204" pitchFamily="34" charset="0"/>
              </a:defRPr>
            </a:lvl4pPr>
            <a:lvl5pPr eaLnBrk="0" hangingPunct="0">
              <a:defRPr sz="1700">
                <a:solidFill>
                  <a:srgbClr val="DFC021"/>
                </a:solidFill>
                <a:latin typeface="Arial" panose="020B0604020202020204" pitchFamily="34" charset="0"/>
                <a:cs typeface="Arial" panose="020B0604020202020204" pitchFamily="34" charset="0"/>
              </a:defRPr>
            </a:lvl5pPr>
            <a:lvl6pPr marL="474585" eaLnBrk="0" fontAlgn="base" hangingPunct="0">
              <a:spcBef>
                <a:spcPct val="0"/>
              </a:spcBef>
              <a:spcAft>
                <a:spcPct val="0"/>
              </a:spcAft>
              <a:defRPr sz="1700">
                <a:solidFill>
                  <a:srgbClr val="DFC021"/>
                </a:solidFill>
                <a:latin typeface="Arial" panose="020B0604020202020204" pitchFamily="34" charset="0"/>
                <a:cs typeface="Arial" panose="020B0604020202020204" pitchFamily="34" charset="0"/>
              </a:defRPr>
            </a:lvl6pPr>
            <a:lvl7pPr marL="949171" eaLnBrk="0" fontAlgn="base" hangingPunct="0">
              <a:spcBef>
                <a:spcPct val="0"/>
              </a:spcBef>
              <a:spcAft>
                <a:spcPct val="0"/>
              </a:spcAft>
              <a:defRPr sz="1700">
                <a:solidFill>
                  <a:srgbClr val="DFC021"/>
                </a:solidFill>
                <a:latin typeface="Arial" panose="020B0604020202020204" pitchFamily="34" charset="0"/>
                <a:cs typeface="Arial" panose="020B0604020202020204" pitchFamily="34" charset="0"/>
              </a:defRPr>
            </a:lvl7pPr>
            <a:lvl8pPr marL="1423756" eaLnBrk="0" fontAlgn="base" hangingPunct="0">
              <a:spcBef>
                <a:spcPct val="0"/>
              </a:spcBef>
              <a:spcAft>
                <a:spcPct val="0"/>
              </a:spcAft>
              <a:defRPr sz="1700">
                <a:solidFill>
                  <a:srgbClr val="DFC021"/>
                </a:solidFill>
                <a:latin typeface="Arial" panose="020B0604020202020204" pitchFamily="34" charset="0"/>
                <a:cs typeface="Arial" panose="020B0604020202020204" pitchFamily="34" charset="0"/>
              </a:defRPr>
            </a:lvl8pPr>
            <a:lvl9pPr marL="1898342" eaLnBrk="0" fontAlgn="base" hangingPunct="0">
              <a:spcBef>
                <a:spcPct val="0"/>
              </a:spcBef>
              <a:spcAft>
                <a:spcPct val="0"/>
              </a:spcAft>
              <a:defRPr sz="1700">
                <a:solidFill>
                  <a:srgbClr val="DFC021"/>
                </a:solidFill>
                <a:latin typeface="Arial" panose="020B0604020202020204" pitchFamily="34" charset="0"/>
                <a:cs typeface="Arial" panose="020B0604020202020204" pitchFamily="34" charset="0"/>
              </a:defRPr>
            </a:lvl9pPr>
          </a:lstStyle>
          <a:p>
            <a:fld id="{91ECF13B-D9AE-4F52-8DE2-18F918F16A1C}" type="slidenum">
              <a:rPr lang="en-US" altLang="en-US" sz="1100"/>
              <a:pPr/>
              <a:t>20</a:t>
            </a:fld>
            <a:endParaRPr lang="en-US" altLang="en-US" sz="1100"/>
          </a:p>
        </p:txBody>
      </p:sp>
      <p:sp>
        <p:nvSpPr>
          <p:cNvPr id="23555" name="Rectangle 2"/>
          <p:cNvSpPr>
            <a:spLocks noGrp="1" noRot="1" noChangeAspect="1" noChangeArrowheads="1" noTextEdit="1"/>
          </p:cNvSpPr>
          <p:nvPr>
            <p:ph type="sldImg"/>
          </p:nvPr>
        </p:nvSpPr>
        <p:spPr>
          <a:xfrm>
            <a:off x="749300" y="665163"/>
            <a:ext cx="5942013" cy="3341687"/>
          </a:xfrm>
          <a:ln/>
        </p:spPr>
      </p:sp>
      <p:sp>
        <p:nvSpPr>
          <p:cNvPr id="23556" name="Rectangle 3"/>
          <p:cNvSpPr>
            <a:spLocks noGrp="1" noChangeArrowheads="1"/>
          </p:cNvSpPr>
          <p:nvPr>
            <p:ph type="body" idx="1"/>
          </p:nvPr>
        </p:nvSpPr>
        <p:spPr>
          <a:xfrm>
            <a:off x="743493" y="4227997"/>
            <a:ext cx="5951291" cy="4005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659324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A0F40EB6-1CE1-47F9-BDE2-3AF1945612F2}" type="slidenum">
              <a:rPr lang="en-US" altLang="en-US" sz="1100"/>
              <a:pPr algn="r"/>
              <a:t>3</a:t>
            </a:fld>
            <a:endParaRPr lang="en-US" altLang="en-US" sz="11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77983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6CADF107-A4D3-4A4C-8AA6-2786E1C06EA0}" type="slidenum">
              <a:rPr lang="en-US" altLang="en-US" sz="1100"/>
              <a:pPr algn="r"/>
              <a:t>4</a:t>
            </a:fld>
            <a:endParaRPr lang="en-US" altLang="en-US" sz="11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3305741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2E52CD31-5558-4706-9658-A0367E4693A1}" type="slidenum">
              <a:rPr lang="en-US" altLang="en-US" sz="1100"/>
              <a:pPr algn="r"/>
              <a:t>5</a:t>
            </a:fld>
            <a:endParaRPr lang="en-US" altLang="en-US" sz="110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2012330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2E52CD31-5558-4706-9658-A0367E4693A1}" type="slidenum">
              <a:rPr lang="en-US" altLang="en-US" sz="1100"/>
              <a:pPr algn="r"/>
              <a:t>6</a:t>
            </a:fld>
            <a:endParaRPr lang="en-US" altLang="en-US" sz="110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50130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2E52CD31-5558-4706-9658-A0367E4693A1}" type="slidenum">
              <a:rPr lang="en-US" altLang="en-US" sz="1100"/>
              <a:pPr algn="r"/>
              <a:t>12</a:t>
            </a:fld>
            <a:endParaRPr lang="en-US" altLang="en-US" sz="110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333688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6CADF107-A4D3-4A4C-8AA6-2786E1C06EA0}" type="slidenum">
              <a:rPr lang="en-US" altLang="en-US" sz="1100"/>
              <a:pPr algn="r"/>
              <a:t>15</a:t>
            </a:fld>
            <a:endParaRPr lang="en-US" altLang="en-US" sz="11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4099654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6CADF107-A4D3-4A4C-8AA6-2786E1C06EA0}" type="slidenum">
              <a:rPr lang="en-US" altLang="en-US" sz="1100"/>
              <a:pPr algn="r"/>
              <a:t>16</a:t>
            </a:fld>
            <a:endParaRPr lang="en-US" altLang="en-US" sz="11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300235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214797" y="8462075"/>
            <a:ext cx="3223475" cy="438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tIns="47699" rIns="95398" bIns="47699" anchor="b"/>
          <a:lstStyle>
            <a:lvl1pPr defTabSz="917575" eaLnBrk="0" hangingPunct="0">
              <a:defRPr sz="1600">
                <a:solidFill>
                  <a:srgbClr val="DFC021"/>
                </a:solidFill>
                <a:latin typeface="Arial" panose="020B0604020202020204" pitchFamily="34" charset="0"/>
                <a:cs typeface="Arial" panose="020B0604020202020204" pitchFamily="34" charset="0"/>
              </a:defRPr>
            </a:lvl1pPr>
            <a:lvl2pPr marL="37931725" indent="-37474525" defTabSz="917575" eaLnBrk="0" hangingPunct="0">
              <a:defRPr sz="1600">
                <a:solidFill>
                  <a:srgbClr val="DFC021"/>
                </a:solidFill>
                <a:latin typeface="Arial" panose="020B0604020202020204" pitchFamily="34" charset="0"/>
                <a:cs typeface="Arial" panose="020B0604020202020204" pitchFamily="34" charset="0"/>
              </a:defRPr>
            </a:lvl2pPr>
            <a:lvl3pPr eaLnBrk="0" hangingPunct="0">
              <a:defRPr sz="1600">
                <a:solidFill>
                  <a:srgbClr val="DFC021"/>
                </a:solidFill>
                <a:latin typeface="Arial" panose="020B0604020202020204" pitchFamily="34" charset="0"/>
                <a:cs typeface="Arial" panose="020B0604020202020204" pitchFamily="34" charset="0"/>
              </a:defRPr>
            </a:lvl3pPr>
            <a:lvl4pPr eaLnBrk="0" hangingPunct="0">
              <a:defRPr sz="1600">
                <a:solidFill>
                  <a:srgbClr val="DFC021"/>
                </a:solidFill>
                <a:latin typeface="Arial" panose="020B0604020202020204" pitchFamily="34" charset="0"/>
                <a:cs typeface="Arial" panose="020B0604020202020204" pitchFamily="34" charset="0"/>
              </a:defRPr>
            </a:lvl4pPr>
            <a:lvl5pPr eaLnBrk="0" hangingPunct="0">
              <a:defRPr sz="1600">
                <a:solidFill>
                  <a:srgbClr val="DFC02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1600">
                <a:solidFill>
                  <a:srgbClr val="DFC021"/>
                </a:solidFill>
                <a:latin typeface="Arial" panose="020B0604020202020204" pitchFamily="34" charset="0"/>
                <a:cs typeface="Arial" panose="020B0604020202020204" pitchFamily="34" charset="0"/>
              </a:defRPr>
            </a:lvl9pPr>
          </a:lstStyle>
          <a:p>
            <a:pPr algn="r"/>
            <a:fld id="{6CADF107-A4D3-4A4C-8AA6-2786E1C06EA0}" type="slidenum">
              <a:rPr lang="en-US" altLang="en-US" sz="1100"/>
              <a:pPr algn="r"/>
              <a:t>17</a:t>
            </a:fld>
            <a:endParaRPr lang="en-US" altLang="en-US" sz="1100"/>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dirty="0"/>
          </a:p>
        </p:txBody>
      </p:sp>
    </p:spTree>
    <p:extLst>
      <p:ext uri="{BB962C8B-B14F-4D97-AF65-F5344CB8AC3E}">
        <p14:creationId xmlns:p14="http://schemas.microsoft.com/office/powerpoint/2010/main" val="3541884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4E2F8-B0B8-4808-879C-A2E948248010}" type="slidenum">
              <a:rPr lang="en-US" smtClean="0"/>
              <a:t>‹#›</a:t>
            </a:fld>
            <a:endParaRPr lang="en-US" dirty="0"/>
          </a:p>
        </p:txBody>
      </p:sp>
      <p:sp>
        <p:nvSpPr>
          <p:cNvPr id="7" name="Rectangle">
            <a:extLst>
              <a:ext uri="{FF2B5EF4-FFF2-40B4-BE49-F238E27FC236}">
                <a16:creationId xmlns:a16="http://schemas.microsoft.com/office/drawing/2014/main" id="{A9FB9D97-94C6-4361-B1F6-332863BE26EA}"/>
              </a:ext>
            </a:extLst>
          </p:cNvPr>
          <p:cNvSpPr/>
          <p:nvPr/>
        </p:nvSpPr>
        <p:spPr>
          <a:xfrm>
            <a:off x="0" y="-3093"/>
            <a:ext cx="1219200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8" name="Rectangle">
            <a:extLst>
              <a:ext uri="{FF2B5EF4-FFF2-40B4-BE49-F238E27FC236}">
                <a16:creationId xmlns:a16="http://schemas.microsoft.com/office/drawing/2014/main" id="{EFDF7179-4563-43A8-B41E-45422252C8FC}"/>
              </a:ext>
            </a:extLst>
          </p:cNvPr>
          <p:cNvSpPr/>
          <p:nvPr/>
        </p:nvSpPr>
        <p:spPr>
          <a:xfrm>
            <a:off x="-2" y="537246"/>
            <a:ext cx="12192002" cy="548640"/>
          </a:xfrm>
          <a:prstGeom prst="rect">
            <a:avLst/>
          </a:prstGeom>
          <a:solidFill>
            <a:srgbClr val="FFB81C"/>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9" name="Rectangle"/>
          <p:cNvSpPr/>
          <p:nvPr/>
        </p:nvSpPr>
        <p:spPr>
          <a:xfrm>
            <a:off x="-2" y="5775545"/>
            <a:ext cx="12192002" cy="548640"/>
          </a:xfrm>
          <a:prstGeom prst="rect">
            <a:avLst/>
          </a:prstGeom>
          <a:solidFill>
            <a:srgbClr val="00A499"/>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10" name="Rectangle"/>
          <p:cNvSpPr/>
          <p:nvPr/>
        </p:nvSpPr>
        <p:spPr>
          <a:xfrm>
            <a:off x="-2" y="6322998"/>
            <a:ext cx="12192002"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11"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6913" y="5218352"/>
            <a:ext cx="1225087" cy="548640"/>
          </a:xfrm>
          <a:prstGeom prst="rect">
            <a:avLst/>
          </a:prstGeom>
          <a:ln w="12700">
            <a:miter lim="400000"/>
          </a:ln>
        </p:spPr>
      </p:pic>
    </p:spTree>
    <p:extLst>
      <p:ext uri="{BB962C8B-B14F-4D97-AF65-F5344CB8AC3E}">
        <p14:creationId xmlns:p14="http://schemas.microsoft.com/office/powerpoint/2010/main" val="1631972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A9FB9D97-94C6-4361-B1F6-332863BE26EA}"/>
              </a:ext>
            </a:extLst>
          </p:cNvPr>
          <p:cNvSpPr/>
          <p:nvPr/>
        </p:nvSpPr>
        <p:spPr>
          <a:xfrm>
            <a:off x="0" y="2809702"/>
            <a:ext cx="12192000" cy="32918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7"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811" y="6101542"/>
            <a:ext cx="1689135" cy="756458"/>
          </a:xfrm>
          <a:prstGeom prst="rect">
            <a:avLst/>
          </a:prstGeom>
          <a:ln w="12700">
            <a:miter lim="400000"/>
          </a:ln>
        </p:spPr>
      </p:pic>
      <p:sp>
        <p:nvSpPr>
          <p:cNvPr id="10" name="Rectangle">
            <a:extLst>
              <a:ext uri="{FF2B5EF4-FFF2-40B4-BE49-F238E27FC236}">
                <a16:creationId xmlns:a16="http://schemas.microsoft.com/office/drawing/2014/main" id="{2FCEB443-F07A-4EEF-8DDE-F9E887AF42A6}"/>
              </a:ext>
            </a:extLst>
          </p:cNvPr>
          <p:cNvSpPr/>
          <p:nvPr userDrawn="1"/>
        </p:nvSpPr>
        <p:spPr>
          <a:xfrm>
            <a:off x="396822" y="0"/>
            <a:ext cx="2233353" cy="133004"/>
          </a:xfrm>
          <a:prstGeom prst="rect">
            <a:avLst/>
          </a:prstGeom>
          <a:solidFill>
            <a:srgbClr val="00A499"/>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6" name="Rectangle 5">
            <a:extLst>
              <a:ext uri="{FF2B5EF4-FFF2-40B4-BE49-F238E27FC236}">
                <a16:creationId xmlns:a16="http://schemas.microsoft.com/office/drawing/2014/main" id="{4D5835A9-EA4B-4B1E-BD9A-C5B36CF2CE58}"/>
              </a:ext>
            </a:extLst>
          </p:cNvPr>
          <p:cNvSpPr/>
          <p:nvPr userDrawn="1"/>
        </p:nvSpPr>
        <p:spPr>
          <a:xfrm>
            <a:off x="4530055" y="2292085"/>
            <a:ext cx="7670334" cy="2860646"/>
          </a:xfrm>
          <a:prstGeom prst="rect">
            <a:avLst/>
          </a:prstGeom>
          <a:solidFill>
            <a:srgbClr val="00A49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03200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A9FB9D97-94C6-4361-B1F6-332863BE26EA}"/>
              </a:ext>
            </a:extLst>
          </p:cNvPr>
          <p:cNvSpPr/>
          <p:nvPr/>
        </p:nvSpPr>
        <p:spPr>
          <a:xfrm>
            <a:off x="0" y="2809702"/>
            <a:ext cx="12192000" cy="32918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7"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811" y="6101542"/>
            <a:ext cx="1689135" cy="756458"/>
          </a:xfrm>
          <a:prstGeom prst="rect">
            <a:avLst/>
          </a:prstGeom>
          <a:ln w="12700">
            <a:miter lim="400000"/>
          </a:ln>
        </p:spPr>
      </p:pic>
      <p:sp>
        <p:nvSpPr>
          <p:cNvPr id="10" name="Rectangle">
            <a:extLst>
              <a:ext uri="{FF2B5EF4-FFF2-40B4-BE49-F238E27FC236}">
                <a16:creationId xmlns:a16="http://schemas.microsoft.com/office/drawing/2014/main" id="{2FCEB443-F07A-4EEF-8DDE-F9E887AF42A6}"/>
              </a:ext>
            </a:extLst>
          </p:cNvPr>
          <p:cNvSpPr/>
          <p:nvPr userDrawn="1"/>
        </p:nvSpPr>
        <p:spPr>
          <a:xfrm>
            <a:off x="396822" y="0"/>
            <a:ext cx="2233353" cy="133004"/>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6" name="Rectangle 5">
            <a:extLst>
              <a:ext uri="{FF2B5EF4-FFF2-40B4-BE49-F238E27FC236}">
                <a16:creationId xmlns:a16="http://schemas.microsoft.com/office/drawing/2014/main" id="{4D5835A9-EA4B-4B1E-BD9A-C5B36CF2CE58}"/>
              </a:ext>
            </a:extLst>
          </p:cNvPr>
          <p:cNvSpPr/>
          <p:nvPr userDrawn="1"/>
        </p:nvSpPr>
        <p:spPr>
          <a:xfrm>
            <a:off x="4530055" y="2292085"/>
            <a:ext cx="7670334" cy="2860646"/>
          </a:xfrm>
          <a:prstGeom prst="rect">
            <a:avLst/>
          </a:prstGeom>
          <a:solidFill>
            <a:srgbClr val="00B5E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5391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A9FB9D97-94C6-4361-B1F6-332863BE26EA}"/>
              </a:ext>
            </a:extLst>
          </p:cNvPr>
          <p:cNvSpPr/>
          <p:nvPr/>
        </p:nvSpPr>
        <p:spPr>
          <a:xfrm>
            <a:off x="0" y="2809702"/>
            <a:ext cx="12192000" cy="32918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7"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811" y="6101542"/>
            <a:ext cx="1689135" cy="756458"/>
          </a:xfrm>
          <a:prstGeom prst="rect">
            <a:avLst/>
          </a:prstGeom>
          <a:ln w="12700">
            <a:miter lim="400000"/>
          </a:ln>
        </p:spPr>
      </p:pic>
      <p:sp>
        <p:nvSpPr>
          <p:cNvPr id="10" name="Rectangle">
            <a:extLst>
              <a:ext uri="{FF2B5EF4-FFF2-40B4-BE49-F238E27FC236}">
                <a16:creationId xmlns:a16="http://schemas.microsoft.com/office/drawing/2014/main" id="{2FCEB443-F07A-4EEF-8DDE-F9E887AF42A6}"/>
              </a:ext>
            </a:extLst>
          </p:cNvPr>
          <p:cNvSpPr/>
          <p:nvPr userDrawn="1"/>
        </p:nvSpPr>
        <p:spPr>
          <a:xfrm>
            <a:off x="396822" y="0"/>
            <a:ext cx="2233353" cy="133004"/>
          </a:xfrm>
          <a:prstGeom prst="rect">
            <a:avLst/>
          </a:prstGeom>
          <a:solidFill>
            <a:schemeClr val="tx1"/>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6" name="Rectangle 5">
            <a:extLst>
              <a:ext uri="{FF2B5EF4-FFF2-40B4-BE49-F238E27FC236}">
                <a16:creationId xmlns:a16="http://schemas.microsoft.com/office/drawing/2014/main" id="{4D5835A9-EA4B-4B1E-BD9A-C5B36CF2CE58}"/>
              </a:ext>
            </a:extLst>
          </p:cNvPr>
          <p:cNvSpPr/>
          <p:nvPr userDrawn="1"/>
        </p:nvSpPr>
        <p:spPr>
          <a:xfrm>
            <a:off x="4530055" y="2292085"/>
            <a:ext cx="7661946" cy="2860646"/>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206245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A9FB9D97-94C6-4361-B1F6-332863BE26EA}"/>
              </a:ext>
            </a:extLst>
          </p:cNvPr>
          <p:cNvSpPr/>
          <p:nvPr/>
        </p:nvSpPr>
        <p:spPr>
          <a:xfrm>
            <a:off x="0" y="2809702"/>
            <a:ext cx="12192000" cy="32918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7"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811" y="6101542"/>
            <a:ext cx="1689135" cy="756458"/>
          </a:xfrm>
          <a:prstGeom prst="rect">
            <a:avLst/>
          </a:prstGeom>
          <a:ln w="12700">
            <a:miter lim="400000"/>
          </a:ln>
        </p:spPr>
      </p:pic>
      <p:sp>
        <p:nvSpPr>
          <p:cNvPr id="10" name="Rectangle">
            <a:extLst>
              <a:ext uri="{FF2B5EF4-FFF2-40B4-BE49-F238E27FC236}">
                <a16:creationId xmlns:a16="http://schemas.microsoft.com/office/drawing/2014/main" id="{2FCEB443-F07A-4EEF-8DDE-F9E887AF42A6}"/>
              </a:ext>
            </a:extLst>
          </p:cNvPr>
          <p:cNvSpPr/>
          <p:nvPr userDrawn="1"/>
        </p:nvSpPr>
        <p:spPr>
          <a:xfrm>
            <a:off x="396822" y="0"/>
            <a:ext cx="2233353" cy="133004"/>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Tree>
    <p:extLst>
      <p:ext uri="{BB962C8B-B14F-4D97-AF65-F5344CB8AC3E}">
        <p14:creationId xmlns:p14="http://schemas.microsoft.com/office/powerpoint/2010/main" val="3405463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A9FB9D97-94C6-4361-B1F6-332863BE26EA}"/>
              </a:ext>
            </a:extLst>
          </p:cNvPr>
          <p:cNvSpPr/>
          <p:nvPr/>
        </p:nvSpPr>
        <p:spPr>
          <a:xfrm>
            <a:off x="3632662" y="4463934"/>
            <a:ext cx="8559338" cy="1637607"/>
          </a:xfrm>
          <a:prstGeom prst="rect">
            <a:avLst/>
          </a:prstGeom>
          <a:solidFill>
            <a:srgbClr val="00A499"/>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7"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1811" y="6101542"/>
            <a:ext cx="1689135" cy="756458"/>
          </a:xfrm>
          <a:prstGeom prst="rect">
            <a:avLst/>
          </a:prstGeom>
          <a:ln w="12700">
            <a:miter lim="400000"/>
          </a:ln>
        </p:spPr>
      </p:pic>
      <p:sp>
        <p:nvSpPr>
          <p:cNvPr id="6" name="Rectangle">
            <a:extLst>
              <a:ext uri="{FF2B5EF4-FFF2-40B4-BE49-F238E27FC236}">
                <a16:creationId xmlns:a16="http://schemas.microsoft.com/office/drawing/2014/main" id="{120700EB-0F6B-4886-AEDA-D6663B8AE409}"/>
              </a:ext>
            </a:extLst>
          </p:cNvPr>
          <p:cNvSpPr/>
          <p:nvPr userDrawn="1"/>
        </p:nvSpPr>
        <p:spPr>
          <a:xfrm>
            <a:off x="3632662" y="2394066"/>
            <a:ext cx="8559338" cy="1637607"/>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8" name="Rectangle">
            <a:extLst>
              <a:ext uri="{FF2B5EF4-FFF2-40B4-BE49-F238E27FC236}">
                <a16:creationId xmlns:a16="http://schemas.microsoft.com/office/drawing/2014/main" id="{4B166F7B-0B71-40ED-BB1B-70B08613BE99}"/>
              </a:ext>
            </a:extLst>
          </p:cNvPr>
          <p:cNvSpPr/>
          <p:nvPr userDrawn="1"/>
        </p:nvSpPr>
        <p:spPr>
          <a:xfrm>
            <a:off x="3632662" y="324198"/>
            <a:ext cx="8559338" cy="1637607"/>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Tree>
    <p:extLst>
      <p:ext uri="{BB962C8B-B14F-4D97-AF65-F5344CB8AC3E}">
        <p14:creationId xmlns:p14="http://schemas.microsoft.com/office/powerpoint/2010/main" val="594662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Rectangle"/>
          <p:cNvSpPr/>
          <p:nvPr/>
        </p:nvSpPr>
        <p:spPr>
          <a:xfrm>
            <a:off x="-2" y="6322998"/>
            <a:ext cx="12192002"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5" name="Date Placeholder 4"/>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4E2F8-B0B8-4808-879C-A2E948248010}" type="slidenum">
              <a:rPr lang="en-US" smtClean="0"/>
              <a:t>‹#›</a:t>
            </a:fld>
            <a:endParaRPr lang="en-US" dirty="0"/>
          </a:p>
        </p:txBody>
      </p:sp>
      <p:sp>
        <p:nvSpPr>
          <p:cNvPr id="8" name="Rectangle">
            <a:extLst>
              <a:ext uri="{FF2B5EF4-FFF2-40B4-BE49-F238E27FC236}">
                <a16:creationId xmlns:a16="http://schemas.microsoft.com/office/drawing/2014/main" id="{A9FB9D97-94C6-4361-B1F6-332863BE26EA}"/>
              </a:ext>
            </a:extLst>
          </p:cNvPr>
          <p:cNvSpPr/>
          <p:nvPr/>
        </p:nvSpPr>
        <p:spPr>
          <a:xfrm>
            <a:off x="0" y="-3093"/>
            <a:ext cx="1219200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10"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6913" y="5770859"/>
            <a:ext cx="1225087" cy="548640"/>
          </a:xfrm>
          <a:prstGeom prst="rect">
            <a:avLst/>
          </a:prstGeom>
          <a:ln w="12700">
            <a:miter lim="400000"/>
          </a:ln>
        </p:spPr>
      </p:pic>
    </p:spTree>
    <p:extLst>
      <p:ext uri="{BB962C8B-B14F-4D97-AF65-F5344CB8AC3E}">
        <p14:creationId xmlns:p14="http://schemas.microsoft.com/office/powerpoint/2010/main" val="838848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p:cNvSpPr/>
          <p:nvPr/>
        </p:nvSpPr>
        <p:spPr>
          <a:xfrm>
            <a:off x="-2" y="6322998"/>
            <a:ext cx="12192002"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5" name="Date Placeholder 4"/>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4E2F8-B0B8-4808-879C-A2E948248010}" type="slidenum">
              <a:rPr lang="en-US" smtClean="0"/>
              <a:t>‹#›</a:t>
            </a:fld>
            <a:endParaRPr lang="en-US" dirty="0"/>
          </a:p>
        </p:txBody>
      </p:sp>
      <p:sp>
        <p:nvSpPr>
          <p:cNvPr id="8" name="Rectangle">
            <a:extLst>
              <a:ext uri="{FF2B5EF4-FFF2-40B4-BE49-F238E27FC236}">
                <a16:creationId xmlns:a16="http://schemas.microsoft.com/office/drawing/2014/main" id="{A9FB9D97-94C6-4361-B1F6-332863BE26EA}"/>
              </a:ext>
            </a:extLst>
          </p:cNvPr>
          <p:cNvSpPr/>
          <p:nvPr/>
        </p:nvSpPr>
        <p:spPr>
          <a:xfrm>
            <a:off x="0" y="-3093"/>
            <a:ext cx="1219200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10"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6913" y="5770859"/>
            <a:ext cx="1225087" cy="548640"/>
          </a:xfrm>
          <a:prstGeom prst="rect">
            <a:avLst/>
          </a:prstGeom>
          <a:ln w="12700">
            <a:miter lim="400000"/>
          </a:ln>
        </p:spPr>
      </p:pic>
    </p:spTree>
    <p:extLst>
      <p:ext uri="{BB962C8B-B14F-4D97-AF65-F5344CB8AC3E}">
        <p14:creationId xmlns:p14="http://schemas.microsoft.com/office/powerpoint/2010/main" val="2932307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Rectangle"/>
          <p:cNvSpPr/>
          <p:nvPr/>
        </p:nvSpPr>
        <p:spPr>
          <a:xfrm rot="5400000">
            <a:off x="-3161500" y="3161501"/>
            <a:ext cx="6871640"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11" name="Date Placeholder 3"/>
          <p:cNvSpPr>
            <a:spLocks noGrp="1"/>
          </p:cNvSpPr>
          <p:nvPr>
            <p:ph type="dt" sz="half" idx="10"/>
          </p:nvPr>
        </p:nvSpPr>
        <p:spPr>
          <a:xfrm rot="5400000">
            <a:off x="-429025" y="419261"/>
            <a:ext cx="1213977" cy="365125"/>
          </a:xfrm>
        </p:spPr>
        <p:txBody>
          <a:bodyPr/>
          <a:lstStyle/>
          <a:p>
            <a:fld id="{0C1A84EC-6F82-48B5-B9F8-405BDF1EF0C8}" type="datetimeFigureOut">
              <a:rPr lang="en-US" smtClean="0"/>
              <a:t>4/25/2025</a:t>
            </a:fld>
            <a:endParaRPr lang="en-US" dirty="0"/>
          </a:p>
        </p:txBody>
      </p:sp>
      <p:sp>
        <p:nvSpPr>
          <p:cNvPr id="12" name="Footer Placeholder 4"/>
          <p:cNvSpPr>
            <a:spLocks noGrp="1"/>
          </p:cNvSpPr>
          <p:nvPr>
            <p:ph type="ftr" sz="quarter" idx="11"/>
          </p:nvPr>
        </p:nvSpPr>
        <p:spPr>
          <a:xfrm rot="5400000">
            <a:off x="-965220" y="3246932"/>
            <a:ext cx="2295565" cy="365125"/>
          </a:xfrm>
        </p:spPr>
        <p:txBody>
          <a:bodyPr/>
          <a:lstStyle/>
          <a:p>
            <a:endParaRPr lang="en-US" dirty="0"/>
          </a:p>
        </p:txBody>
      </p:sp>
      <p:sp>
        <p:nvSpPr>
          <p:cNvPr id="13" name="Slide Number Placeholder 5"/>
          <p:cNvSpPr>
            <a:spLocks noGrp="1"/>
          </p:cNvSpPr>
          <p:nvPr>
            <p:ph type="sldNum" sz="quarter" idx="12"/>
          </p:nvPr>
        </p:nvSpPr>
        <p:spPr>
          <a:xfrm rot="5400000">
            <a:off x="-481811" y="6023755"/>
            <a:ext cx="1330649" cy="365125"/>
          </a:xfrm>
        </p:spPr>
        <p:txBody>
          <a:bodyPr/>
          <a:lstStyle/>
          <a:p>
            <a:fld id="{A5A4E2F8-B0B8-4808-879C-A2E948248010}" type="slidenum">
              <a:rPr lang="en-US" smtClean="0"/>
              <a:t>‹#›</a:t>
            </a:fld>
            <a:endParaRPr lang="en-US" dirty="0"/>
          </a:p>
        </p:txBody>
      </p:sp>
      <p:sp>
        <p:nvSpPr>
          <p:cNvPr id="14" name="Rectangle">
            <a:extLst>
              <a:ext uri="{FF2B5EF4-FFF2-40B4-BE49-F238E27FC236}">
                <a16:creationId xmlns:a16="http://schemas.microsoft.com/office/drawing/2014/main" id="{A9FB9D97-94C6-4361-B1F6-332863BE26EA}"/>
              </a:ext>
            </a:extLst>
          </p:cNvPr>
          <p:cNvSpPr/>
          <p:nvPr/>
        </p:nvSpPr>
        <p:spPr>
          <a:xfrm rot="5400000">
            <a:off x="8495508" y="3161501"/>
            <a:ext cx="687164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Tree>
    <p:extLst>
      <p:ext uri="{BB962C8B-B14F-4D97-AF65-F5344CB8AC3E}">
        <p14:creationId xmlns:p14="http://schemas.microsoft.com/office/powerpoint/2010/main" val="1163760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Rectangle"/>
          <p:cNvSpPr/>
          <p:nvPr userDrawn="1"/>
        </p:nvSpPr>
        <p:spPr>
          <a:xfrm rot="5400000">
            <a:off x="-3161500" y="3161501"/>
            <a:ext cx="6871640"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4" name="Date Placeholder 3"/>
          <p:cNvSpPr>
            <a:spLocks noGrp="1"/>
          </p:cNvSpPr>
          <p:nvPr>
            <p:ph type="dt" sz="half" idx="10"/>
          </p:nvPr>
        </p:nvSpPr>
        <p:spPr>
          <a:xfrm rot="5400000">
            <a:off x="-429025" y="419261"/>
            <a:ext cx="1213977" cy="365125"/>
          </a:xfrm>
        </p:spPr>
        <p:txBody>
          <a:bodyPr/>
          <a:lstStyle/>
          <a:p>
            <a:fld id="{0C1A84EC-6F82-48B5-B9F8-405BDF1EF0C8}" type="datetimeFigureOut">
              <a:rPr lang="en-US" smtClean="0"/>
              <a:t>4/25/2025</a:t>
            </a:fld>
            <a:endParaRPr lang="en-US" dirty="0"/>
          </a:p>
        </p:txBody>
      </p:sp>
      <p:sp>
        <p:nvSpPr>
          <p:cNvPr id="6" name="Slide Number Placeholder 5"/>
          <p:cNvSpPr>
            <a:spLocks noGrp="1"/>
          </p:cNvSpPr>
          <p:nvPr>
            <p:ph type="sldNum" sz="quarter" idx="12"/>
          </p:nvPr>
        </p:nvSpPr>
        <p:spPr>
          <a:xfrm rot="5400000">
            <a:off x="-481811" y="6023755"/>
            <a:ext cx="1330649" cy="365125"/>
          </a:xfrm>
        </p:spPr>
        <p:txBody>
          <a:bodyPr/>
          <a:lstStyle/>
          <a:p>
            <a:fld id="{A5A4E2F8-B0B8-4808-879C-A2E948248010}" type="slidenum">
              <a:rPr lang="en-US" smtClean="0"/>
              <a:t>‹#›</a:t>
            </a:fld>
            <a:endParaRPr lang="en-US" dirty="0"/>
          </a:p>
        </p:txBody>
      </p:sp>
      <p:sp>
        <p:nvSpPr>
          <p:cNvPr id="7" name="Rectangle">
            <a:extLst>
              <a:ext uri="{FF2B5EF4-FFF2-40B4-BE49-F238E27FC236}">
                <a16:creationId xmlns:a16="http://schemas.microsoft.com/office/drawing/2014/main" id="{A9FB9D97-94C6-4361-B1F6-332863BE26EA}"/>
              </a:ext>
            </a:extLst>
          </p:cNvPr>
          <p:cNvSpPr/>
          <p:nvPr/>
        </p:nvSpPr>
        <p:spPr>
          <a:xfrm rot="5400000">
            <a:off x="8495508" y="3161501"/>
            <a:ext cx="687164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Tree>
    <p:extLst>
      <p:ext uri="{BB962C8B-B14F-4D97-AF65-F5344CB8AC3E}">
        <p14:creationId xmlns:p14="http://schemas.microsoft.com/office/powerpoint/2010/main" val="23114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0"/>
        <p:cNvGrpSpPr/>
        <p:nvPr/>
      </p:nvGrpSpPr>
      <p:grpSpPr>
        <a:xfrm>
          <a:off x="0" y="0"/>
          <a:ext cx="0" cy="0"/>
          <a:chOff x="0" y="0"/>
          <a:chExt cx="0" cy="0"/>
        </a:xfrm>
      </p:grpSpPr>
      <p:sp>
        <p:nvSpPr>
          <p:cNvPr id="9" name="Rectangle">
            <a:extLst>
              <a:ext uri="{FF2B5EF4-FFF2-40B4-BE49-F238E27FC236}">
                <a16:creationId xmlns:a16="http://schemas.microsoft.com/office/drawing/2014/main" id="{7056FEDC-B6DC-4B8B-BA13-58FDB71AE4B8}"/>
              </a:ext>
            </a:extLst>
          </p:cNvPr>
          <p:cNvSpPr/>
          <p:nvPr userDrawn="1"/>
        </p:nvSpPr>
        <p:spPr>
          <a:xfrm>
            <a:off x="-2" y="6663467"/>
            <a:ext cx="12192002" cy="182880"/>
          </a:xfrm>
          <a:prstGeom prst="rect">
            <a:avLst/>
          </a:prstGeom>
          <a:solidFill>
            <a:srgbClr val="00B5E2"/>
          </a:solidFill>
          <a:ln w="12700">
            <a:miter lim="400000"/>
          </a:ln>
        </p:spPr>
        <p:txBody>
          <a:bodyPr lIns="38100" tIns="38100" rIns="38100" bIns="38100" anchor="ctr"/>
          <a:lstStyle/>
          <a:p>
            <a:pPr>
              <a:defRPr sz="3200">
                <a:solidFill>
                  <a:srgbClr val="FFFFFF"/>
                </a:solidFill>
              </a:defRPr>
            </a:pPr>
            <a:endParaRPr sz="2400" dirty="0">
              <a:latin typeface="Arial" panose="020B0604020202020204" pitchFamily="34" charset="0"/>
            </a:endParaRPr>
          </a:p>
        </p:txBody>
      </p:sp>
      <p:sp>
        <p:nvSpPr>
          <p:cNvPr id="10" name="Rectangle">
            <a:extLst>
              <a:ext uri="{FF2B5EF4-FFF2-40B4-BE49-F238E27FC236}">
                <a16:creationId xmlns:a16="http://schemas.microsoft.com/office/drawing/2014/main" id="{0A593656-EE4E-4C07-827B-78A74980608F}"/>
              </a:ext>
            </a:extLst>
          </p:cNvPr>
          <p:cNvSpPr/>
          <p:nvPr userDrawn="1"/>
        </p:nvSpPr>
        <p:spPr>
          <a:xfrm>
            <a:off x="-1" y="-1547"/>
            <a:ext cx="12192001" cy="182880"/>
          </a:xfrm>
          <a:prstGeom prst="rect">
            <a:avLst/>
          </a:prstGeom>
          <a:solidFill>
            <a:srgbClr val="FEDD00"/>
          </a:solidFill>
          <a:ln w="12700">
            <a:miter lim="400000"/>
          </a:ln>
        </p:spPr>
        <p:txBody>
          <a:bodyPr lIns="19050" tIns="19050" rIns="19050" bIns="19050" anchor="ctr"/>
          <a:lstStyle/>
          <a:p>
            <a:pPr>
              <a:defRPr sz="3200">
                <a:solidFill>
                  <a:srgbClr val="FFFFFF"/>
                </a:solidFill>
              </a:defRPr>
            </a:pPr>
            <a:endParaRPr sz="1200" dirty="0">
              <a:latin typeface="Arial" panose="020B0604020202020204" pitchFamily="34" charset="0"/>
            </a:endParaRPr>
          </a:p>
        </p:txBody>
      </p:sp>
      <p:sp>
        <p:nvSpPr>
          <p:cNvPr id="13" name="Slide Number Placeholder 1">
            <a:extLst>
              <a:ext uri="{FF2B5EF4-FFF2-40B4-BE49-F238E27FC236}">
                <a16:creationId xmlns:a16="http://schemas.microsoft.com/office/drawing/2014/main" id="{DC761D8F-CDAF-4B54-9E38-7BACFB5EBC73}"/>
              </a:ext>
            </a:extLst>
          </p:cNvPr>
          <p:cNvSpPr txBox="1">
            <a:spLocks/>
          </p:cNvSpPr>
          <p:nvPr userDrawn="1"/>
        </p:nvSpPr>
        <p:spPr>
          <a:xfrm>
            <a:off x="11691821" y="6635113"/>
            <a:ext cx="337730" cy="23758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900" smtClean="0">
                <a:solidFill>
                  <a:schemeClr val="tx1"/>
                </a:solidFill>
                <a:latin typeface="Arial" panose="020B0604020202020204" pitchFamily="34" charset="0"/>
              </a:rPr>
              <a:pPr/>
              <a:t>‹#›</a:t>
            </a:fld>
            <a:endParaRPr lang="en-US" sz="900" dirty="0">
              <a:solidFill>
                <a:schemeClr val="tx1"/>
              </a:solidFill>
              <a:latin typeface="Arial" panose="020B0604020202020204" pitchFamily="34" charset="0"/>
            </a:endParaRPr>
          </a:p>
        </p:txBody>
      </p:sp>
      <p:sp>
        <p:nvSpPr>
          <p:cNvPr id="14" name="TextBox 13">
            <a:extLst>
              <a:ext uri="{FF2B5EF4-FFF2-40B4-BE49-F238E27FC236}">
                <a16:creationId xmlns:a16="http://schemas.microsoft.com/office/drawing/2014/main" id="{B62E8C19-8784-4680-AAA6-FB79202335E6}"/>
              </a:ext>
            </a:extLst>
          </p:cNvPr>
          <p:cNvSpPr txBox="1"/>
          <p:nvPr userDrawn="1"/>
        </p:nvSpPr>
        <p:spPr>
          <a:xfrm>
            <a:off x="10698077" y="6505291"/>
            <a:ext cx="993744" cy="369332"/>
          </a:xfrm>
          <a:prstGeom prst="rect">
            <a:avLst/>
          </a:prstGeom>
          <a:noFill/>
        </p:spPr>
        <p:txBody>
          <a:bodyPr wrap="square" rtlCol="0" anchor="b">
            <a:spAutoFit/>
          </a:bodyPr>
          <a:lstStyle/>
          <a:p>
            <a:r>
              <a:rPr lang="en-US" sz="900" dirty="0">
                <a:latin typeface="Arial" panose="020B0604020202020204" pitchFamily="34" charset="0"/>
              </a:rPr>
              <a:t>NASDAQ: SNOA</a:t>
            </a:r>
          </a:p>
        </p:txBody>
      </p:sp>
      <p:pic>
        <p:nvPicPr>
          <p:cNvPr id="15" name="Sonoma Pharma.png" descr="Sonoma Pharma.png">
            <a:extLst>
              <a:ext uri="{FF2B5EF4-FFF2-40B4-BE49-F238E27FC236}">
                <a16:creationId xmlns:a16="http://schemas.microsoft.com/office/drawing/2014/main" id="{94CB5E7F-0467-477F-B21D-C86E5B8857C8}"/>
              </a:ext>
            </a:extLst>
          </p:cNvPr>
          <p:cNvPicPr>
            <a:picLocks noChangeAspect="1"/>
          </p:cNvPicPr>
          <p:nvPr userDrawn="1"/>
        </p:nvPicPr>
        <p:blipFill>
          <a:blip r:embed="rId2"/>
          <a:stretch>
            <a:fillRect/>
          </a:stretch>
        </p:blipFill>
        <p:spPr>
          <a:xfrm>
            <a:off x="10668000" y="6079711"/>
            <a:ext cx="1433273" cy="641873"/>
          </a:xfrm>
          <a:prstGeom prst="rect">
            <a:avLst/>
          </a:prstGeom>
          <a:noFill/>
          <a:ln>
            <a:noFill/>
          </a:ln>
        </p:spPr>
      </p:pic>
    </p:spTree>
    <p:extLst>
      <p:ext uri="{BB962C8B-B14F-4D97-AF65-F5344CB8AC3E}">
        <p14:creationId xmlns:p14="http://schemas.microsoft.com/office/powerpoint/2010/main" val="275693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p:cNvSpPr/>
          <p:nvPr/>
        </p:nvSpPr>
        <p:spPr>
          <a:xfrm>
            <a:off x="-2" y="6322998"/>
            <a:ext cx="12192002"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4" name="Date Placeholder 3"/>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4E2F8-B0B8-4808-879C-A2E948248010}" type="slidenum">
              <a:rPr lang="en-US" smtClean="0"/>
              <a:t>‹#›</a:t>
            </a:fld>
            <a:endParaRPr lang="en-US" dirty="0"/>
          </a:p>
        </p:txBody>
      </p:sp>
      <p:sp>
        <p:nvSpPr>
          <p:cNvPr id="7" name="Rectangle">
            <a:extLst>
              <a:ext uri="{FF2B5EF4-FFF2-40B4-BE49-F238E27FC236}">
                <a16:creationId xmlns:a16="http://schemas.microsoft.com/office/drawing/2014/main" id="{A9FB9D97-94C6-4361-B1F6-332863BE26EA}"/>
              </a:ext>
            </a:extLst>
          </p:cNvPr>
          <p:cNvSpPr/>
          <p:nvPr/>
        </p:nvSpPr>
        <p:spPr>
          <a:xfrm>
            <a:off x="0" y="-3093"/>
            <a:ext cx="1219200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9"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6913" y="5770859"/>
            <a:ext cx="1225087" cy="548640"/>
          </a:xfrm>
          <a:prstGeom prst="rect">
            <a:avLst/>
          </a:prstGeom>
          <a:ln w="12700">
            <a:miter lim="400000"/>
          </a:ln>
        </p:spPr>
      </p:pic>
    </p:spTree>
    <p:extLst>
      <p:ext uri="{BB962C8B-B14F-4D97-AF65-F5344CB8AC3E}">
        <p14:creationId xmlns:p14="http://schemas.microsoft.com/office/powerpoint/2010/main" val="1010394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p:cNvSpPr/>
          <p:nvPr/>
        </p:nvSpPr>
        <p:spPr>
          <a:xfrm>
            <a:off x="-2" y="6322998"/>
            <a:ext cx="12192002"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4" name="Date Placeholder 3"/>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A4E2F8-B0B8-4808-879C-A2E948248010}" type="slidenum">
              <a:rPr lang="en-US" smtClean="0"/>
              <a:t>‹#›</a:t>
            </a:fld>
            <a:endParaRPr lang="en-US" dirty="0"/>
          </a:p>
        </p:txBody>
      </p:sp>
      <p:sp>
        <p:nvSpPr>
          <p:cNvPr id="7" name="Rectangle">
            <a:extLst>
              <a:ext uri="{FF2B5EF4-FFF2-40B4-BE49-F238E27FC236}">
                <a16:creationId xmlns:a16="http://schemas.microsoft.com/office/drawing/2014/main" id="{A9FB9D97-94C6-4361-B1F6-332863BE26EA}"/>
              </a:ext>
            </a:extLst>
          </p:cNvPr>
          <p:cNvSpPr/>
          <p:nvPr/>
        </p:nvSpPr>
        <p:spPr>
          <a:xfrm>
            <a:off x="0" y="-3093"/>
            <a:ext cx="1219200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9"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6913" y="5770859"/>
            <a:ext cx="1225087" cy="548640"/>
          </a:xfrm>
          <a:prstGeom prst="rect">
            <a:avLst/>
          </a:prstGeom>
          <a:ln w="12700">
            <a:miter lim="400000"/>
          </a:ln>
        </p:spPr>
      </p:pic>
    </p:spTree>
    <p:extLst>
      <p:ext uri="{BB962C8B-B14F-4D97-AF65-F5344CB8AC3E}">
        <p14:creationId xmlns:p14="http://schemas.microsoft.com/office/powerpoint/2010/main" val="445423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p:cNvSpPr/>
          <p:nvPr/>
        </p:nvSpPr>
        <p:spPr>
          <a:xfrm>
            <a:off x="-2" y="6322998"/>
            <a:ext cx="12192002"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5" name="Date Placeholder 4"/>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5A4E2F8-B0B8-4808-879C-A2E948248010}" type="slidenum">
              <a:rPr lang="en-US" smtClean="0"/>
              <a:t>‹#›</a:t>
            </a:fld>
            <a:endParaRPr lang="en-US" dirty="0"/>
          </a:p>
        </p:txBody>
      </p:sp>
      <p:sp>
        <p:nvSpPr>
          <p:cNvPr id="8" name="Rectangle">
            <a:extLst>
              <a:ext uri="{FF2B5EF4-FFF2-40B4-BE49-F238E27FC236}">
                <a16:creationId xmlns:a16="http://schemas.microsoft.com/office/drawing/2014/main" id="{A9FB9D97-94C6-4361-B1F6-332863BE26EA}"/>
              </a:ext>
            </a:extLst>
          </p:cNvPr>
          <p:cNvSpPr/>
          <p:nvPr/>
        </p:nvSpPr>
        <p:spPr>
          <a:xfrm>
            <a:off x="0" y="-3093"/>
            <a:ext cx="1219200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10"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6913" y="5770859"/>
            <a:ext cx="1225087" cy="548640"/>
          </a:xfrm>
          <a:prstGeom prst="rect">
            <a:avLst/>
          </a:prstGeom>
          <a:ln w="12700">
            <a:miter lim="400000"/>
          </a:ln>
        </p:spPr>
      </p:pic>
    </p:spTree>
    <p:extLst>
      <p:ext uri="{BB962C8B-B14F-4D97-AF65-F5344CB8AC3E}">
        <p14:creationId xmlns:p14="http://schemas.microsoft.com/office/powerpoint/2010/main" val="844649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p:cNvSpPr/>
          <p:nvPr/>
        </p:nvSpPr>
        <p:spPr>
          <a:xfrm>
            <a:off x="-2" y="6322998"/>
            <a:ext cx="12192002"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7" name="Date Placeholder 6"/>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5A4E2F8-B0B8-4808-879C-A2E948248010}" type="slidenum">
              <a:rPr lang="en-US" smtClean="0"/>
              <a:t>‹#›</a:t>
            </a:fld>
            <a:endParaRPr lang="en-US" dirty="0"/>
          </a:p>
        </p:txBody>
      </p:sp>
      <p:sp>
        <p:nvSpPr>
          <p:cNvPr id="10" name="Rectangle">
            <a:extLst>
              <a:ext uri="{FF2B5EF4-FFF2-40B4-BE49-F238E27FC236}">
                <a16:creationId xmlns:a16="http://schemas.microsoft.com/office/drawing/2014/main" id="{A9FB9D97-94C6-4361-B1F6-332863BE26EA}"/>
              </a:ext>
            </a:extLst>
          </p:cNvPr>
          <p:cNvSpPr/>
          <p:nvPr/>
        </p:nvSpPr>
        <p:spPr>
          <a:xfrm>
            <a:off x="0" y="-3093"/>
            <a:ext cx="1219200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12"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6913" y="5770859"/>
            <a:ext cx="1225087" cy="548640"/>
          </a:xfrm>
          <a:prstGeom prst="rect">
            <a:avLst/>
          </a:prstGeom>
          <a:ln w="12700">
            <a:miter lim="400000"/>
          </a:ln>
        </p:spPr>
      </p:pic>
    </p:spTree>
    <p:extLst>
      <p:ext uri="{BB962C8B-B14F-4D97-AF65-F5344CB8AC3E}">
        <p14:creationId xmlns:p14="http://schemas.microsoft.com/office/powerpoint/2010/main" val="139881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p:cNvSpPr/>
          <p:nvPr/>
        </p:nvSpPr>
        <p:spPr>
          <a:xfrm>
            <a:off x="-2" y="6322998"/>
            <a:ext cx="12192002" cy="548640"/>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3" name="Date Placeholder 2"/>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5A4E2F8-B0B8-4808-879C-A2E948248010}" type="slidenum">
              <a:rPr lang="en-US" smtClean="0"/>
              <a:t>‹#›</a:t>
            </a:fld>
            <a:endParaRPr lang="en-US" dirty="0"/>
          </a:p>
        </p:txBody>
      </p:sp>
      <p:sp>
        <p:nvSpPr>
          <p:cNvPr id="6" name="Rectangle">
            <a:extLst>
              <a:ext uri="{FF2B5EF4-FFF2-40B4-BE49-F238E27FC236}">
                <a16:creationId xmlns:a16="http://schemas.microsoft.com/office/drawing/2014/main" id="{A9FB9D97-94C6-4361-B1F6-332863BE26EA}"/>
              </a:ext>
            </a:extLst>
          </p:cNvPr>
          <p:cNvSpPr/>
          <p:nvPr/>
        </p:nvSpPr>
        <p:spPr>
          <a:xfrm>
            <a:off x="0" y="-3093"/>
            <a:ext cx="12192000" cy="548640"/>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8"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66913" y="5770859"/>
            <a:ext cx="1225087" cy="548640"/>
          </a:xfrm>
          <a:prstGeom prst="rect">
            <a:avLst/>
          </a:prstGeom>
          <a:ln w="12700">
            <a:miter lim="400000"/>
          </a:ln>
        </p:spPr>
      </p:pic>
    </p:spTree>
    <p:extLst>
      <p:ext uri="{BB962C8B-B14F-4D97-AF65-F5344CB8AC3E}">
        <p14:creationId xmlns:p14="http://schemas.microsoft.com/office/powerpoint/2010/main" val="1056499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921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1A84EC-6F82-48B5-B9F8-405BDF1EF0C8}" type="datetimeFigureOut">
              <a:rPr lang="en-US" smtClean="0"/>
              <a:t>4/25/2025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A4E2F8-B0B8-4808-879C-A2E948248010}" type="slidenum">
              <a:rPr lang="en-US" smtClean="0"/>
              <a:t>‹#›</a:t>
            </a:fld>
            <a:endParaRPr lang="en-US" dirty="0"/>
          </a:p>
        </p:txBody>
      </p:sp>
      <p:sp>
        <p:nvSpPr>
          <p:cNvPr id="10" name="Rectangle">
            <a:extLst>
              <a:ext uri="{FF2B5EF4-FFF2-40B4-BE49-F238E27FC236}">
                <a16:creationId xmlns:a16="http://schemas.microsoft.com/office/drawing/2014/main" id="{3AE529C7-5C97-0B4C-8B5C-9564B767E659}"/>
              </a:ext>
            </a:extLst>
          </p:cNvPr>
          <p:cNvSpPr/>
          <p:nvPr userDrawn="1"/>
        </p:nvSpPr>
        <p:spPr>
          <a:xfrm>
            <a:off x="0" y="-3093"/>
            <a:ext cx="12192000" cy="257695"/>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11" name="Rectangle">
            <a:extLst>
              <a:ext uri="{FF2B5EF4-FFF2-40B4-BE49-F238E27FC236}">
                <a16:creationId xmlns:a16="http://schemas.microsoft.com/office/drawing/2014/main" id="{FD202E63-0E04-2548-8AB7-6DF347D86108}"/>
              </a:ext>
            </a:extLst>
          </p:cNvPr>
          <p:cNvSpPr/>
          <p:nvPr userDrawn="1"/>
        </p:nvSpPr>
        <p:spPr>
          <a:xfrm>
            <a:off x="0" y="223810"/>
            <a:ext cx="12192002" cy="257695"/>
          </a:xfrm>
          <a:prstGeom prst="rect">
            <a:avLst/>
          </a:prstGeom>
          <a:solidFill>
            <a:srgbClr val="FFB81C"/>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14" name="Rectangle">
            <a:extLst>
              <a:ext uri="{FF2B5EF4-FFF2-40B4-BE49-F238E27FC236}">
                <a16:creationId xmlns:a16="http://schemas.microsoft.com/office/drawing/2014/main" id="{A98854C6-2E61-6346-AAE6-A0D967E22FF3}"/>
              </a:ext>
            </a:extLst>
          </p:cNvPr>
          <p:cNvSpPr/>
          <p:nvPr userDrawn="1"/>
        </p:nvSpPr>
        <p:spPr>
          <a:xfrm>
            <a:off x="-2" y="6600304"/>
            <a:ext cx="12192002" cy="257695"/>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15" name="Rectangle">
            <a:extLst>
              <a:ext uri="{FF2B5EF4-FFF2-40B4-BE49-F238E27FC236}">
                <a16:creationId xmlns:a16="http://schemas.microsoft.com/office/drawing/2014/main" id="{1AB7AC53-0ABA-8E40-BBA7-088330CC0E69}"/>
              </a:ext>
            </a:extLst>
          </p:cNvPr>
          <p:cNvSpPr/>
          <p:nvPr userDrawn="1"/>
        </p:nvSpPr>
        <p:spPr>
          <a:xfrm>
            <a:off x="0" y="6342609"/>
            <a:ext cx="12192002" cy="257695"/>
          </a:xfrm>
          <a:prstGeom prst="rect">
            <a:avLst/>
          </a:prstGeom>
          <a:solidFill>
            <a:srgbClr val="00A499"/>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Tree>
    <p:extLst>
      <p:ext uri="{BB962C8B-B14F-4D97-AF65-F5344CB8AC3E}">
        <p14:creationId xmlns:p14="http://schemas.microsoft.com/office/powerpoint/2010/main" val="264114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p:cNvSpPr/>
          <p:nvPr userDrawn="1"/>
        </p:nvSpPr>
        <p:spPr>
          <a:xfrm>
            <a:off x="-2" y="6600304"/>
            <a:ext cx="12192002" cy="257695"/>
          </a:xfrm>
          <a:prstGeom prst="rect">
            <a:avLst/>
          </a:prstGeom>
          <a:solidFill>
            <a:srgbClr val="00B5E2"/>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5" name="Rectangle">
            <a:extLst>
              <a:ext uri="{FF2B5EF4-FFF2-40B4-BE49-F238E27FC236}">
                <a16:creationId xmlns:a16="http://schemas.microsoft.com/office/drawing/2014/main" id="{A9FB9D97-94C6-4361-B1F6-332863BE26EA}"/>
              </a:ext>
            </a:extLst>
          </p:cNvPr>
          <p:cNvSpPr/>
          <p:nvPr/>
        </p:nvSpPr>
        <p:spPr>
          <a:xfrm>
            <a:off x="0" y="-3093"/>
            <a:ext cx="12192000" cy="2073211"/>
          </a:xfrm>
          <a:prstGeom prst="rect">
            <a:avLst/>
          </a:prstGeom>
          <a:solidFill>
            <a:srgbClr val="FEDD00"/>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pic>
        <p:nvPicPr>
          <p:cNvPr id="7" name="Sonoma Pharma.png" descr="Sonoma Pharma.png">
            <a:extLst>
              <a:ext uri="{FF2B5EF4-FFF2-40B4-BE49-F238E27FC236}">
                <a16:creationId xmlns:a16="http://schemas.microsoft.com/office/drawing/2014/main" id="{AA6C209D-447F-4719-AF6F-7C9B2A700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13670" y="4646815"/>
            <a:ext cx="2691480" cy="1205346"/>
          </a:xfrm>
          <a:prstGeom prst="rect">
            <a:avLst/>
          </a:prstGeom>
          <a:ln w="12700">
            <a:miter lim="400000"/>
          </a:ln>
        </p:spPr>
      </p:pic>
      <p:sp>
        <p:nvSpPr>
          <p:cNvPr id="8" name="Rectangle">
            <a:extLst>
              <a:ext uri="{FF2B5EF4-FFF2-40B4-BE49-F238E27FC236}">
                <a16:creationId xmlns:a16="http://schemas.microsoft.com/office/drawing/2014/main" id="{E10F2BF4-7A07-425C-BEBF-1969A0332162}"/>
              </a:ext>
            </a:extLst>
          </p:cNvPr>
          <p:cNvSpPr/>
          <p:nvPr userDrawn="1"/>
        </p:nvSpPr>
        <p:spPr>
          <a:xfrm>
            <a:off x="-2" y="2071940"/>
            <a:ext cx="12192000" cy="2073211"/>
          </a:xfrm>
          <a:prstGeom prst="rect">
            <a:avLst/>
          </a:prstGeom>
          <a:solidFill>
            <a:srgbClr val="FFB81C"/>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
        <p:nvSpPr>
          <p:cNvPr id="9" name="Rectangle">
            <a:extLst>
              <a:ext uri="{FF2B5EF4-FFF2-40B4-BE49-F238E27FC236}">
                <a16:creationId xmlns:a16="http://schemas.microsoft.com/office/drawing/2014/main" id="{B2291B9B-0609-4A81-9D42-220DD44C17C6}"/>
              </a:ext>
            </a:extLst>
          </p:cNvPr>
          <p:cNvSpPr/>
          <p:nvPr userDrawn="1"/>
        </p:nvSpPr>
        <p:spPr>
          <a:xfrm>
            <a:off x="0" y="6342609"/>
            <a:ext cx="12192002" cy="257695"/>
          </a:xfrm>
          <a:prstGeom prst="rect">
            <a:avLst/>
          </a:prstGeom>
          <a:solidFill>
            <a:srgbClr val="00A499"/>
          </a:solidFill>
          <a:ln w="12700">
            <a:miter lim="400000"/>
          </a:ln>
        </p:spPr>
        <p:txBody>
          <a:bodyPr lIns="50800" tIns="50800" rIns="50800" bIns="50800" anchor="ctr"/>
          <a:lstStyle/>
          <a:p>
            <a:pPr>
              <a:defRPr sz="3200">
                <a:solidFill>
                  <a:srgbClr val="FFFFFF"/>
                </a:solidFill>
              </a:defRPr>
            </a:pPr>
            <a:endParaRPr dirty="0">
              <a:latin typeface="Arial" panose="020B0604020202020204" pitchFamily="34" charset="0"/>
            </a:endParaRPr>
          </a:p>
        </p:txBody>
      </p:sp>
    </p:spTree>
    <p:extLst>
      <p:ext uri="{BB962C8B-B14F-4D97-AF65-F5344CB8AC3E}">
        <p14:creationId xmlns:p14="http://schemas.microsoft.com/office/powerpoint/2010/main" val="2582354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45547"/>
            <a:ext cx="10515600" cy="12679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948457"/>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C1A84EC-6F82-48B5-B9F8-405BDF1EF0C8}" type="datetimeFigureOut">
              <a:rPr lang="en-US" smtClean="0"/>
              <a:pPr/>
              <a:t>4/25/2025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A5A4E2F8-B0B8-4808-879C-A2E948248010}" type="slidenum">
              <a:rPr lang="en-US" smtClean="0"/>
              <a:pPr/>
              <a:t>‹#›</a:t>
            </a:fld>
            <a:endParaRPr lang="en-US" dirty="0"/>
          </a:p>
        </p:txBody>
      </p:sp>
    </p:spTree>
    <p:extLst>
      <p:ext uri="{BB962C8B-B14F-4D97-AF65-F5344CB8AC3E}">
        <p14:creationId xmlns:p14="http://schemas.microsoft.com/office/powerpoint/2010/main" val="98015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0" r:id="rId7"/>
    <p:sldLayoutId id="2147483667" r:id="rId8"/>
    <p:sldLayoutId id="2147483672" r:id="rId9"/>
    <p:sldLayoutId id="2147483673" r:id="rId10"/>
    <p:sldLayoutId id="2147483676" r:id="rId11"/>
    <p:sldLayoutId id="2147483677" r:id="rId12"/>
    <p:sldLayoutId id="2147483675" r:id="rId13"/>
    <p:sldLayoutId id="2147483678" r:id="rId14"/>
    <p:sldLayoutId id="2147483668" r:id="rId15"/>
    <p:sldLayoutId id="2147483669" r:id="rId16"/>
    <p:sldLayoutId id="2147483670" r:id="rId17"/>
    <p:sldLayoutId id="2147483671"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6.xml"/><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8.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hyperlink" Target="http://www.sonomapharma.com/" TargetMode="External"/><Relationship Id="rId2" Type="http://schemas.openxmlformats.org/officeDocument/2006/relationships/hyperlink" Target="mailto:busdev@sonomapharma.com"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sciencedirect.com/science/article/abs/pii/S0099239917310439" TargetMode="External"/><Relationship Id="rId7" Type="http://schemas.openxmlformats.org/officeDocument/2006/relationships/image" Target="../media/image1.png"/><Relationship Id="rId2" Type="http://schemas.openxmlformats.org/officeDocument/2006/relationships/hyperlink" Target="https://www.sciencedirect.com/science/article/pii/S019567012030339X" TargetMode="External"/><Relationship Id="rId1" Type="http://schemas.openxmlformats.org/officeDocument/2006/relationships/slideLayout" Target="../slideLayouts/slideLayout8.xml"/><Relationship Id="rId6" Type="http://schemas.openxmlformats.org/officeDocument/2006/relationships/hyperlink" Target="https://sonomapharma.com/wp-content/uploads/2018/11/Pracitcal-Derm-HOCl-article-4-7-18-wounds.pdf" TargetMode="External"/><Relationship Id="rId11" Type="http://schemas.openxmlformats.org/officeDocument/2006/relationships/image" Target="../media/image11.png"/><Relationship Id="rId5" Type="http://schemas.openxmlformats.org/officeDocument/2006/relationships/hyperlink" Target="https://sonomapharma.com/wp-content/uploads/2020/08/Topical-Stabilized-HOCL-consensus-article-2020.pdf" TargetMode="External"/><Relationship Id="rId10" Type="http://schemas.openxmlformats.org/officeDocument/2006/relationships/image" Target="../media/image10.png"/><Relationship Id="rId4" Type="http://schemas.openxmlformats.org/officeDocument/2006/relationships/hyperlink" Target="https://sonomapharma.com/wp-content/uploads/2020/08/Gold_et_al-2017-Journal_of_Cosmetic_Dermatology-003.pdf" TargetMode="Externa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6427" y="4523792"/>
            <a:ext cx="7973990" cy="1736725"/>
          </a:xfrm>
        </p:spPr>
        <p:txBody>
          <a:bodyPr anchor="t">
            <a:noAutofit/>
          </a:bodyPr>
          <a:lstStyle/>
          <a:p>
            <a:pPr>
              <a:lnSpc>
                <a:spcPct val="100000"/>
              </a:lnSpc>
            </a:pPr>
            <a:r>
              <a:rPr lang="en-US" sz="3200" b="1" dirty="0">
                <a:latin typeface="Arial" panose="020B0604020202020204" pitchFamily="34" charset="0"/>
                <a:cs typeface="Arial" panose="020B0604020202020204" pitchFamily="34" charset="0"/>
              </a:rPr>
              <a:t>Sonoma Pharmaceuticals, Inc.</a:t>
            </a:r>
            <a:br>
              <a:rPr lang="en-US" sz="2000" b="1" dirty="0">
                <a:solidFill>
                  <a:srgbClr val="FFB81C"/>
                </a:solidFill>
                <a:latin typeface="Arial" panose="020B0604020202020204" pitchFamily="34" charset="0"/>
                <a:cs typeface="Arial" panose="020B0604020202020204" pitchFamily="34" charset="0"/>
              </a:rPr>
            </a:br>
            <a:r>
              <a:rPr lang="en-US" sz="2000" b="1" dirty="0">
                <a:solidFill>
                  <a:srgbClr val="FFB81C"/>
                </a:solidFill>
                <a:latin typeface="Arial" panose="020B0604020202020204" pitchFamily="34" charset="0"/>
                <a:cs typeface="Arial" panose="020B0604020202020204" pitchFamily="34" charset="0"/>
              </a:rPr>
              <a:t>Investor Presentation</a:t>
            </a:r>
            <a:br>
              <a:rPr lang="en-US" sz="2000" b="1" dirty="0">
                <a:solidFill>
                  <a:srgbClr val="FFB81C"/>
                </a:solidFill>
                <a:latin typeface="Arial" panose="020B0604020202020204" pitchFamily="34" charset="0"/>
                <a:cs typeface="Arial" panose="020B0604020202020204" pitchFamily="34" charset="0"/>
              </a:rPr>
            </a:br>
            <a:r>
              <a:rPr lang="en-US" sz="2000" dirty="0">
                <a:solidFill>
                  <a:srgbClr val="FFB81C"/>
                </a:solidFill>
                <a:latin typeface="Arial" panose="020B0604020202020204" pitchFamily="34" charset="0"/>
                <a:cs typeface="Arial" panose="020B0604020202020204" pitchFamily="34" charset="0"/>
              </a:rPr>
              <a:t>April 2025</a:t>
            </a:r>
            <a:br>
              <a:rPr lang="en-US" sz="2000" b="1"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18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675C3-8AF9-72C8-7ADE-D0277868152E}"/>
              </a:ext>
            </a:extLst>
          </p:cNvPr>
          <p:cNvSpPr txBox="1"/>
          <p:nvPr/>
        </p:nvSpPr>
        <p:spPr>
          <a:xfrm>
            <a:off x="367854" y="625443"/>
            <a:ext cx="10920248" cy="523220"/>
          </a:xfrm>
          <a:prstGeom prst="rect">
            <a:avLst/>
          </a:prstGeom>
          <a:noFill/>
        </p:spPr>
        <p:txBody>
          <a:bodyPr wrap="square" rtlCol="0">
            <a:spAutoFit/>
          </a:bodyPr>
          <a:lstStyle/>
          <a:p>
            <a:pPr algn="ctr"/>
            <a:r>
              <a:rPr lang="en-US" sz="2800" b="1" dirty="0">
                <a:solidFill>
                  <a:srgbClr val="0E2F95"/>
                </a:solidFill>
                <a:latin typeface="Arial" panose="020B0604020202020204" pitchFamily="34" charset="0"/>
                <a:cs typeface="Arial" panose="020B0604020202020204" pitchFamily="34" charset="0"/>
              </a:rPr>
              <a:t>Industry-Leading Safe and Effective Dermatology Products</a:t>
            </a:r>
          </a:p>
        </p:txBody>
      </p:sp>
      <p:sp>
        <p:nvSpPr>
          <p:cNvPr id="2" name="Google Shape;69;p3">
            <a:extLst>
              <a:ext uri="{FF2B5EF4-FFF2-40B4-BE49-F238E27FC236}">
                <a16:creationId xmlns:a16="http://schemas.microsoft.com/office/drawing/2014/main" id="{C53663AB-78A0-3163-EE56-087E7E0F6E11}"/>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10</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
        <p:nvSpPr>
          <p:cNvPr id="7" name="TextBox 6">
            <a:extLst>
              <a:ext uri="{FF2B5EF4-FFF2-40B4-BE49-F238E27FC236}">
                <a16:creationId xmlns:a16="http://schemas.microsoft.com/office/drawing/2014/main" id="{5A512B1A-D0EF-F301-E094-F9FF8BE8D180}"/>
              </a:ext>
            </a:extLst>
          </p:cNvPr>
          <p:cNvSpPr txBox="1"/>
          <p:nvPr/>
        </p:nvSpPr>
        <p:spPr>
          <a:xfrm>
            <a:off x="652780" y="1216890"/>
            <a:ext cx="11019628" cy="4801314"/>
          </a:xfrm>
          <a:prstGeom prst="rect">
            <a:avLst/>
          </a:prstGeom>
          <a:noFill/>
        </p:spPr>
        <p:txBody>
          <a:bodyPr wrap="square" rtlCol="0">
            <a:spAutoFit/>
          </a:bodyPr>
          <a:lstStyle/>
          <a:p>
            <a:pPr marL="285750" indent="-285750">
              <a:buFont typeface="Arial" panose="020B0604020202020204" pitchFamily="34" charset="0"/>
              <a:buChar char="•"/>
            </a:pPr>
            <a:r>
              <a:rPr lang="en-US" dirty="0"/>
              <a:t>Products to relieve symptoms of atopic dermatitis, reduce scarring, and for daily skin care</a:t>
            </a:r>
          </a:p>
          <a:p>
            <a:endParaRPr lang="en-US" dirty="0"/>
          </a:p>
          <a:p>
            <a:pPr marL="285750" indent="-285750">
              <a:buFont typeface="Arial" panose="020B0604020202020204" pitchFamily="34" charset="0"/>
              <a:buChar char="•"/>
            </a:pPr>
            <a:r>
              <a:rPr lang="en-US" dirty="0"/>
              <a:t>Line of office dispense products targeting growing med spa market</a:t>
            </a:r>
          </a:p>
          <a:p>
            <a:endParaRPr lang="en-US" dirty="0"/>
          </a:p>
          <a:p>
            <a:pPr marL="285750" indent="-285750">
              <a:buFont typeface="Arial" panose="020B0604020202020204" pitchFamily="34" charset="0"/>
              <a:buChar char="•"/>
            </a:pPr>
            <a:r>
              <a:rPr lang="en-US" dirty="0"/>
              <a:t>Eczema seal of approval </a:t>
            </a:r>
          </a:p>
          <a:p>
            <a:endParaRPr lang="en-US" dirty="0"/>
          </a:p>
          <a:p>
            <a:pPr marL="285750" indent="-285750">
              <a:buFont typeface="Arial" panose="020B0604020202020204" pitchFamily="34" charset="0"/>
              <a:buChar char="•"/>
            </a:pPr>
            <a:r>
              <a:rPr lang="en-US" dirty="0"/>
              <a:t>All natural ingredients</a:t>
            </a:r>
          </a:p>
          <a:p>
            <a:endParaRPr lang="en-US" dirty="0"/>
          </a:p>
          <a:p>
            <a:pPr marL="285750" indent="-285750">
              <a:buFont typeface="Arial" panose="020B0604020202020204" pitchFamily="34" charset="0"/>
              <a:buChar char="•"/>
            </a:pPr>
            <a:r>
              <a:rPr lang="en-US" dirty="0"/>
              <a:t>No harmful chemicals</a:t>
            </a:r>
          </a:p>
          <a:p>
            <a:endParaRPr lang="en-US" dirty="0"/>
          </a:p>
          <a:p>
            <a:pPr marL="285750" indent="-285750">
              <a:buFont typeface="Arial" panose="020B0604020202020204" pitchFamily="34" charset="0"/>
              <a:buChar char="•"/>
            </a:pPr>
            <a:r>
              <a:rPr lang="en-US" dirty="0"/>
              <a:t>OTC, office dispense, and Rx products available</a:t>
            </a:r>
            <a:br>
              <a:rPr lang="en-US" dirty="0"/>
            </a:br>
            <a:endParaRPr lang="en-US" dirty="0"/>
          </a:p>
          <a:p>
            <a:pPr marL="285750" indent="-285750">
              <a:buFont typeface="Arial" panose="020B0604020202020204" pitchFamily="34" charset="0"/>
              <a:buChar char="•"/>
            </a:pPr>
            <a:r>
              <a:rPr lang="en-US" dirty="0"/>
              <a:t>Innovating packaging available including high end and cost competitive options</a:t>
            </a:r>
          </a:p>
          <a:p>
            <a:endParaRPr lang="en-US" dirty="0"/>
          </a:p>
          <a:p>
            <a:pPr marL="285750" indent="-285750">
              <a:buFont typeface="Arial" panose="020B0604020202020204" pitchFamily="34" charset="0"/>
              <a:buChar char="•"/>
            </a:pPr>
            <a:r>
              <a:rPr lang="en-US" b="1" dirty="0"/>
              <a:t>Continual Product Innovation</a:t>
            </a:r>
            <a:r>
              <a:rPr lang="en-US" dirty="0"/>
              <a:t>: Introduced </a:t>
            </a:r>
            <a:r>
              <a:rPr lang="en-US" dirty="0" err="1"/>
              <a:t>Lumacyn</a:t>
            </a:r>
            <a:r>
              <a:rPr lang="en-US" baseline="30000" dirty="0" err="1"/>
              <a:t>TM</a:t>
            </a:r>
            <a:r>
              <a:rPr lang="en-US" dirty="0"/>
              <a:t> Clarifying Mist in 2024, a daily toner formulated to reduce redness and manage blemishes by reducing infections.</a:t>
            </a:r>
          </a:p>
          <a:p>
            <a:endParaRPr lang="en-US" dirty="0"/>
          </a:p>
        </p:txBody>
      </p:sp>
      <p:pic>
        <p:nvPicPr>
          <p:cNvPr id="8" name="Picture 7">
            <a:extLst>
              <a:ext uri="{FF2B5EF4-FFF2-40B4-BE49-F238E27FC236}">
                <a16:creationId xmlns:a16="http://schemas.microsoft.com/office/drawing/2014/main" id="{A840E225-72D6-F263-D41F-AA30B2E374FA}"/>
              </a:ext>
            </a:extLst>
          </p:cNvPr>
          <p:cNvPicPr>
            <a:picLocks noChangeAspect="1"/>
          </p:cNvPicPr>
          <p:nvPr/>
        </p:nvPicPr>
        <p:blipFill>
          <a:blip r:embed="rId2"/>
          <a:stretch>
            <a:fillRect/>
          </a:stretch>
        </p:blipFill>
        <p:spPr>
          <a:xfrm>
            <a:off x="3407731" y="2112552"/>
            <a:ext cx="835224" cy="902286"/>
          </a:xfrm>
          <a:prstGeom prst="rect">
            <a:avLst/>
          </a:prstGeom>
        </p:spPr>
      </p:pic>
      <p:pic>
        <p:nvPicPr>
          <p:cNvPr id="10" name="Graphic 9" descr="Leaf with solid fill">
            <a:extLst>
              <a:ext uri="{FF2B5EF4-FFF2-40B4-BE49-F238E27FC236}">
                <a16:creationId xmlns:a16="http://schemas.microsoft.com/office/drawing/2014/main" id="{DD0B9D82-E41D-89FE-CB5E-ED741CB3CE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28555" y="3083065"/>
            <a:ext cx="914400" cy="914400"/>
          </a:xfrm>
          <a:prstGeom prst="rect">
            <a:avLst/>
          </a:prstGeom>
        </p:spPr>
      </p:pic>
      <p:pic>
        <p:nvPicPr>
          <p:cNvPr id="14" name="Picture 13" descr="Dermatologist injecting patient's face">
            <a:extLst>
              <a:ext uri="{FF2B5EF4-FFF2-40B4-BE49-F238E27FC236}">
                <a16:creationId xmlns:a16="http://schemas.microsoft.com/office/drawing/2014/main" id="{46116800-49C3-0F75-0392-5B7EC8B459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7676" y="1564913"/>
            <a:ext cx="3441530" cy="2294353"/>
          </a:xfrm>
          <a:prstGeom prst="rect">
            <a:avLst/>
          </a:prstGeom>
        </p:spPr>
      </p:pic>
    </p:spTree>
    <p:extLst>
      <p:ext uri="{BB962C8B-B14F-4D97-AF65-F5344CB8AC3E}">
        <p14:creationId xmlns:p14="http://schemas.microsoft.com/office/powerpoint/2010/main" val="279074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675C3-8AF9-72C8-7ADE-D0277868152E}"/>
              </a:ext>
            </a:extLst>
          </p:cNvPr>
          <p:cNvSpPr txBox="1"/>
          <p:nvPr/>
        </p:nvSpPr>
        <p:spPr>
          <a:xfrm>
            <a:off x="367854" y="625443"/>
            <a:ext cx="10920248" cy="523220"/>
          </a:xfrm>
          <a:prstGeom prst="rect">
            <a:avLst/>
          </a:prstGeom>
          <a:noFill/>
        </p:spPr>
        <p:txBody>
          <a:bodyPr wrap="square" rtlCol="0">
            <a:spAutoFit/>
          </a:bodyPr>
          <a:lstStyle/>
          <a:p>
            <a:pPr algn="ctr"/>
            <a:r>
              <a:rPr lang="en-US" sz="2800" b="1" dirty="0">
                <a:solidFill>
                  <a:srgbClr val="0E2F95"/>
                </a:solidFill>
                <a:latin typeface="Arial" panose="020B0604020202020204" pitchFamily="34" charset="0"/>
                <a:cs typeface="Arial" panose="020B0604020202020204" pitchFamily="34" charset="0"/>
              </a:rPr>
              <a:t>Expanded Eye Care Product Line</a:t>
            </a:r>
          </a:p>
        </p:txBody>
      </p:sp>
      <p:sp>
        <p:nvSpPr>
          <p:cNvPr id="2" name="Google Shape;69;p3">
            <a:extLst>
              <a:ext uri="{FF2B5EF4-FFF2-40B4-BE49-F238E27FC236}">
                <a16:creationId xmlns:a16="http://schemas.microsoft.com/office/drawing/2014/main" id="{C53663AB-78A0-3163-EE56-087E7E0F6E11}"/>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11</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
        <p:nvSpPr>
          <p:cNvPr id="7" name="TextBox 6">
            <a:extLst>
              <a:ext uri="{FF2B5EF4-FFF2-40B4-BE49-F238E27FC236}">
                <a16:creationId xmlns:a16="http://schemas.microsoft.com/office/drawing/2014/main" id="{5A512B1A-D0EF-F301-E094-F9FF8BE8D180}"/>
              </a:ext>
            </a:extLst>
          </p:cNvPr>
          <p:cNvSpPr txBox="1"/>
          <p:nvPr/>
        </p:nvSpPr>
        <p:spPr>
          <a:xfrm>
            <a:off x="652780" y="1216890"/>
            <a:ext cx="1101962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Sonoma has the strongest FDA indications for eye care in the </a:t>
            </a:r>
            <a:r>
              <a:rPr lang="en-US" dirty="0" err="1"/>
              <a:t>HOCl</a:t>
            </a:r>
            <a:r>
              <a:rPr lang="en-US" dirty="0"/>
              <a:t> industry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OTC and prescription eye care sold into multiples channels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Strong CE Mark for eye care sales in the EU</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Animal health eye care sold in major chains including PetSmart and Tractor Supply</a:t>
            </a:r>
          </a:p>
          <a:p>
            <a:endParaRPr lang="en-US" dirty="0"/>
          </a:p>
        </p:txBody>
      </p:sp>
      <p:pic>
        <p:nvPicPr>
          <p:cNvPr id="21" name="Graphic 20" descr="Eye with solid fill">
            <a:extLst>
              <a:ext uri="{FF2B5EF4-FFF2-40B4-BE49-F238E27FC236}">
                <a16:creationId xmlns:a16="http://schemas.microsoft.com/office/drawing/2014/main" id="{6C62B803-AE50-89AC-5B2D-8E722A1C00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3394" y="429853"/>
            <a:ext cx="914400" cy="914400"/>
          </a:xfrm>
          <a:prstGeom prst="rect">
            <a:avLst/>
          </a:prstGeom>
        </p:spPr>
      </p:pic>
      <p:pic>
        <p:nvPicPr>
          <p:cNvPr id="24" name="Picture 23">
            <a:extLst>
              <a:ext uri="{FF2B5EF4-FFF2-40B4-BE49-F238E27FC236}">
                <a16:creationId xmlns:a16="http://schemas.microsoft.com/office/drawing/2014/main" id="{FF5DBF33-FDCC-5EB8-3C8A-568C015C30A1}"/>
              </a:ext>
            </a:extLst>
          </p:cNvPr>
          <p:cNvPicPr>
            <a:picLocks noChangeAspect="1"/>
          </p:cNvPicPr>
          <p:nvPr/>
        </p:nvPicPr>
        <p:blipFill>
          <a:blip r:embed="rId4"/>
          <a:stretch>
            <a:fillRect/>
          </a:stretch>
        </p:blipFill>
        <p:spPr>
          <a:xfrm>
            <a:off x="6309843" y="3626917"/>
            <a:ext cx="2063823" cy="2301542"/>
          </a:xfrm>
          <a:prstGeom prst="rect">
            <a:avLst/>
          </a:prstGeom>
        </p:spPr>
      </p:pic>
      <p:pic>
        <p:nvPicPr>
          <p:cNvPr id="29" name="Picture 28">
            <a:extLst>
              <a:ext uri="{FF2B5EF4-FFF2-40B4-BE49-F238E27FC236}">
                <a16:creationId xmlns:a16="http://schemas.microsoft.com/office/drawing/2014/main" id="{F355FB72-CF14-C326-626E-724F8A8EE8D8}"/>
              </a:ext>
            </a:extLst>
          </p:cNvPr>
          <p:cNvPicPr>
            <a:picLocks noChangeAspect="1"/>
          </p:cNvPicPr>
          <p:nvPr/>
        </p:nvPicPr>
        <p:blipFill>
          <a:blip r:embed="rId5"/>
          <a:stretch>
            <a:fillRect/>
          </a:stretch>
        </p:blipFill>
        <p:spPr>
          <a:xfrm>
            <a:off x="9174632" y="3682484"/>
            <a:ext cx="917385" cy="2190408"/>
          </a:xfrm>
          <a:prstGeom prst="rect">
            <a:avLst/>
          </a:prstGeom>
        </p:spPr>
      </p:pic>
      <p:pic>
        <p:nvPicPr>
          <p:cNvPr id="31" name="Picture 30">
            <a:extLst>
              <a:ext uri="{FF2B5EF4-FFF2-40B4-BE49-F238E27FC236}">
                <a16:creationId xmlns:a16="http://schemas.microsoft.com/office/drawing/2014/main" id="{3EFA2B74-9FD0-F925-7B54-F4AE91A46184}"/>
              </a:ext>
            </a:extLst>
          </p:cNvPr>
          <p:cNvPicPr>
            <a:picLocks noChangeAspect="1"/>
          </p:cNvPicPr>
          <p:nvPr/>
        </p:nvPicPr>
        <p:blipFill>
          <a:blip r:embed="rId6"/>
          <a:stretch>
            <a:fillRect/>
          </a:stretch>
        </p:blipFill>
        <p:spPr>
          <a:xfrm>
            <a:off x="10088552" y="3589329"/>
            <a:ext cx="924061" cy="2301542"/>
          </a:xfrm>
          <a:prstGeom prst="rect">
            <a:avLst/>
          </a:prstGeom>
        </p:spPr>
      </p:pic>
      <p:pic>
        <p:nvPicPr>
          <p:cNvPr id="6" name="Picture 5">
            <a:extLst>
              <a:ext uri="{FF2B5EF4-FFF2-40B4-BE49-F238E27FC236}">
                <a16:creationId xmlns:a16="http://schemas.microsoft.com/office/drawing/2014/main" id="{A6EAEBBE-FCBA-C3B9-F5A6-AE9321C768A7}"/>
              </a:ext>
            </a:extLst>
          </p:cNvPr>
          <p:cNvPicPr>
            <a:picLocks noChangeAspect="1"/>
          </p:cNvPicPr>
          <p:nvPr/>
        </p:nvPicPr>
        <p:blipFill>
          <a:blip r:embed="rId7"/>
          <a:stretch>
            <a:fillRect/>
          </a:stretch>
        </p:blipFill>
        <p:spPr>
          <a:xfrm>
            <a:off x="2782033" y="3207849"/>
            <a:ext cx="2901948" cy="2883658"/>
          </a:xfrm>
          <a:prstGeom prst="rect">
            <a:avLst/>
          </a:prstGeom>
        </p:spPr>
      </p:pic>
      <p:pic>
        <p:nvPicPr>
          <p:cNvPr id="12" name="Picture 11" descr="A blue bottle with a white sprayer&#10;&#10;AI-generated content may be incorrect.">
            <a:extLst>
              <a:ext uri="{FF2B5EF4-FFF2-40B4-BE49-F238E27FC236}">
                <a16:creationId xmlns:a16="http://schemas.microsoft.com/office/drawing/2014/main" id="{7E987B03-76DA-4EF3-F0C1-562434B10757}"/>
              </a:ext>
            </a:extLst>
          </p:cNvPr>
          <p:cNvPicPr>
            <a:picLocks noChangeAspect="1"/>
          </p:cNvPicPr>
          <p:nvPr/>
        </p:nvPicPr>
        <p:blipFill>
          <a:blip r:embed="rId8" cstate="print">
            <a:extLst>
              <a:ext uri="{28A0092B-C50C-407E-A947-70E740481C1C}">
                <a14:useLocalDpi xmlns:a14="http://schemas.microsoft.com/office/drawing/2010/main" val="0"/>
              </a:ext>
            </a:extLst>
          </a:blip>
          <a:srcRect l="22193" t="26812" r="22912" b="11107"/>
          <a:stretch/>
        </p:blipFill>
        <p:spPr>
          <a:xfrm>
            <a:off x="764005" y="3437110"/>
            <a:ext cx="1524800" cy="2586790"/>
          </a:xfrm>
          <a:prstGeom prst="rect">
            <a:avLst/>
          </a:prstGeom>
        </p:spPr>
      </p:pic>
    </p:spTree>
    <p:extLst>
      <p:ext uri="{BB962C8B-B14F-4D97-AF65-F5344CB8AC3E}">
        <p14:creationId xmlns:p14="http://schemas.microsoft.com/office/powerpoint/2010/main" val="3991756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462152D4-A0E5-BE42-914B-0E768C951C12}"/>
              </a:ext>
            </a:extLst>
          </p:cNvPr>
          <p:cNvPicPr>
            <a:picLocks noChangeAspect="1"/>
          </p:cNvPicPr>
          <p:nvPr/>
        </p:nvPicPr>
        <p:blipFill>
          <a:blip r:embed="rId3">
            <a:alphaModFix/>
            <a:duotone>
              <a:prstClr val="black"/>
              <a:schemeClr val="accent5">
                <a:tint val="45000"/>
                <a:satMod val="400000"/>
              </a:schemeClr>
            </a:duotone>
          </a:blip>
          <a:stretch>
            <a:fillRect/>
          </a:stretch>
        </p:blipFill>
        <p:spPr>
          <a:xfrm>
            <a:off x="0" y="486137"/>
            <a:ext cx="12192000" cy="5846064"/>
          </a:xfrm>
          <a:prstGeom prst="rect">
            <a:avLst/>
          </a:prstGeom>
          <a:noFill/>
        </p:spPr>
      </p:pic>
      <p:sp>
        <p:nvSpPr>
          <p:cNvPr id="911362" name="Rectangle 2"/>
          <p:cNvSpPr>
            <a:spLocks noGrp="1" noChangeArrowheads="1"/>
          </p:cNvSpPr>
          <p:nvPr>
            <p:ph type="title" idx="4294967295"/>
          </p:nvPr>
        </p:nvSpPr>
        <p:spPr>
          <a:xfrm>
            <a:off x="235946" y="483413"/>
            <a:ext cx="5540058" cy="1191893"/>
          </a:xfrm>
        </p:spPr>
        <p:txBody>
          <a:bodyPr>
            <a:noAutofit/>
          </a:bodyPr>
          <a:lstStyle/>
          <a:p>
            <a:r>
              <a:rPr lang="en-US" sz="2800" dirty="0">
                <a:solidFill>
                  <a:schemeClr val="bg1"/>
                </a:solidFill>
                <a:latin typeface="Arial" panose="020B0604020202020204" pitchFamily="34" charset="0"/>
                <a:cs typeface="Arial" panose="020B0604020202020204" pitchFamily="34" charset="0"/>
              </a:rPr>
              <a:t>Robust U.S. and International Distribution Network </a:t>
            </a:r>
            <a:endParaRPr lang="en-US" altLang="en-US" sz="2000" dirty="0">
              <a:solidFill>
                <a:schemeClr val="bg1"/>
              </a:solidFill>
              <a:latin typeface="Arial" panose="020B0604020202020204" pitchFamily="34" charset="0"/>
              <a:cs typeface="Arial" panose="020B0604020202020204" pitchFamily="34" charset="0"/>
            </a:endParaRPr>
          </a:p>
        </p:txBody>
      </p:sp>
      <p:sp>
        <p:nvSpPr>
          <p:cNvPr id="911363" name="Rectangle 3"/>
          <p:cNvSpPr>
            <a:spLocks noGrp="1" noChangeArrowheads="1"/>
          </p:cNvSpPr>
          <p:nvPr>
            <p:ph type="body" idx="4294967295"/>
          </p:nvPr>
        </p:nvSpPr>
        <p:spPr>
          <a:xfrm>
            <a:off x="235946" y="1678030"/>
            <a:ext cx="3342489" cy="5685595"/>
          </a:xfrm>
        </p:spPr>
        <p:txBody>
          <a:bodyPr>
            <a:normAutofit/>
          </a:bodyPr>
          <a:lstStyle/>
          <a:p>
            <a:pPr marL="0" lvl="0" indent="0">
              <a:lnSpc>
                <a:spcPct val="100000"/>
              </a:lnSpc>
              <a:spcBef>
                <a:spcPts val="0"/>
              </a:spcBef>
              <a:buNone/>
            </a:pPr>
            <a:r>
              <a:rPr lang="en-US" sz="1800" b="1" cap="all" dirty="0">
                <a:solidFill>
                  <a:schemeClr val="bg1"/>
                </a:solidFill>
                <a:latin typeface="Arial" panose="020B0604020202020204" pitchFamily="34" charset="0"/>
                <a:cs typeface="Arial" panose="020B0604020202020204" pitchFamily="34" charset="0"/>
              </a:rPr>
              <a:t>over 40 global partners and growing</a:t>
            </a:r>
            <a:endParaRPr lang="en-US" sz="1800" b="1" dirty="0">
              <a:solidFill>
                <a:schemeClr val="bg1"/>
              </a:solidFill>
              <a:latin typeface="Arial" panose="020B0604020202020204" pitchFamily="34" charset="0"/>
              <a:cs typeface="Arial" panose="020B0604020202020204" pitchFamily="34" charset="0"/>
            </a:endParaRPr>
          </a:p>
          <a:p>
            <a:pPr marL="0" lvl="0" indent="0">
              <a:lnSpc>
                <a:spcPct val="100000"/>
              </a:lnSpc>
              <a:spcBef>
                <a:spcPts val="0"/>
              </a:spcBef>
              <a:buNone/>
            </a:pPr>
            <a:endParaRPr lang="en-US" sz="1800" b="1" dirty="0">
              <a:solidFill>
                <a:schemeClr val="bg1"/>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800" dirty="0">
                <a:solidFill>
                  <a:schemeClr val="bg1"/>
                </a:solidFill>
                <a:latin typeface="Arial" panose="020B0604020202020204" pitchFamily="34" charset="0"/>
                <a:cs typeface="Arial" panose="020B0604020202020204" pitchFamily="34" charset="0"/>
              </a:rPr>
              <a:t>We continue to:</a:t>
            </a:r>
          </a:p>
          <a:p>
            <a:pPr marL="0" lvl="0" indent="0">
              <a:lnSpc>
                <a:spcPct val="100000"/>
              </a:lnSpc>
              <a:spcBef>
                <a:spcPts val="0"/>
              </a:spcBef>
              <a:buNone/>
            </a:pPr>
            <a:endParaRPr lang="en-US" sz="1800"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en-US" sz="1400" dirty="0">
                <a:solidFill>
                  <a:schemeClr val="bg1"/>
                </a:solidFill>
                <a:latin typeface="Arial" panose="020B0604020202020204" pitchFamily="34" charset="0"/>
                <a:cs typeface="Arial" panose="020B0604020202020204" pitchFamily="34" charset="0"/>
              </a:rPr>
              <a:t>Expand our presence in new markets by replicating what works in existing markets</a:t>
            </a:r>
            <a:br>
              <a:rPr lang="en-US" sz="1400" dirty="0">
                <a:solidFill>
                  <a:schemeClr val="bg1"/>
                </a:solidFill>
                <a:latin typeface="Arial" panose="020B0604020202020204" pitchFamily="34" charset="0"/>
                <a:cs typeface="Arial" panose="020B0604020202020204" pitchFamily="34" charset="0"/>
              </a:rPr>
            </a:br>
            <a:endParaRPr lang="en-US" sz="1400"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en-US" sz="1400" dirty="0">
                <a:solidFill>
                  <a:schemeClr val="bg1"/>
                </a:solidFill>
                <a:cs typeface="Arial" panose="020B0604020202020204" pitchFamily="34" charset="0"/>
              </a:rPr>
              <a:t>A</a:t>
            </a:r>
            <a:r>
              <a:rPr lang="en-US" sz="1400" dirty="0">
                <a:solidFill>
                  <a:schemeClr val="bg1"/>
                </a:solidFill>
                <a:latin typeface="Arial" panose="020B0604020202020204" pitchFamily="34" charset="0"/>
                <a:cs typeface="Arial" panose="020B0604020202020204" pitchFamily="34" charset="0"/>
              </a:rPr>
              <a:t>dd new distribution partners and grow existing relationships</a:t>
            </a:r>
            <a:br>
              <a:rPr lang="en-US" sz="1400" dirty="0">
                <a:solidFill>
                  <a:schemeClr val="bg1"/>
                </a:solidFill>
                <a:latin typeface="Arial" panose="020B0604020202020204" pitchFamily="34" charset="0"/>
                <a:cs typeface="Arial" panose="020B0604020202020204" pitchFamily="34" charset="0"/>
              </a:rPr>
            </a:br>
            <a:endParaRPr lang="en-US" sz="1400"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en-US" sz="1400" dirty="0">
                <a:solidFill>
                  <a:schemeClr val="bg1"/>
                </a:solidFill>
                <a:latin typeface="Arial" panose="020B0604020202020204" pitchFamily="34" charset="0"/>
                <a:cs typeface="Arial" panose="020B0604020202020204" pitchFamily="34" charset="0"/>
              </a:rPr>
              <a:t>Co-develop innovative new products with partners</a:t>
            </a:r>
            <a:br>
              <a:rPr lang="en-US" sz="1400" dirty="0">
                <a:solidFill>
                  <a:schemeClr val="bg1"/>
                </a:solidFill>
                <a:latin typeface="Arial" panose="020B0604020202020204" pitchFamily="34" charset="0"/>
                <a:cs typeface="Arial" panose="020B0604020202020204" pitchFamily="34" charset="0"/>
              </a:rPr>
            </a:br>
            <a:endParaRPr lang="en-US" sz="1400" dirty="0">
              <a:solidFill>
                <a:schemeClr val="bg1"/>
              </a:solidFill>
              <a:latin typeface="Arial" panose="020B0604020202020204" pitchFamily="34" charset="0"/>
              <a:cs typeface="Arial" panose="020B0604020202020204" pitchFamily="34" charset="0"/>
            </a:endParaRPr>
          </a:p>
          <a:p>
            <a:pPr>
              <a:lnSpc>
                <a:spcPct val="100000"/>
              </a:lnSpc>
              <a:spcBef>
                <a:spcPts val="0"/>
              </a:spcBef>
            </a:pPr>
            <a:r>
              <a:rPr lang="en-US" sz="1400" dirty="0">
                <a:solidFill>
                  <a:schemeClr val="bg1"/>
                </a:solidFill>
                <a:latin typeface="Arial" panose="020B0604020202020204" pitchFamily="34" charset="0"/>
                <a:cs typeface="Arial" panose="020B0604020202020204" pitchFamily="34" charset="0"/>
              </a:rPr>
              <a:t>Work with partners to seek new approvals and certifications</a:t>
            </a:r>
          </a:p>
          <a:p>
            <a:pPr marL="342900" indent="-342900">
              <a:lnSpc>
                <a:spcPct val="150000"/>
              </a:lnSpc>
            </a:pPr>
            <a:endParaRPr lang="en-US" sz="1600" b="1" dirty="0">
              <a:solidFill>
                <a:schemeClr val="bg1"/>
              </a:solidFill>
              <a:latin typeface="Arial" panose="020B0604020202020204" pitchFamily="34" charset="0"/>
              <a:cs typeface="Arial" panose="020B0604020202020204" pitchFamily="34" charset="0"/>
            </a:endParaRPr>
          </a:p>
        </p:txBody>
      </p:sp>
      <p:sp>
        <p:nvSpPr>
          <p:cNvPr id="3" name="Google Shape;69;p3">
            <a:extLst>
              <a:ext uri="{FF2B5EF4-FFF2-40B4-BE49-F238E27FC236}">
                <a16:creationId xmlns:a16="http://schemas.microsoft.com/office/drawing/2014/main" id="{1A559B03-05CF-E05B-1B96-6AD11382C267}"/>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12</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4" name="Picture 3">
            <a:extLst>
              <a:ext uri="{FF2B5EF4-FFF2-40B4-BE49-F238E27FC236}">
                <a16:creationId xmlns:a16="http://schemas.microsoft.com/office/drawing/2014/main" id="{53CC8D61-4E98-E1B9-A8B2-2DEB15FC2116}"/>
              </a:ext>
            </a:extLst>
          </p:cNvPr>
          <p:cNvPicPr>
            <a:picLocks noChangeAspect="1"/>
          </p:cNvPicPr>
          <p:nvPr/>
        </p:nvPicPr>
        <p:blipFill>
          <a:blip r:embed="rId4"/>
          <a:stretch>
            <a:fillRect/>
          </a:stretch>
        </p:blipFill>
        <p:spPr>
          <a:xfrm>
            <a:off x="10667046" y="1176211"/>
            <a:ext cx="1172151" cy="1372789"/>
          </a:xfrm>
          <a:prstGeom prst="rect">
            <a:avLst/>
          </a:prstGeom>
        </p:spPr>
      </p:pic>
      <p:pic>
        <p:nvPicPr>
          <p:cNvPr id="5" name="Picture 4">
            <a:extLst>
              <a:ext uri="{FF2B5EF4-FFF2-40B4-BE49-F238E27FC236}">
                <a16:creationId xmlns:a16="http://schemas.microsoft.com/office/drawing/2014/main" id="{98741DC1-7478-7B5E-C797-5B0306882BB4}"/>
              </a:ext>
            </a:extLst>
          </p:cNvPr>
          <p:cNvPicPr>
            <a:picLocks noChangeAspect="1"/>
          </p:cNvPicPr>
          <p:nvPr/>
        </p:nvPicPr>
        <p:blipFill>
          <a:blip r:embed="rId5"/>
          <a:srcRect t="2988" b="-1"/>
          <a:stretch/>
        </p:blipFill>
        <p:spPr>
          <a:xfrm>
            <a:off x="5004772" y="1649224"/>
            <a:ext cx="1677823" cy="692783"/>
          </a:xfrm>
          <a:prstGeom prst="rect">
            <a:avLst/>
          </a:prstGeom>
        </p:spPr>
      </p:pic>
      <p:pic>
        <p:nvPicPr>
          <p:cNvPr id="7" name="Picture 6">
            <a:extLst>
              <a:ext uri="{FF2B5EF4-FFF2-40B4-BE49-F238E27FC236}">
                <a16:creationId xmlns:a16="http://schemas.microsoft.com/office/drawing/2014/main" id="{A8D8457C-A4A6-DE39-342D-40ABE98B65ED}"/>
              </a:ext>
            </a:extLst>
          </p:cNvPr>
          <p:cNvPicPr>
            <a:picLocks noChangeAspect="1"/>
          </p:cNvPicPr>
          <p:nvPr/>
        </p:nvPicPr>
        <p:blipFill>
          <a:blip r:embed="rId6"/>
          <a:stretch>
            <a:fillRect/>
          </a:stretch>
        </p:blipFill>
        <p:spPr>
          <a:xfrm>
            <a:off x="6625340" y="1480369"/>
            <a:ext cx="2311179" cy="765135"/>
          </a:xfrm>
          <a:prstGeom prst="rect">
            <a:avLst/>
          </a:prstGeom>
        </p:spPr>
      </p:pic>
      <p:pic>
        <p:nvPicPr>
          <p:cNvPr id="9" name="Picture 8">
            <a:extLst>
              <a:ext uri="{FF2B5EF4-FFF2-40B4-BE49-F238E27FC236}">
                <a16:creationId xmlns:a16="http://schemas.microsoft.com/office/drawing/2014/main" id="{A8F1F3A6-619D-DC8D-6F88-7619A11F29E4}"/>
              </a:ext>
            </a:extLst>
          </p:cNvPr>
          <p:cNvPicPr>
            <a:picLocks noChangeAspect="1"/>
          </p:cNvPicPr>
          <p:nvPr/>
        </p:nvPicPr>
        <p:blipFill>
          <a:blip r:embed="rId7"/>
          <a:stretch>
            <a:fillRect/>
          </a:stretch>
        </p:blipFill>
        <p:spPr>
          <a:xfrm>
            <a:off x="8974049" y="1687551"/>
            <a:ext cx="1623612" cy="549933"/>
          </a:xfrm>
          <a:prstGeom prst="rect">
            <a:avLst/>
          </a:prstGeom>
        </p:spPr>
      </p:pic>
      <p:pic>
        <p:nvPicPr>
          <p:cNvPr id="11" name="Picture 10">
            <a:extLst>
              <a:ext uri="{FF2B5EF4-FFF2-40B4-BE49-F238E27FC236}">
                <a16:creationId xmlns:a16="http://schemas.microsoft.com/office/drawing/2014/main" id="{9FB09E4F-BD2C-29E1-4F75-FD07C79D5D80}"/>
              </a:ext>
            </a:extLst>
          </p:cNvPr>
          <p:cNvPicPr>
            <a:picLocks noChangeAspect="1"/>
          </p:cNvPicPr>
          <p:nvPr/>
        </p:nvPicPr>
        <p:blipFill>
          <a:blip r:embed="rId8"/>
          <a:srcRect l="9086" t="7525" r="5133" b="4709"/>
          <a:stretch/>
        </p:blipFill>
        <p:spPr>
          <a:xfrm>
            <a:off x="4371416" y="2195640"/>
            <a:ext cx="1302988" cy="1227113"/>
          </a:xfrm>
          <a:prstGeom prst="rect">
            <a:avLst/>
          </a:prstGeom>
        </p:spPr>
      </p:pic>
      <p:pic>
        <p:nvPicPr>
          <p:cNvPr id="15" name="Picture 14">
            <a:extLst>
              <a:ext uri="{FF2B5EF4-FFF2-40B4-BE49-F238E27FC236}">
                <a16:creationId xmlns:a16="http://schemas.microsoft.com/office/drawing/2014/main" id="{7737BCA0-18A2-EAED-6298-E4DEF13563BA}"/>
              </a:ext>
            </a:extLst>
          </p:cNvPr>
          <p:cNvPicPr>
            <a:picLocks noChangeAspect="1"/>
          </p:cNvPicPr>
          <p:nvPr/>
        </p:nvPicPr>
        <p:blipFill>
          <a:blip r:embed="rId9"/>
          <a:stretch>
            <a:fillRect/>
          </a:stretch>
        </p:blipFill>
        <p:spPr>
          <a:xfrm>
            <a:off x="5876314" y="2503794"/>
            <a:ext cx="1835106" cy="789793"/>
          </a:xfrm>
          <a:prstGeom prst="rect">
            <a:avLst/>
          </a:prstGeom>
        </p:spPr>
      </p:pic>
      <p:pic>
        <p:nvPicPr>
          <p:cNvPr id="17" name="Picture 16">
            <a:extLst>
              <a:ext uri="{FF2B5EF4-FFF2-40B4-BE49-F238E27FC236}">
                <a16:creationId xmlns:a16="http://schemas.microsoft.com/office/drawing/2014/main" id="{B6F1A165-2120-D21D-2444-C693DE3C8BF1}"/>
              </a:ext>
            </a:extLst>
          </p:cNvPr>
          <p:cNvPicPr>
            <a:picLocks noChangeAspect="1"/>
          </p:cNvPicPr>
          <p:nvPr/>
        </p:nvPicPr>
        <p:blipFill>
          <a:blip r:embed="rId10"/>
          <a:stretch>
            <a:fillRect/>
          </a:stretch>
        </p:blipFill>
        <p:spPr>
          <a:xfrm>
            <a:off x="8160391" y="2667350"/>
            <a:ext cx="1552255" cy="692372"/>
          </a:xfrm>
          <a:prstGeom prst="rect">
            <a:avLst/>
          </a:prstGeom>
        </p:spPr>
      </p:pic>
      <p:pic>
        <p:nvPicPr>
          <p:cNvPr id="19" name="Picture 18">
            <a:extLst>
              <a:ext uri="{FF2B5EF4-FFF2-40B4-BE49-F238E27FC236}">
                <a16:creationId xmlns:a16="http://schemas.microsoft.com/office/drawing/2014/main" id="{B906362C-6F55-1609-EFE0-EF211201D347}"/>
              </a:ext>
            </a:extLst>
          </p:cNvPr>
          <p:cNvPicPr>
            <a:picLocks noChangeAspect="1"/>
          </p:cNvPicPr>
          <p:nvPr/>
        </p:nvPicPr>
        <p:blipFill>
          <a:blip r:embed="rId11"/>
          <a:srcRect l="2369"/>
          <a:stretch/>
        </p:blipFill>
        <p:spPr>
          <a:xfrm>
            <a:off x="9957987" y="2717227"/>
            <a:ext cx="1518987" cy="636198"/>
          </a:xfrm>
          <a:prstGeom prst="rect">
            <a:avLst/>
          </a:prstGeom>
        </p:spPr>
      </p:pic>
      <p:pic>
        <p:nvPicPr>
          <p:cNvPr id="21" name="Picture 20">
            <a:extLst>
              <a:ext uri="{FF2B5EF4-FFF2-40B4-BE49-F238E27FC236}">
                <a16:creationId xmlns:a16="http://schemas.microsoft.com/office/drawing/2014/main" id="{2CB088FA-F9ED-CDE9-ECC9-10F0CAEAB067}"/>
              </a:ext>
            </a:extLst>
          </p:cNvPr>
          <p:cNvPicPr>
            <a:picLocks noChangeAspect="1"/>
          </p:cNvPicPr>
          <p:nvPr/>
        </p:nvPicPr>
        <p:blipFill>
          <a:blip r:embed="rId12"/>
          <a:srcRect l="8754" r="-3153"/>
          <a:stretch/>
        </p:blipFill>
        <p:spPr>
          <a:xfrm>
            <a:off x="6677193" y="3273733"/>
            <a:ext cx="1360527" cy="1392510"/>
          </a:xfrm>
          <a:prstGeom prst="rect">
            <a:avLst/>
          </a:prstGeom>
        </p:spPr>
      </p:pic>
      <p:pic>
        <p:nvPicPr>
          <p:cNvPr id="23" name="Picture 22">
            <a:extLst>
              <a:ext uri="{FF2B5EF4-FFF2-40B4-BE49-F238E27FC236}">
                <a16:creationId xmlns:a16="http://schemas.microsoft.com/office/drawing/2014/main" id="{2959A39D-E3F7-D3BA-3063-32282A529CE2}"/>
              </a:ext>
            </a:extLst>
          </p:cNvPr>
          <p:cNvPicPr>
            <a:picLocks noChangeAspect="1"/>
          </p:cNvPicPr>
          <p:nvPr/>
        </p:nvPicPr>
        <p:blipFill>
          <a:blip r:embed="rId13"/>
          <a:stretch>
            <a:fillRect/>
          </a:stretch>
        </p:blipFill>
        <p:spPr>
          <a:xfrm>
            <a:off x="8390284" y="3748775"/>
            <a:ext cx="1542370" cy="607600"/>
          </a:xfrm>
          <a:prstGeom prst="rect">
            <a:avLst/>
          </a:prstGeom>
        </p:spPr>
      </p:pic>
      <p:pic>
        <p:nvPicPr>
          <p:cNvPr id="25" name="Picture 24">
            <a:extLst>
              <a:ext uri="{FF2B5EF4-FFF2-40B4-BE49-F238E27FC236}">
                <a16:creationId xmlns:a16="http://schemas.microsoft.com/office/drawing/2014/main" id="{CDB59AF8-78DC-FE87-3BD1-2C1DF3071907}"/>
              </a:ext>
            </a:extLst>
          </p:cNvPr>
          <p:cNvPicPr>
            <a:picLocks noChangeAspect="1"/>
          </p:cNvPicPr>
          <p:nvPr/>
        </p:nvPicPr>
        <p:blipFill>
          <a:blip r:embed="rId14"/>
          <a:stretch>
            <a:fillRect/>
          </a:stretch>
        </p:blipFill>
        <p:spPr>
          <a:xfrm>
            <a:off x="10067618" y="3489470"/>
            <a:ext cx="1989417" cy="1011568"/>
          </a:xfrm>
          <a:prstGeom prst="rect">
            <a:avLst/>
          </a:prstGeom>
        </p:spPr>
      </p:pic>
      <p:pic>
        <p:nvPicPr>
          <p:cNvPr id="27" name="Picture 26">
            <a:extLst>
              <a:ext uri="{FF2B5EF4-FFF2-40B4-BE49-F238E27FC236}">
                <a16:creationId xmlns:a16="http://schemas.microsoft.com/office/drawing/2014/main" id="{3BDAA976-47BF-E548-8579-354186DAB319}"/>
              </a:ext>
            </a:extLst>
          </p:cNvPr>
          <p:cNvPicPr>
            <a:picLocks noChangeAspect="1"/>
          </p:cNvPicPr>
          <p:nvPr/>
        </p:nvPicPr>
        <p:blipFill>
          <a:blip r:embed="rId15"/>
          <a:srcRect l="5022" t="5060" r="5436" b="13496"/>
          <a:stretch/>
        </p:blipFill>
        <p:spPr>
          <a:xfrm>
            <a:off x="5187446" y="4720036"/>
            <a:ext cx="2149548" cy="636198"/>
          </a:xfrm>
          <a:prstGeom prst="rect">
            <a:avLst/>
          </a:prstGeom>
        </p:spPr>
      </p:pic>
      <p:pic>
        <p:nvPicPr>
          <p:cNvPr id="29" name="Picture 28">
            <a:extLst>
              <a:ext uri="{FF2B5EF4-FFF2-40B4-BE49-F238E27FC236}">
                <a16:creationId xmlns:a16="http://schemas.microsoft.com/office/drawing/2014/main" id="{5618570D-ADB5-F667-6FE7-EF01FD910A87}"/>
              </a:ext>
            </a:extLst>
          </p:cNvPr>
          <p:cNvPicPr>
            <a:picLocks noChangeAspect="1"/>
          </p:cNvPicPr>
          <p:nvPr/>
        </p:nvPicPr>
        <p:blipFill>
          <a:blip r:embed="rId16"/>
          <a:stretch>
            <a:fillRect/>
          </a:stretch>
        </p:blipFill>
        <p:spPr>
          <a:xfrm>
            <a:off x="7532018" y="4708590"/>
            <a:ext cx="2400636" cy="970654"/>
          </a:xfrm>
          <a:prstGeom prst="rect">
            <a:avLst/>
          </a:prstGeom>
        </p:spPr>
      </p:pic>
      <p:pic>
        <p:nvPicPr>
          <p:cNvPr id="31" name="Picture 30">
            <a:extLst>
              <a:ext uri="{FF2B5EF4-FFF2-40B4-BE49-F238E27FC236}">
                <a16:creationId xmlns:a16="http://schemas.microsoft.com/office/drawing/2014/main" id="{3DE90249-1FD8-B60F-56A3-C75569090A2B}"/>
              </a:ext>
            </a:extLst>
          </p:cNvPr>
          <p:cNvPicPr>
            <a:picLocks noChangeAspect="1"/>
          </p:cNvPicPr>
          <p:nvPr/>
        </p:nvPicPr>
        <p:blipFill>
          <a:blip r:embed="rId17"/>
          <a:stretch>
            <a:fillRect/>
          </a:stretch>
        </p:blipFill>
        <p:spPr>
          <a:xfrm>
            <a:off x="9934039" y="4636946"/>
            <a:ext cx="2001579" cy="876660"/>
          </a:xfrm>
          <a:prstGeom prst="rect">
            <a:avLst/>
          </a:prstGeom>
        </p:spPr>
      </p:pic>
      <p:pic>
        <p:nvPicPr>
          <p:cNvPr id="35" name="Picture 34">
            <a:extLst>
              <a:ext uri="{FF2B5EF4-FFF2-40B4-BE49-F238E27FC236}">
                <a16:creationId xmlns:a16="http://schemas.microsoft.com/office/drawing/2014/main" id="{11F761EC-9B08-6141-714B-B02AAF8361C6}"/>
              </a:ext>
            </a:extLst>
          </p:cNvPr>
          <p:cNvPicPr>
            <a:picLocks noChangeAspect="1"/>
          </p:cNvPicPr>
          <p:nvPr/>
        </p:nvPicPr>
        <p:blipFill>
          <a:blip r:embed="rId18"/>
          <a:stretch>
            <a:fillRect/>
          </a:stretch>
        </p:blipFill>
        <p:spPr>
          <a:xfrm>
            <a:off x="5126416" y="3472875"/>
            <a:ext cx="1030700" cy="1043119"/>
          </a:xfrm>
          <a:prstGeom prst="rect">
            <a:avLst/>
          </a:prstGeom>
        </p:spPr>
      </p:pic>
    </p:spTree>
    <p:extLst>
      <p:ext uri="{BB962C8B-B14F-4D97-AF65-F5344CB8AC3E}">
        <p14:creationId xmlns:p14="http://schemas.microsoft.com/office/powerpoint/2010/main" val="1917559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741ACD-7159-876A-68B7-69C7070B61A1}"/>
              </a:ext>
            </a:extLst>
          </p:cNvPr>
          <p:cNvSpPr txBox="1"/>
          <p:nvPr/>
        </p:nvSpPr>
        <p:spPr>
          <a:xfrm>
            <a:off x="4660994" y="1590049"/>
            <a:ext cx="6696818" cy="2917273"/>
          </a:xfrm>
          <a:prstGeom prst="rect">
            <a:avLst/>
          </a:prstGeom>
          <a:noFill/>
        </p:spPr>
        <p:txBody>
          <a:bodyPr wrap="square">
            <a:spAutoFit/>
          </a:bodyPr>
          <a:lstStyle/>
          <a:p>
            <a:pPr marL="289560" indent="-285750">
              <a:lnSpc>
                <a:spcPct val="150000"/>
              </a:lnSpc>
              <a:spcBef>
                <a:spcPts val="900"/>
              </a:spcBef>
              <a:buClr>
                <a:schemeClr val="tx1"/>
              </a:buClr>
              <a:buSzPct val="100000"/>
              <a:buFont typeface="Arial" panose="020B0604020202020204" pitchFamily="34" charset="0"/>
              <a:buChar char="•"/>
            </a:pPr>
            <a:r>
              <a:rPr lang="en-US" sz="1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57,153 square foot state-of-the-art facility</a:t>
            </a:r>
          </a:p>
          <a:p>
            <a:pPr marL="289560" indent="-285750">
              <a:lnSpc>
                <a:spcPct val="150000"/>
              </a:lnSpc>
              <a:spcBef>
                <a:spcPts val="900"/>
              </a:spcBef>
              <a:buClr>
                <a:schemeClr val="tx1"/>
              </a:buClr>
              <a:buSzPct val="100000"/>
              <a:buFont typeface="Arial" panose="020B0604020202020204" pitchFamily="34" charset="0"/>
              <a:buChar char="•"/>
            </a:pPr>
            <a:r>
              <a:rPr lang="en-US" sz="1400" b="1" dirty="0">
                <a:latin typeface="Arial" panose="020B0604020202020204" pitchFamily="34" charset="0"/>
                <a:cs typeface="Arial" panose="020B0604020202020204" pitchFamily="34" charset="0"/>
              </a:rPr>
              <a:t>ISO 9001, ISO 13485 and cGMP certified</a:t>
            </a:r>
          </a:p>
          <a:p>
            <a:pPr marL="289560" indent="-285750">
              <a:lnSpc>
                <a:spcPct val="150000"/>
              </a:lnSpc>
              <a:spcBef>
                <a:spcPts val="900"/>
              </a:spcBef>
              <a:buClr>
                <a:schemeClr val="tx1"/>
              </a:buClr>
              <a:buSzPct val="100000"/>
              <a:buFont typeface="Arial" panose="020B0604020202020204" pitchFamily="34" charset="0"/>
              <a:buChar char="•"/>
            </a:pPr>
            <a:r>
              <a:rPr lang="en-US" sz="1400" b="1" dirty="0">
                <a:latin typeface="Arial" panose="020B0604020202020204" pitchFamily="34" charset="0"/>
                <a:cs typeface="Arial" panose="020B0604020202020204" pitchFamily="34" charset="0"/>
              </a:rPr>
              <a:t>MOH, KFDA, SFDA, KSA, TGA, EN, Biocide and numerous other national listings and approvals</a:t>
            </a:r>
          </a:p>
          <a:p>
            <a:pPr marL="289560" marR="0" lvl="0" indent="-285750" rtl="0">
              <a:lnSpc>
                <a:spcPct val="150000"/>
              </a:lnSpc>
              <a:spcBef>
                <a:spcPts val="900"/>
              </a:spcBef>
              <a:spcAft>
                <a:spcPts val="0"/>
              </a:spcAft>
              <a:buClr>
                <a:schemeClr val="tx1"/>
              </a:buClr>
              <a:buSzPct val="100000"/>
              <a:buFont typeface="Arial" panose="020B0604020202020204" pitchFamily="34" charset="0"/>
              <a:buChar char="•"/>
            </a:pPr>
            <a:r>
              <a:rPr lang="en-US" sz="1400" b="1" u="none" strike="noStrike" cap="none" dirty="0">
                <a:solidFill>
                  <a:schemeClr val="tx1"/>
                </a:solidFill>
                <a:latin typeface="Arial" panose="020B0604020202020204" pitchFamily="34" charset="0"/>
                <a:cs typeface="Arial" panose="020B0604020202020204" pitchFamily="34" charset="0"/>
                <a:sym typeface="Arial"/>
              </a:rPr>
              <a:t>Shipping to over 55 countries, with multiple methods for shipments</a:t>
            </a:r>
          </a:p>
          <a:p>
            <a:pPr marL="289560" marR="0" lvl="0" indent="-285750" rtl="0">
              <a:lnSpc>
                <a:spcPct val="150000"/>
              </a:lnSpc>
              <a:spcBef>
                <a:spcPts val="1000"/>
              </a:spcBef>
              <a:spcAft>
                <a:spcPts val="0"/>
              </a:spcAft>
              <a:buClr>
                <a:schemeClr val="tx1"/>
              </a:buClr>
              <a:buSzPct val="100000"/>
              <a:buFont typeface="Arial" panose="020B0604020202020204" pitchFamily="34" charset="0"/>
              <a:buChar char="•"/>
            </a:pPr>
            <a:r>
              <a:rPr lang="en-US" sz="1400" b="1" u="none" strike="noStrike" cap="none" dirty="0">
                <a:solidFill>
                  <a:schemeClr val="tx1"/>
                </a:solidFill>
                <a:latin typeface="Arial" panose="020B0604020202020204" pitchFamily="34" charset="0"/>
                <a:cs typeface="Arial" panose="020B0604020202020204" pitchFamily="34" charset="0"/>
                <a:sym typeface="Arial"/>
              </a:rPr>
              <a:t>Highly trained staff of 162 employees</a:t>
            </a:r>
          </a:p>
          <a:p>
            <a:pPr marL="289560" marR="0" lvl="0" indent="-285750" rtl="0">
              <a:lnSpc>
                <a:spcPct val="150000"/>
              </a:lnSpc>
              <a:spcBef>
                <a:spcPts val="1000"/>
              </a:spcBef>
              <a:spcAft>
                <a:spcPts val="0"/>
              </a:spcAft>
              <a:buClr>
                <a:schemeClr val="tx1"/>
              </a:buClr>
              <a:buSzPct val="100000"/>
              <a:buFont typeface="Arial" panose="020B0604020202020204" pitchFamily="34" charset="0"/>
              <a:buChar char="•"/>
            </a:pPr>
            <a:r>
              <a:rPr lang="en-US" sz="1400" b="1" dirty="0">
                <a:latin typeface="Arial" panose="020B0604020202020204" pitchFamily="34" charset="0"/>
                <a:cs typeface="Arial" panose="020B0604020202020204" pitchFamily="34" charset="0"/>
                <a:sym typeface="Arial"/>
              </a:rPr>
              <a:t>Additional 11,840 square feet of overflow capacity</a:t>
            </a:r>
            <a:endParaRPr lang="en-US" sz="1400" b="1" u="none" strike="noStrike" cap="none" dirty="0">
              <a:solidFill>
                <a:schemeClr val="tx1"/>
              </a:solidFill>
              <a:latin typeface="Arial" panose="020B06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7B952B93-AB3F-915B-FFD4-57620095EA32}"/>
              </a:ext>
            </a:extLst>
          </p:cNvPr>
          <p:cNvSpPr txBox="1"/>
          <p:nvPr/>
        </p:nvSpPr>
        <p:spPr>
          <a:xfrm>
            <a:off x="530927" y="698069"/>
            <a:ext cx="8829642" cy="529569"/>
          </a:xfrm>
          <a:prstGeom prst="rect">
            <a:avLst/>
          </a:prstGeom>
          <a:noFill/>
        </p:spPr>
        <p:txBody>
          <a:bodyPr wrap="square">
            <a:spAutoFit/>
          </a:bodyPr>
          <a:lstStyle/>
          <a:p>
            <a:pPr marL="0" marR="0" lvl="0" indent="0" rtl="0">
              <a:lnSpc>
                <a:spcPct val="110000"/>
              </a:lnSpc>
              <a:spcBef>
                <a:spcPts val="0"/>
              </a:spcBef>
              <a:spcAft>
                <a:spcPts val="0"/>
              </a:spcAft>
              <a:buClr>
                <a:srgbClr val="FFFFFF"/>
              </a:buClr>
              <a:buSzPts val="2500"/>
              <a:buFont typeface="Arial"/>
              <a:buNone/>
            </a:pPr>
            <a:r>
              <a:rPr lang="en-US" sz="2800" b="1" i="1" strike="noStrike" cap="all" dirty="0">
                <a:solidFill>
                  <a:schemeClr val="tx1"/>
                </a:solidFill>
                <a:latin typeface="Arial" panose="020B0604020202020204" pitchFamily="34" charset="0"/>
                <a:cs typeface="Arial" panose="020B0604020202020204" pitchFamily="34" charset="0"/>
                <a:sym typeface="Arial"/>
              </a:rPr>
              <a:t>Cutting Edge Manufacturing</a:t>
            </a:r>
          </a:p>
        </p:txBody>
      </p:sp>
      <p:pic>
        <p:nvPicPr>
          <p:cNvPr id="4" name="Picture 3">
            <a:extLst>
              <a:ext uri="{FF2B5EF4-FFF2-40B4-BE49-F238E27FC236}">
                <a16:creationId xmlns:a16="http://schemas.microsoft.com/office/drawing/2014/main" id="{FBB9EF97-402A-C799-2E91-F2983A8E4675}"/>
              </a:ext>
            </a:extLst>
          </p:cNvPr>
          <p:cNvPicPr>
            <a:picLocks noChangeAspect="1"/>
          </p:cNvPicPr>
          <p:nvPr/>
        </p:nvPicPr>
        <p:blipFill>
          <a:blip r:embed="rId2"/>
          <a:stretch>
            <a:fillRect/>
          </a:stretch>
        </p:blipFill>
        <p:spPr>
          <a:xfrm>
            <a:off x="9463216" y="817467"/>
            <a:ext cx="1749704" cy="1749704"/>
          </a:xfrm>
          <a:prstGeom prst="rect">
            <a:avLst/>
          </a:prstGeom>
        </p:spPr>
      </p:pic>
      <p:pic>
        <p:nvPicPr>
          <p:cNvPr id="6" name="Sonoma Pharma.png" descr="Sonoma Pharma.png">
            <a:extLst>
              <a:ext uri="{FF2B5EF4-FFF2-40B4-BE49-F238E27FC236}">
                <a16:creationId xmlns:a16="http://schemas.microsoft.com/office/drawing/2014/main" id="{380BB1F7-354D-CAE0-5496-F7DA80DF6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7" name="TextBox 6">
            <a:extLst>
              <a:ext uri="{FF2B5EF4-FFF2-40B4-BE49-F238E27FC236}">
                <a16:creationId xmlns:a16="http://schemas.microsoft.com/office/drawing/2014/main" id="{5DE4DF03-C8F0-5C7C-58B6-5EA24E5EC5E3}"/>
              </a:ext>
            </a:extLst>
          </p:cNvPr>
          <p:cNvSpPr txBox="1"/>
          <p:nvPr/>
        </p:nvSpPr>
        <p:spPr>
          <a:xfrm>
            <a:off x="1" y="4610139"/>
            <a:ext cx="12192000" cy="989438"/>
          </a:xfrm>
          <a:prstGeom prst="rect">
            <a:avLst/>
          </a:prstGeom>
          <a:noFill/>
        </p:spPr>
        <p:txBody>
          <a:bodyPr wrap="square" rtlCol="0">
            <a:spAutoFit/>
          </a:bodyPr>
          <a:lstStyle/>
          <a:p>
            <a:pPr algn="ctr">
              <a:lnSpc>
                <a:spcPct val="150000"/>
              </a:lnSpc>
              <a:spcAft>
                <a:spcPts val="600"/>
              </a:spcAft>
            </a:pPr>
            <a:r>
              <a:rPr lang="en-US" b="1" dirty="0">
                <a:solidFill>
                  <a:srgbClr val="0E2F95"/>
                </a:solidFill>
                <a:latin typeface="Arial" panose="020B0604020202020204" pitchFamily="34" charset="0"/>
                <a:cs typeface="Arial" panose="020B0604020202020204" pitchFamily="34" charset="0"/>
              </a:rPr>
              <a:t>Flexible operations capable of </a:t>
            </a:r>
            <a:r>
              <a:rPr lang="en-US" b="1" cap="all" dirty="0">
                <a:solidFill>
                  <a:srgbClr val="0E2F95"/>
                </a:solidFill>
                <a:uFill>
                  <a:solidFill>
                    <a:srgbClr val="0E2F95"/>
                  </a:solidFill>
                </a:uFill>
                <a:latin typeface="Arial" panose="020B0604020202020204" pitchFamily="34" charset="0"/>
                <a:cs typeface="Arial" panose="020B0604020202020204" pitchFamily="34" charset="0"/>
              </a:rPr>
              <a:t>custom labeling, SIZING, packaging &amp; dispense modes</a:t>
            </a:r>
            <a:r>
              <a:rPr lang="en-US" b="1" dirty="0">
                <a:solidFill>
                  <a:srgbClr val="0E2F95"/>
                </a:solidFill>
                <a:latin typeface="Arial" panose="020B0604020202020204" pitchFamily="34" charset="0"/>
                <a:cs typeface="Arial" panose="020B0604020202020204" pitchFamily="34" charset="0"/>
              </a:rPr>
              <a:t> </a:t>
            </a:r>
          </a:p>
          <a:p>
            <a:pPr algn="ctr">
              <a:lnSpc>
                <a:spcPct val="150000"/>
              </a:lnSpc>
              <a:spcAft>
                <a:spcPts val="600"/>
              </a:spcAft>
            </a:pPr>
            <a:r>
              <a:rPr lang="en-US" sz="2000" b="1" dirty="0">
                <a:solidFill>
                  <a:srgbClr val="0E2F95"/>
                </a:solidFill>
                <a:latin typeface="Arial" panose="020B0604020202020204" pitchFamily="34" charset="0"/>
                <a:cs typeface="Arial" panose="020B0604020202020204" pitchFamily="34" charset="0"/>
              </a:rPr>
              <a:t>High or small volume, large or small batch, delivered in 12 weeks</a:t>
            </a:r>
          </a:p>
        </p:txBody>
      </p:sp>
      <p:sp>
        <p:nvSpPr>
          <p:cNvPr id="8" name="TextBox 7">
            <a:extLst>
              <a:ext uri="{FF2B5EF4-FFF2-40B4-BE49-F238E27FC236}">
                <a16:creationId xmlns:a16="http://schemas.microsoft.com/office/drawing/2014/main" id="{72A68503-4628-4606-80D8-596724941DBE}"/>
              </a:ext>
            </a:extLst>
          </p:cNvPr>
          <p:cNvSpPr txBox="1"/>
          <p:nvPr/>
        </p:nvSpPr>
        <p:spPr>
          <a:xfrm>
            <a:off x="582251" y="4069631"/>
            <a:ext cx="4027420" cy="523220"/>
          </a:xfrm>
          <a:prstGeom prst="rect">
            <a:avLst/>
          </a:prstGeom>
          <a:noFill/>
        </p:spPr>
        <p:txBody>
          <a:bodyPr wrap="square" rtlCol="0">
            <a:spAutoFit/>
          </a:bodyPr>
          <a:lstStyle/>
          <a:p>
            <a:pPr algn="ctr"/>
            <a:r>
              <a:rPr lang="en-US" sz="1400" b="1" dirty="0">
                <a:solidFill>
                  <a:srgbClr val="00B5E2"/>
                </a:solidFill>
                <a:latin typeface="Arial" panose="020B0604020202020204" pitchFamily="34" charset="0"/>
                <a:cs typeface="Arial" panose="020B0604020202020204" pitchFamily="34" charset="0"/>
              </a:rPr>
              <a:t>Currently operating at 40% capacity</a:t>
            </a:r>
          </a:p>
          <a:p>
            <a:pPr algn="ctr"/>
            <a:r>
              <a:rPr lang="en-US" sz="1400" b="1" dirty="0">
                <a:solidFill>
                  <a:srgbClr val="00B5E2"/>
                </a:solidFill>
                <a:latin typeface="Arial" panose="020B0604020202020204" pitchFamily="34" charset="0"/>
                <a:cs typeface="Arial" panose="020B0604020202020204" pitchFamily="34" charset="0"/>
              </a:rPr>
              <a:t>with margin of approximately 35%</a:t>
            </a:r>
          </a:p>
        </p:txBody>
      </p:sp>
      <p:sp>
        <p:nvSpPr>
          <p:cNvPr id="9" name="Google Shape;69;p3">
            <a:extLst>
              <a:ext uri="{FF2B5EF4-FFF2-40B4-BE49-F238E27FC236}">
                <a16:creationId xmlns:a16="http://schemas.microsoft.com/office/drawing/2014/main" id="{C7B4DC9D-F084-FEC1-C206-300858FF4F14}"/>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13</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10" name="Picture 9">
            <a:extLst>
              <a:ext uri="{FF2B5EF4-FFF2-40B4-BE49-F238E27FC236}">
                <a16:creationId xmlns:a16="http://schemas.microsoft.com/office/drawing/2014/main" id="{F03375F8-BF89-BEBD-9FBC-90FA01F5FFBB}"/>
              </a:ext>
            </a:extLst>
          </p:cNvPr>
          <p:cNvPicPr>
            <a:picLocks noChangeAspect="1"/>
          </p:cNvPicPr>
          <p:nvPr/>
        </p:nvPicPr>
        <p:blipFill>
          <a:blip r:embed="rId4"/>
          <a:stretch>
            <a:fillRect/>
          </a:stretch>
        </p:blipFill>
        <p:spPr>
          <a:xfrm>
            <a:off x="762398" y="1564406"/>
            <a:ext cx="3667125" cy="2447925"/>
          </a:xfrm>
          <a:prstGeom prst="rect">
            <a:avLst/>
          </a:prstGeom>
        </p:spPr>
      </p:pic>
    </p:spTree>
    <p:extLst>
      <p:ext uri="{BB962C8B-B14F-4D97-AF65-F5344CB8AC3E}">
        <p14:creationId xmlns:p14="http://schemas.microsoft.com/office/powerpoint/2010/main" val="1089861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Sonoma Pharma.png" descr="Sonoma Pharma.png">
            <a:extLst>
              <a:ext uri="{FF2B5EF4-FFF2-40B4-BE49-F238E27FC236}">
                <a16:creationId xmlns:a16="http://schemas.microsoft.com/office/drawing/2014/main" id="{7FC436D2-A15B-A44D-8A7A-00161A6ADE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38" name="Google Shape;69;p3">
            <a:extLst>
              <a:ext uri="{FF2B5EF4-FFF2-40B4-BE49-F238E27FC236}">
                <a16:creationId xmlns:a16="http://schemas.microsoft.com/office/drawing/2014/main" id="{EC66A839-A5A7-D836-9747-57CEFF0A44BA}"/>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14</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5" name="Picture 4">
            <a:extLst>
              <a:ext uri="{FF2B5EF4-FFF2-40B4-BE49-F238E27FC236}">
                <a16:creationId xmlns:a16="http://schemas.microsoft.com/office/drawing/2014/main" id="{347F0612-FA5D-D4F9-D7C4-5EE7C5C27B34}"/>
              </a:ext>
            </a:extLst>
          </p:cNvPr>
          <p:cNvPicPr>
            <a:picLocks noChangeAspect="1"/>
          </p:cNvPicPr>
          <p:nvPr/>
        </p:nvPicPr>
        <p:blipFill>
          <a:blip r:embed="rId3"/>
          <a:stretch>
            <a:fillRect/>
          </a:stretch>
        </p:blipFill>
        <p:spPr>
          <a:xfrm>
            <a:off x="0" y="483579"/>
            <a:ext cx="12192000" cy="5852160"/>
          </a:xfrm>
          <a:prstGeom prst="rect">
            <a:avLst/>
          </a:prstGeom>
        </p:spPr>
      </p:pic>
    </p:spTree>
    <p:extLst>
      <p:ext uri="{BB962C8B-B14F-4D97-AF65-F5344CB8AC3E}">
        <p14:creationId xmlns:p14="http://schemas.microsoft.com/office/powerpoint/2010/main" val="3014959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50000"/>
          </a:schemeClr>
        </a:solidFill>
        <a:effectLst/>
      </p:bgPr>
    </p:bg>
    <p:spTree>
      <p:nvGrpSpPr>
        <p:cNvPr id="1" name=""/>
        <p:cNvGrpSpPr/>
        <p:nvPr/>
      </p:nvGrpSpPr>
      <p:grpSpPr>
        <a:xfrm>
          <a:off x="0" y="0"/>
          <a:ext cx="0" cy="0"/>
          <a:chOff x="0" y="0"/>
          <a:chExt cx="0" cy="0"/>
        </a:xfrm>
      </p:grpSpPr>
      <p:pic>
        <p:nvPicPr>
          <p:cNvPr id="8" name="Sonoma Pharma.png" descr="Sonoma Pharma.png">
            <a:extLst>
              <a:ext uri="{FF2B5EF4-FFF2-40B4-BE49-F238E27FC236}">
                <a16:creationId xmlns:a16="http://schemas.microsoft.com/office/drawing/2014/main" id="{C945DA1A-BA8A-2C4F-A2BB-A5A47877B1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3" name="Arrow: Pentagon 2">
            <a:extLst>
              <a:ext uri="{FF2B5EF4-FFF2-40B4-BE49-F238E27FC236}">
                <a16:creationId xmlns:a16="http://schemas.microsoft.com/office/drawing/2014/main" id="{5C628730-FAF7-0598-6329-C982332D6670}"/>
              </a:ext>
            </a:extLst>
          </p:cNvPr>
          <p:cNvSpPr/>
          <p:nvPr/>
        </p:nvSpPr>
        <p:spPr>
          <a:xfrm>
            <a:off x="396237" y="1946288"/>
            <a:ext cx="5494024" cy="822960"/>
          </a:xfrm>
          <a:prstGeom prst="homePlate">
            <a:avLst/>
          </a:prstGeom>
          <a:gradFill>
            <a:gsLst>
              <a:gs pos="0">
                <a:srgbClr val="249E92"/>
              </a:gs>
              <a:gs pos="100000">
                <a:srgbClr val="2EC5BD">
                  <a:lumMod val="50000"/>
                </a:srgbClr>
              </a:gs>
            </a:gsLst>
            <a:lin ang="16200000" scaled="1"/>
          </a:gradFill>
          <a:ln w="12700" cap="flat" cmpd="sng" algn="ctr">
            <a:noFill/>
            <a:prstDash val="solid"/>
            <a:miter lim="800000"/>
          </a:ln>
          <a:effectLst/>
        </p:spPr>
        <p:txBody>
          <a:bodyPr rIns="0" rtlCol="0" anchor="ctr"/>
          <a:lstStyle/>
          <a:p>
            <a:pPr marL="182880" marR="0" lvl="0" indent="0" defTabSz="914400" eaLnBrk="1" fontAlgn="auto" latinLnBrk="0" hangingPunct="1">
              <a:lnSpc>
                <a:spcPct val="100000"/>
              </a:lnSpc>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Continue to introduce new high </a:t>
            </a:r>
          </a:p>
          <a:p>
            <a:pPr marL="182880" marR="0" lvl="0" indent="0" defTabSz="914400" eaLnBrk="1" fontAlgn="auto" latinLnBrk="0" hangingPunct="1">
              <a:lnSpc>
                <a:spcPct val="100000"/>
              </a:lnSpc>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margin products</a:t>
            </a:r>
          </a:p>
        </p:txBody>
      </p:sp>
      <p:sp>
        <p:nvSpPr>
          <p:cNvPr id="2" name="Arrow: Pentagon 1">
            <a:extLst>
              <a:ext uri="{FF2B5EF4-FFF2-40B4-BE49-F238E27FC236}">
                <a16:creationId xmlns:a16="http://schemas.microsoft.com/office/drawing/2014/main" id="{84330EC3-8EC3-64C5-A7D6-846B943EE4E8}"/>
              </a:ext>
            </a:extLst>
          </p:cNvPr>
          <p:cNvSpPr/>
          <p:nvPr/>
        </p:nvSpPr>
        <p:spPr>
          <a:xfrm>
            <a:off x="5458749" y="1444774"/>
            <a:ext cx="5975046" cy="822960"/>
          </a:xfrm>
          <a:prstGeom prst="homePlate">
            <a:avLst/>
          </a:prstGeom>
          <a:gradFill>
            <a:gsLst>
              <a:gs pos="0">
                <a:srgbClr val="249E92"/>
              </a:gs>
              <a:gs pos="100000">
                <a:srgbClr val="2EC5BD">
                  <a:lumMod val="50000"/>
                </a:srgbClr>
              </a:gs>
            </a:gsLst>
            <a:lin ang="16200000" scaled="1"/>
          </a:gradFill>
          <a:ln w="12700" cap="flat" cmpd="sng" algn="ctr">
            <a:noFill/>
            <a:prstDash val="solid"/>
            <a:miter lim="800000"/>
          </a:ln>
          <a:effectLst/>
        </p:spPr>
        <p:txBody>
          <a:bodyPr rIns="0" rtlCol="0" anchor="ctr"/>
          <a:lstStyle/>
          <a:p>
            <a:pPr marL="18288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Manufacturing capabilities can support significant future growth, leading to improved margins overall</a:t>
            </a:r>
          </a:p>
        </p:txBody>
      </p:sp>
      <p:sp>
        <p:nvSpPr>
          <p:cNvPr id="10" name="TextBox 9">
            <a:extLst>
              <a:ext uri="{FF2B5EF4-FFF2-40B4-BE49-F238E27FC236}">
                <a16:creationId xmlns:a16="http://schemas.microsoft.com/office/drawing/2014/main" id="{6833E710-6E9E-189A-7D1B-84C9D4B39CED}"/>
              </a:ext>
            </a:extLst>
          </p:cNvPr>
          <p:cNvSpPr txBox="1"/>
          <p:nvPr/>
        </p:nvSpPr>
        <p:spPr>
          <a:xfrm>
            <a:off x="415272" y="2830632"/>
            <a:ext cx="5043477" cy="738664"/>
          </a:xfrm>
          <a:prstGeom prst="rect">
            <a:avLst/>
          </a:prstGeom>
          <a:noFill/>
        </p:spPr>
        <p:txBody>
          <a:bodyPr wrap="square">
            <a:spAutoFit/>
          </a:bodyPr>
          <a:lstStyle/>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Launch new applications of Sonoma’s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Microcyn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technology for consumer-focused products, including in the dermatology and aesthetic space</a:t>
            </a:r>
          </a:p>
        </p:txBody>
      </p:sp>
      <p:sp>
        <p:nvSpPr>
          <p:cNvPr id="12" name="Rectangle 2">
            <a:extLst>
              <a:ext uri="{FF2B5EF4-FFF2-40B4-BE49-F238E27FC236}">
                <a16:creationId xmlns:a16="http://schemas.microsoft.com/office/drawing/2014/main" id="{2CAD87A2-7784-AFBC-F159-0FD911B3DC0F}"/>
              </a:ext>
            </a:extLst>
          </p:cNvPr>
          <p:cNvSpPr txBox="1">
            <a:spLocks noChangeArrowheads="1"/>
          </p:cNvSpPr>
          <p:nvPr/>
        </p:nvSpPr>
        <p:spPr>
          <a:xfrm>
            <a:off x="3745728" y="818212"/>
            <a:ext cx="4700544" cy="8483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latin typeface="Arial" panose="020B0604020202020204" pitchFamily="34" charset="0"/>
                <a:cs typeface="Arial" panose="020B0604020202020204" pitchFamily="34" charset="0"/>
              </a:rPr>
              <a:t>Growth Strategy</a:t>
            </a:r>
          </a:p>
        </p:txBody>
      </p:sp>
      <p:sp>
        <p:nvSpPr>
          <p:cNvPr id="14" name="TextBox 13">
            <a:extLst>
              <a:ext uri="{FF2B5EF4-FFF2-40B4-BE49-F238E27FC236}">
                <a16:creationId xmlns:a16="http://schemas.microsoft.com/office/drawing/2014/main" id="{7948C752-4034-FA18-ED9F-AFDC7162121D}"/>
              </a:ext>
            </a:extLst>
          </p:cNvPr>
          <p:cNvSpPr txBox="1"/>
          <p:nvPr/>
        </p:nvSpPr>
        <p:spPr>
          <a:xfrm>
            <a:off x="5994910" y="2359510"/>
            <a:ext cx="5419848" cy="738664"/>
          </a:xfrm>
          <a:prstGeom prst="rect">
            <a:avLst/>
          </a:prstGeom>
          <a:noFill/>
        </p:spPr>
        <p:txBody>
          <a:bodyPr wrap="square">
            <a:spAutoFit/>
          </a:bodyPr>
          <a:lstStyle/>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Efficient, flexible and FDA-regulated manufacturing facility currently operating at only 30% capacity</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Seek new manufacturing customers to utilize overflow space</a:t>
            </a:r>
          </a:p>
        </p:txBody>
      </p:sp>
      <p:sp>
        <p:nvSpPr>
          <p:cNvPr id="20" name="Arrow: Pentagon 19">
            <a:extLst>
              <a:ext uri="{FF2B5EF4-FFF2-40B4-BE49-F238E27FC236}">
                <a16:creationId xmlns:a16="http://schemas.microsoft.com/office/drawing/2014/main" id="{FAC1B419-85DA-EFF3-DBB0-2BCA93AED0A7}"/>
              </a:ext>
            </a:extLst>
          </p:cNvPr>
          <p:cNvSpPr/>
          <p:nvPr/>
        </p:nvSpPr>
        <p:spPr>
          <a:xfrm>
            <a:off x="396237" y="4166123"/>
            <a:ext cx="5494024" cy="822960"/>
          </a:xfrm>
          <a:prstGeom prst="homePlate">
            <a:avLst/>
          </a:prstGeom>
          <a:gradFill>
            <a:gsLst>
              <a:gs pos="0">
                <a:srgbClr val="249E92"/>
              </a:gs>
              <a:gs pos="100000">
                <a:srgbClr val="2EC5BD">
                  <a:lumMod val="50000"/>
                </a:srgbClr>
              </a:gs>
            </a:gsLst>
            <a:lin ang="16200000" scaled="1"/>
          </a:gradFill>
          <a:ln w="12700" cap="flat" cmpd="sng" algn="ctr">
            <a:noFill/>
            <a:prstDash val="solid"/>
            <a:miter lim="800000"/>
          </a:ln>
          <a:effectLst/>
        </p:spPr>
        <p:txBody>
          <a:bodyPr rIns="0" rtlCol="0" anchor="ctr"/>
          <a:lstStyle/>
          <a:p>
            <a:pPr marL="182880" marR="0" lvl="0" indent="0" defTabSz="914400" eaLnBrk="1" fontAlgn="auto" latinLnBrk="0" hangingPunct="1">
              <a:lnSpc>
                <a:spcPct val="100000"/>
              </a:lnSpc>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Expand Rx and OTC reach in U.S. </a:t>
            </a:r>
          </a:p>
        </p:txBody>
      </p:sp>
      <p:sp>
        <p:nvSpPr>
          <p:cNvPr id="21" name="Arrow: Pentagon 20">
            <a:extLst>
              <a:ext uri="{FF2B5EF4-FFF2-40B4-BE49-F238E27FC236}">
                <a16:creationId xmlns:a16="http://schemas.microsoft.com/office/drawing/2014/main" id="{809A1FC9-0A2F-B80F-C8B3-5C75DB0AAF3C}"/>
              </a:ext>
            </a:extLst>
          </p:cNvPr>
          <p:cNvSpPr/>
          <p:nvPr/>
        </p:nvSpPr>
        <p:spPr>
          <a:xfrm>
            <a:off x="5439714" y="3759826"/>
            <a:ext cx="5975046" cy="822960"/>
          </a:xfrm>
          <a:prstGeom prst="homePlate">
            <a:avLst/>
          </a:prstGeom>
          <a:gradFill>
            <a:gsLst>
              <a:gs pos="0">
                <a:srgbClr val="249E92"/>
              </a:gs>
              <a:gs pos="100000">
                <a:srgbClr val="2EC5BD">
                  <a:lumMod val="50000"/>
                </a:srgbClr>
              </a:gs>
            </a:gsLst>
            <a:lin ang="16200000" scaled="1"/>
          </a:gradFill>
          <a:ln w="12700" cap="flat" cmpd="sng" algn="ctr">
            <a:noFill/>
            <a:prstDash val="solid"/>
            <a:miter lim="800000"/>
          </a:ln>
          <a:effectLst/>
        </p:spPr>
        <p:txBody>
          <a:bodyPr rIns="0" rtlCol="0" anchor="ctr"/>
          <a:lstStyle/>
          <a:p>
            <a:pPr marL="18288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Invest in R&amp;D to expand commercialization opportunities</a:t>
            </a:r>
          </a:p>
        </p:txBody>
      </p:sp>
      <p:sp>
        <p:nvSpPr>
          <p:cNvPr id="22" name="TextBox 21">
            <a:extLst>
              <a:ext uri="{FF2B5EF4-FFF2-40B4-BE49-F238E27FC236}">
                <a16:creationId xmlns:a16="http://schemas.microsoft.com/office/drawing/2014/main" id="{CF31EC12-D48B-F68A-BF0E-AF5F6C3DD0F6}"/>
              </a:ext>
            </a:extLst>
          </p:cNvPr>
          <p:cNvSpPr txBox="1"/>
          <p:nvPr/>
        </p:nvSpPr>
        <p:spPr>
          <a:xfrm>
            <a:off x="396237" y="5050467"/>
            <a:ext cx="5043477" cy="1384995"/>
          </a:xfrm>
          <a:prstGeom prst="rect">
            <a:avLst/>
          </a:prstGeom>
          <a:noFill/>
        </p:spPr>
        <p:txBody>
          <a:bodyPr wrap="square">
            <a:spAutoFit/>
          </a:bodyPr>
          <a:lstStyle/>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Increase sales of dermatology products through the direct dispense model that generates Sonoma’s highest margins</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Increase direct-to-consumer marketing in niche markets</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Seek retail partners for OTC products</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Expand eye care marketing for Rx and OTC</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90376CA3-534F-ED41-B734-5920976E369A}"/>
              </a:ext>
            </a:extLst>
          </p:cNvPr>
          <p:cNvSpPr txBox="1"/>
          <p:nvPr/>
        </p:nvSpPr>
        <p:spPr>
          <a:xfrm>
            <a:off x="5994910" y="4590266"/>
            <a:ext cx="5419849" cy="954107"/>
          </a:xfrm>
          <a:prstGeom prst="rect">
            <a:avLst/>
          </a:prstGeom>
          <a:noFill/>
        </p:spPr>
        <p:txBody>
          <a:bodyPr wrap="square">
            <a:spAutoFit/>
          </a:bodyPr>
          <a:lstStyle/>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Seek additional regulatory clearances for expanded indications</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Introduce new technology to new markets</a:t>
            </a:r>
          </a:p>
          <a:p>
            <a:pPr marL="228600" marR="0" lvl="0" indent="-228600" algn="l" defTabSz="914400" rtl="0" eaLnBrk="1" fontAlgn="auto" latinLnBrk="0" hangingPunct="1">
              <a:spcBef>
                <a:spcPts val="0"/>
              </a:spcBef>
              <a:spcAft>
                <a:spcPts val="0"/>
              </a:spcAft>
              <a:buClrTx/>
              <a:buSzTx/>
              <a:buFont typeface="Arial" panose="020B0604020202020204" pitchFamily="34" charset="0"/>
              <a:buChar char="•"/>
              <a:tabLst/>
              <a:defRPr/>
            </a:pPr>
            <a:r>
              <a:rPr lang="en-US" sz="1400" dirty="0">
                <a:latin typeface="Arial" panose="020B0604020202020204" pitchFamily="34" charset="0"/>
                <a:cs typeface="Arial" panose="020B0604020202020204" pitchFamily="34" charset="0"/>
              </a:rPr>
              <a:t>Fully commercialize robust pipeline of new products via direct-to-consumer sales or distribution partnerships</a:t>
            </a:r>
          </a:p>
        </p:txBody>
      </p:sp>
      <p:sp>
        <p:nvSpPr>
          <p:cNvPr id="4" name="Google Shape;69;p3">
            <a:extLst>
              <a:ext uri="{FF2B5EF4-FFF2-40B4-BE49-F238E27FC236}">
                <a16:creationId xmlns:a16="http://schemas.microsoft.com/office/drawing/2014/main" id="{660D7304-4E93-107D-EE7A-19FFDCD61C9E}"/>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15</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2826488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6" name="Google Shape;131;g1211a5e444f_0_81">
            <a:extLst>
              <a:ext uri="{FF2B5EF4-FFF2-40B4-BE49-F238E27FC236}">
                <a16:creationId xmlns:a16="http://schemas.microsoft.com/office/drawing/2014/main" id="{DEDBB34B-69AD-394E-970D-4C03D0C2E2B4}"/>
              </a:ext>
            </a:extLst>
          </p:cNvPr>
          <p:cNvSpPr/>
          <p:nvPr/>
        </p:nvSpPr>
        <p:spPr>
          <a:xfrm>
            <a:off x="0" y="522157"/>
            <a:ext cx="12192000" cy="5813582"/>
          </a:xfrm>
          <a:prstGeom prst="rect">
            <a:avLst/>
          </a:prstGeom>
          <a:solidFill>
            <a:srgbClr val="F4FBFE"/>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911363" name="Rectangle 3"/>
          <p:cNvSpPr>
            <a:spLocks noGrp="1" noChangeArrowheads="1"/>
          </p:cNvSpPr>
          <p:nvPr>
            <p:ph type="body" idx="4294967295"/>
          </p:nvPr>
        </p:nvSpPr>
        <p:spPr>
          <a:xfrm>
            <a:off x="257452" y="1026207"/>
            <a:ext cx="11708891" cy="4256842"/>
          </a:xfrm>
          <a:noFill/>
        </p:spPr>
        <p:txBody>
          <a:bodyPr>
            <a:normAutofit fontScale="92500" lnSpcReduction="20000"/>
          </a:bodyPr>
          <a:lstStyle/>
          <a:p>
            <a:pPr marL="0" indent="0" algn="ctr">
              <a:lnSpc>
                <a:spcPct val="150000"/>
              </a:lnSpc>
              <a:buNone/>
            </a:pPr>
            <a:r>
              <a:rPr lang="en-US" altLang="en-US" sz="1400" dirty="0">
                <a:latin typeface="Arial" panose="020B0604020202020204" pitchFamily="34" charset="0"/>
                <a:cs typeface="Arial" panose="020B0604020202020204" pitchFamily="34" charset="0"/>
              </a:rPr>
              <a:t>Sonoma is expanding its partnerships and product offerings in the eye care, all-natural skin care, medical spa and animal health care industries.  </a:t>
            </a:r>
            <a:endParaRPr lang="en-US" sz="1400" dirty="0">
              <a:latin typeface="Arial" panose="020B0604020202020204" pitchFamily="34" charset="0"/>
              <a:cs typeface="Arial" panose="020B0604020202020204" pitchFamily="34" charset="0"/>
            </a:endParaRPr>
          </a:p>
          <a:p>
            <a:pPr>
              <a:lnSpc>
                <a:spcPct val="150000"/>
              </a:lnSpc>
            </a:pPr>
            <a:r>
              <a:rPr lang="en-US" sz="1700" dirty="0">
                <a:latin typeface="Arial" panose="020B0604020202020204" pitchFamily="34" charset="0"/>
                <a:cs typeface="Arial" panose="020B0604020202020204" pitchFamily="34" charset="0"/>
              </a:rPr>
              <a:t>The global </a:t>
            </a:r>
            <a:r>
              <a:rPr lang="en-US" sz="1700" b="1" dirty="0">
                <a:latin typeface="Arial" panose="020B0604020202020204" pitchFamily="34" charset="0"/>
                <a:cs typeface="Arial" panose="020B0604020202020204" pitchFamily="34" charset="0"/>
              </a:rPr>
              <a:t>eye care </a:t>
            </a:r>
            <a:r>
              <a:rPr lang="en-US" sz="1700" dirty="0">
                <a:latin typeface="Arial" panose="020B0604020202020204" pitchFamily="34" charset="0"/>
                <a:cs typeface="Arial" panose="020B0604020202020204" pitchFamily="34" charset="0"/>
              </a:rPr>
              <a:t>market size was estimated at USD $70.78 billion in 2023 and is projected to grow at a compound annual growth rate (CAGR) of 6.72% from 2024 to 2030.</a:t>
            </a:r>
            <a:r>
              <a:rPr lang="en-US" sz="1700" baseline="30000" dirty="0">
                <a:latin typeface="Arial" panose="020B0604020202020204" pitchFamily="34" charset="0"/>
                <a:cs typeface="Arial" panose="020B0604020202020204" pitchFamily="34" charset="0"/>
              </a:rPr>
              <a:t>1</a:t>
            </a:r>
          </a:p>
          <a:p>
            <a:pPr>
              <a:lnSpc>
                <a:spcPct val="150000"/>
              </a:lnSpc>
            </a:pPr>
            <a:r>
              <a:rPr lang="en-US" sz="1700" dirty="0">
                <a:latin typeface="Arial" panose="020B0604020202020204" pitchFamily="34" charset="0"/>
                <a:cs typeface="Arial" panose="020B0604020202020204" pitchFamily="34" charset="0"/>
              </a:rPr>
              <a:t>The global </a:t>
            </a:r>
            <a:r>
              <a:rPr lang="en-US" sz="1700" b="1" dirty="0">
                <a:latin typeface="Arial" panose="020B0604020202020204" pitchFamily="34" charset="0"/>
                <a:cs typeface="Arial" panose="020B0604020202020204" pitchFamily="34" charset="0"/>
              </a:rPr>
              <a:t>natural skin care </a:t>
            </a:r>
            <a:r>
              <a:rPr lang="en-US" sz="1700" dirty="0">
                <a:latin typeface="Arial" panose="020B0604020202020204" pitchFamily="34" charset="0"/>
                <a:cs typeface="Arial" panose="020B0604020202020204" pitchFamily="34" charset="0"/>
              </a:rPr>
              <a:t>products market size was valued at $6.7 billion in 2021 and is expected to expand at a CAGR of 6.6% from 2022 to 2030.</a:t>
            </a:r>
            <a:r>
              <a:rPr lang="en-US" sz="1700" baseline="30000" dirty="0">
                <a:latin typeface="Arial" panose="020B0604020202020204" pitchFamily="34" charset="0"/>
                <a:cs typeface="Arial" panose="020B0604020202020204" pitchFamily="34" charset="0"/>
              </a:rPr>
              <a:t>2</a:t>
            </a:r>
            <a:r>
              <a:rPr lang="en-US" sz="1700" dirty="0">
                <a:latin typeface="Arial" panose="020B0604020202020204" pitchFamily="34" charset="0"/>
                <a:cs typeface="Arial" panose="020B0604020202020204" pitchFamily="34" charset="0"/>
              </a:rPr>
              <a:t> </a:t>
            </a:r>
            <a:endParaRPr lang="en-US" sz="1700" b="0" i="0" dirty="0">
              <a:effectLst/>
              <a:latin typeface="Arial" panose="020B0604020202020204" pitchFamily="34" charset="0"/>
              <a:cs typeface="Arial" panose="020B0604020202020204" pitchFamily="34" charset="0"/>
            </a:endParaRPr>
          </a:p>
          <a:p>
            <a:pPr>
              <a:lnSpc>
                <a:spcPct val="150000"/>
              </a:lnSpc>
            </a:pPr>
            <a:r>
              <a:rPr lang="en-US" sz="1700" b="0" i="0" dirty="0">
                <a:effectLst/>
                <a:latin typeface="Arial" panose="020B0604020202020204" pitchFamily="34" charset="0"/>
                <a:cs typeface="Arial" panose="020B0604020202020204" pitchFamily="34" charset="0"/>
              </a:rPr>
              <a:t>The global </a:t>
            </a:r>
            <a:r>
              <a:rPr lang="en-US" sz="1700" b="1" i="0" dirty="0">
                <a:effectLst/>
                <a:latin typeface="Arial" panose="020B0604020202020204" pitchFamily="34" charset="0"/>
                <a:cs typeface="Arial" panose="020B0604020202020204" pitchFamily="34" charset="0"/>
              </a:rPr>
              <a:t>medical spa </a:t>
            </a:r>
            <a:r>
              <a:rPr lang="en-US" sz="1700" b="0" i="0" dirty="0">
                <a:effectLst/>
                <a:latin typeface="Arial" panose="020B0604020202020204" pitchFamily="34" charset="0"/>
                <a:cs typeface="Arial" panose="020B0604020202020204" pitchFamily="34" charset="0"/>
              </a:rPr>
              <a:t>market size was estimated at USD 18.6 billion in 2023 and is expected to grow at a CAGR of 15.13% from 2024 to 2030.</a:t>
            </a:r>
            <a:r>
              <a:rPr lang="en-US" sz="1700" b="0" i="0" baseline="30000" dirty="0">
                <a:effectLst/>
                <a:latin typeface="Arial" panose="020B0604020202020204" pitchFamily="34" charset="0"/>
                <a:cs typeface="Arial" panose="020B0604020202020204" pitchFamily="34" charset="0"/>
              </a:rPr>
              <a:t>3</a:t>
            </a:r>
          </a:p>
          <a:p>
            <a:pPr lvl="1">
              <a:lnSpc>
                <a:spcPct val="150000"/>
              </a:lnSpc>
              <a:buFont typeface="Courier New" panose="02070309020205020404" pitchFamily="49" charset="0"/>
              <a:buChar char="o"/>
            </a:pPr>
            <a:r>
              <a:rPr lang="en-US" sz="1700" dirty="0">
                <a:latin typeface="Arial" panose="020B0604020202020204" pitchFamily="34" charset="0"/>
                <a:cs typeface="Arial" panose="020B0604020202020204" pitchFamily="34" charset="0"/>
              </a:rPr>
              <a:t>North America dominated the medical spa market with a share of 41.1% in 2023, due to higher expenditure on wellness tourism than other regions.</a:t>
            </a:r>
            <a:r>
              <a:rPr lang="en-US" sz="1700" baseline="30000" dirty="0">
                <a:latin typeface="Arial" panose="020B0604020202020204" pitchFamily="34" charset="0"/>
                <a:cs typeface="Arial" panose="020B0604020202020204" pitchFamily="34" charset="0"/>
              </a:rPr>
              <a:t>4</a:t>
            </a:r>
          </a:p>
          <a:p>
            <a:pPr>
              <a:lnSpc>
                <a:spcPct val="150000"/>
              </a:lnSpc>
            </a:pPr>
            <a:r>
              <a:rPr lang="en-US" sz="1700" dirty="0">
                <a:latin typeface="Arial" panose="020B0604020202020204" pitchFamily="34" charset="0"/>
                <a:cs typeface="Arial" panose="020B0604020202020204" pitchFamily="34" charset="0"/>
              </a:rPr>
              <a:t>The global </a:t>
            </a:r>
            <a:r>
              <a:rPr lang="en-US" sz="1700" b="1" dirty="0">
                <a:cs typeface="Arial" panose="020B0604020202020204" pitchFamily="34" charset="0"/>
              </a:rPr>
              <a:t>a</a:t>
            </a:r>
            <a:r>
              <a:rPr lang="en-US" sz="1700" b="1" dirty="0">
                <a:latin typeface="Arial" panose="020B0604020202020204" pitchFamily="34" charset="0"/>
                <a:cs typeface="Arial" panose="020B0604020202020204" pitchFamily="34" charset="0"/>
              </a:rPr>
              <a:t>nimal </a:t>
            </a:r>
            <a:r>
              <a:rPr lang="en-US" sz="1700" b="1" dirty="0">
                <a:cs typeface="Arial" panose="020B0604020202020204" pitchFamily="34" charset="0"/>
              </a:rPr>
              <a:t>h</a:t>
            </a:r>
            <a:r>
              <a:rPr lang="en-US" sz="1700" b="1" dirty="0">
                <a:latin typeface="Arial" panose="020B0604020202020204" pitchFamily="34" charset="0"/>
                <a:cs typeface="Arial" panose="020B0604020202020204" pitchFamily="34" charset="0"/>
              </a:rPr>
              <a:t>ealth </a:t>
            </a:r>
            <a:r>
              <a:rPr lang="en-US" sz="1700" dirty="0">
                <a:latin typeface="Arial" panose="020B0604020202020204" pitchFamily="34" charset="0"/>
                <a:cs typeface="Arial" panose="020B0604020202020204" pitchFamily="34" charset="0"/>
              </a:rPr>
              <a:t>market size was valued at USD 62.40 billion in 2023 and is projected to grow at a CAGR of 9.0% from 2024 to 2030.</a:t>
            </a:r>
            <a:r>
              <a:rPr lang="en-US" sz="1700" baseline="30000" dirty="0">
                <a:latin typeface="Arial" panose="020B0604020202020204" pitchFamily="34" charset="0"/>
                <a:cs typeface="Arial" panose="020B0604020202020204" pitchFamily="34" charset="0"/>
              </a:rPr>
              <a:t>5</a:t>
            </a:r>
            <a:r>
              <a:rPr lang="en-US" sz="1700" dirty="0">
                <a:latin typeface="Arial" panose="020B0604020202020204" pitchFamily="34" charset="0"/>
                <a:cs typeface="Arial" panose="020B0604020202020204" pitchFamily="34" charset="0"/>
              </a:rPr>
              <a:t> </a:t>
            </a:r>
          </a:p>
        </p:txBody>
      </p:sp>
      <p:sp>
        <p:nvSpPr>
          <p:cNvPr id="4" name="Rectangle 2">
            <a:extLst>
              <a:ext uri="{FF2B5EF4-FFF2-40B4-BE49-F238E27FC236}">
                <a16:creationId xmlns:a16="http://schemas.microsoft.com/office/drawing/2014/main" id="{A64BC6B9-CCA5-6845-8CC2-4DE8CE47200C}"/>
              </a:ext>
            </a:extLst>
          </p:cNvPr>
          <p:cNvSpPr txBox="1">
            <a:spLocks noChangeArrowheads="1"/>
          </p:cNvSpPr>
          <p:nvPr/>
        </p:nvSpPr>
        <p:spPr>
          <a:xfrm>
            <a:off x="333983" y="292468"/>
            <a:ext cx="11524034" cy="10081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US" altLang="en-US" sz="3600" dirty="0">
                <a:latin typeface="Arial" panose="020B0604020202020204" pitchFamily="34" charset="0"/>
                <a:cs typeface="Arial" panose="020B0604020202020204" pitchFamily="34" charset="0"/>
              </a:rPr>
              <a:t>New Market Opportunities</a:t>
            </a:r>
          </a:p>
        </p:txBody>
      </p:sp>
      <p:pic>
        <p:nvPicPr>
          <p:cNvPr id="8" name="Sonoma Pharma.png" descr="Sonoma Pharma.png">
            <a:extLst>
              <a:ext uri="{FF2B5EF4-FFF2-40B4-BE49-F238E27FC236}">
                <a16:creationId xmlns:a16="http://schemas.microsoft.com/office/drawing/2014/main" id="{C945DA1A-BA8A-2C4F-A2BB-A5A47877B1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2" name="Footer Placeholder 1">
            <a:extLst>
              <a:ext uri="{FF2B5EF4-FFF2-40B4-BE49-F238E27FC236}">
                <a16:creationId xmlns:a16="http://schemas.microsoft.com/office/drawing/2014/main" id="{1C25C414-FE4A-BB14-357D-84BAC788D2D0}"/>
              </a:ext>
            </a:extLst>
          </p:cNvPr>
          <p:cNvSpPr>
            <a:spLocks noGrp="1"/>
          </p:cNvSpPr>
          <p:nvPr>
            <p:ph type="ftr" sz="quarter" idx="11"/>
          </p:nvPr>
        </p:nvSpPr>
        <p:spPr>
          <a:xfrm>
            <a:off x="333983" y="4982989"/>
            <a:ext cx="9950029" cy="1407094"/>
          </a:xfrm>
        </p:spPr>
        <p:txBody>
          <a:bodyPr/>
          <a:lstStyle/>
          <a:p>
            <a:pPr marL="228600" indent="-228600" algn="l">
              <a:buAutoNum type="arabicPeriod"/>
            </a:pPr>
            <a:r>
              <a:rPr lang="en-US" sz="1000" dirty="0">
                <a:latin typeface="Arial" panose="020B0604020202020204" pitchFamily="34" charset="0"/>
                <a:cs typeface="Arial" panose="020B0604020202020204" pitchFamily="34" charset="0"/>
              </a:rPr>
              <a:t>Grand View Research, </a:t>
            </a:r>
            <a:r>
              <a:rPr lang="en-US" sz="1000" i="1" dirty="0">
                <a:latin typeface="Arial" panose="020B0604020202020204" pitchFamily="34" charset="0"/>
                <a:cs typeface="Arial" panose="020B0604020202020204" pitchFamily="34" charset="0"/>
              </a:rPr>
              <a:t>Eye Care Market Report, 2024-2030</a:t>
            </a:r>
            <a:r>
              <a:rPr lang="en-US" sz="1000" dirty="0">
                <a:latin typeface="Arial" panose="020B0604020202020204" pitchFamily="34" charset="0"/>
                <a:cs typeface="Arial" panose="020B0604020202020204" pitchFamily="34" charset="0"/>
              </a:rPr>
              <a:t>, available at https://www.grandviewresearch.com/industry-analysis/eye-care-market-report </a:t>
            </a:r>
          </a:p>
          <a:p>
            <a:pPr marL="228600" indent="-228600" algn="l">
              <a:buAutoNum type="arabicPeriod"/>
            </a:pPr>
            <a:r>
              <a:rPr lang="en-US" sz="1000" dirty="0">
                <a:latin typeface="Arial" panose="020B0604020202020204" pitchFamily="34" charset="0"/>
                <a:cs typeface="Arial" panose="020B0604020202020204" pitchFamily="34" charset="0"/>
              </a:rPr>
              <a:t>Grand View Research, </a:t>
            </a:r>
            <a:r>
              <a:rPr lang="en-US" sz="1000" i="1" dirty="0">
                <a:latin typeface="Arial" panose="020B0604020202020204" pitchFamily="34" charset="0"/>
                <a:cs typeface="Arial" panose="020B0604020202020204" pitchFamily="34" charset="0"/>
              </a:rPr>
              <a:t>Natural Skin Care Products Market Report, 2022-2030</a:t>
            </a:r>
            <a:r>
              <a:rPr lang="en-US" sz="1000" dirty="0">
                <a:latin typeface="Arial" panose="020B0604020202020204" pitchFamily="34" charset="0"/>
                <a:cs typeface="Arial" panose="020B0604020202020204" pitchFamily="34" charset="0"/>
              </a:rPr>
              <a:t>, available at https://www.grandviewresearch.com/industry-analysis/natural-skin-care-products-market</a:t>
            </a:r>
          </a:p>
          <a:p>
            <a:pPr marL="228600" indent="-228600" algn="l">
              <a:buFont typeface="+mj-lt"/>
              <a:buAutoNum type="arabicPeriod"/>
            </a:pPr>
            <a:r>
              <a:rPr lang="en-US" sz="1000" dirty="0">
                <a:latin typeface="Arial" panose="020B0604020202020204" pitchFamily="34" charset="0"/>
                <a:cs typeface="Arial" panose="020B0604020202020204" pitchFamily="34" charset="0"/>
              </a:rPr>
              <a:t>Grand View Research, </a:t>
            </a:r>
            <a:r>
              <a:rPr lang="en-US" sz="1000" i="1" dirty="0">
                <a:latin typeface="Arial" panose="020B0604020202020204" pitchFamily="34" charset="0"/>
                <a:cs typeface="Arial" panose="020B0604020202020204" pitchFamily="34" charset="0"/>
              </a:rPr>
              <a:t>Medical Spa Market Size, Share &amp; Growth Analysis Report 2024-2030</a:t>
            </a:r>
            <a:r>
              <a:rPr lang="en-US" sz="1000" dirty="0">
                <a:latin typeface="Arial" panose="020B0604020202020204" pitchFamily="34" charset="0"/>
                <a:cs typeface="Arial" panose="020B0604020202020204" pitchFamily="34" charset="0"/>
              </a:rPr>
              <a:t>, available at https://www.grandviewresearch.com/industry-analysis/medical-spa-market</a:t>
            </a:r>
          </a:p>
          <a:p>
            <a:pPr marL="228600" indent="-228600" algn="l">
              <a:buFont typeface="+mj-lt"/>
              <a:buAutoNum type="arabicPeriod"/>
            </a:pPr>
            <a:r>
              <a:rPr lang="en-US" sz="1000" i="1" dirty="0">
                <a:latin typeface="Arial" panose="020B0604020202020204" pitchFamily="34" charset="0"/>
                <a:cs typeface="Arial" panose="020B0604020202020204" pitchFamily="34" charset="0"/>
              </a:rPr>
              <a:t>Ibid.</a:t>
            </a:r>
          </a:p>
          <a:p>
            <a:pPr marL="228600" indent="-228600" algn="l">
              <a:buFont typeface="+mj-lt"/>
              <a:buAutoNum type="arabicPeriod"/>
            </a:pPr>
            <a:r>
              <a:rPr lang="en-US" sz="1000" dirty="0">
                <a:latin typeface="Arial" panose="020B0604020202020204" pitchFamily="34" charset="0"/>
                <a:cs typeface="Arial" panose="020B0604020202020204" pitchFamily="34" charset="0"/>
              </a:rPr>
              <a:t>Grand View Research, </a:t>
            </a:r>
            <a:r>
              <a:rPr lang="en-US" sz="1000" i="1" dirty="0">
                <a:latin typeface="Arial" panose="020B0604020202020204" pitchFamily="34" charset="0"/>
                <a:cs typeface="Arial" panose="020B0604020202020204" pitchFamily="34" charset="0"/>
              </a:rPr>
              <a:t>Animal Health Market Size &amp; Share Report, 2024-2030</a:t>
            </a:r>
            <a:r>
              <a:rPr lang="en-US" sz="1000" dirty="0">
                <a:latin typeface="Arial" panose="020B0604020202020204" pitchFamily="34" charset="0"/>
                <a:cs typeface="Arial" panose="020B0604020202020204" pitchFamily="34" charset="0"/>
              </a:rPr>
              <a:t>, available at https://www.grandviewresearch.com/industry-analysis/animal-health-market</a:t>
            </a:r>
          </a:p>
        </p:txBody>
      </p:sp>
      <p:sp>
        <p:nvSpPr>
          <p:cNvPr id="3" name="Google Shape;69;p3">
            <a:extLst>
              <a:ext uri="{FF2B5EF4-FFF2-40B4-BE49-F238E27FC236}">
                <a16:creationId xmlns:a16="http://schemas.microsoft.com/office/drawing/2014/main" id="{AB1C0A05-E8A1-AC0A-0C43-387416491D22}"/>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16</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255349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1;g1211a5e444f_0_81">
            <a:extLst>
              <a:ext uri="{FF2B5EF4-FFF2-40B4-BE49-F238E27FC236}">
                <a16:creationId xmlns:a16="http://schemas.microsoft.com/office/drawing/2014/main" id="{2404CBC1-D4B0-DC41-AC2B-9471B846F0DE}"/>
              </a:ext>
            </a:extLst>
          </p:cNvPr>
          <p:cNvSpPr/>
          <p:nvPr/>
        </p:nvSpPr>
        <p:spPr>
          <a:xfrm>
            <a:off x="10730" y="504105"/>
            <a:ext cx="12192000" cy="5854367"/>
          </a:xfrm>
          <a:prstGeom prst="rect">
            <a:avLst/>
          </a:prstGeom>
          <a:solidFill>
            <a:srgbClr val="E9F7FD">
              <a:alpha val="49411"/>
            </a:srgbClr>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911363" name="Rectangle 3"/>
          <p:cNvSpPr>
            <a:spLocks noGrp="1" noChangeArrowheads="1"/>
          </p:cNvSpPr>
          <p:nvPr>
            <p:ph type="body" idx="4294967295"/>
          </p:nvPr>
        </p:nvSpPr>
        <p:spPr>
          <a:xfrm>
            <a:off x="505479" y="985924"/>
            <a:ext cx="11181041" cy="5500793"/>
          </a:xfrm>
        </p:spPr>
        <p:txBody>
          <a:bodyPr>
            <a:noAutofit/>
          </a:bodyPr>
          <a:lstStyle/>
          <a:p>
            <a:pPr marL="0" marR="0" indent="0">
              <a:lnSpc>
                <a:spcPct val="100000"/>
              </a:lnSpc>
              <a:spcBef>
                <a:spcPts val="0"/>
              </a:spcBef>
              <a:buNone/>
            </a:pPr>
            <a:r>
              <a:rPr lang="en-US"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t>Introduction of new products using our </a:t>
            </a:r>
            <a:r>
              <a:rPr lang="en-US" sz="2400" b="1"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Microcyn</a:t>
            </a:r>
            <a:r>
              <a:rPr lang="en-US" sz="2400" b="1" baseline="30000" dirty="0">
                <a:solidFill>
                  <a:srgbClr val="002060"/>
                </a:solidFill>
                <a:latin typeface="Arial" panose="020B0604020202020204" pitchFamily="34" charset="0"/>
                <a:cs typeface="Arial" panose="020B0604020202020204" pitchFamily="34" charset="0"/>
              </a:rPr>
              <a:t>®</a:t>
            </a:r>
            <a:r>
              <a:rPr lang="en-US"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t> technology</a:t>
            </a:r>
          </a:p>
          <a:p>
            <a:pPr marL="0" indent="0" algn="just">
              <a:lnSpc>
                <a:spcPct val="100000"/>
              </a:lnSpc>
              <a:spcBef>
                <a:spcPts val="0"/>
              </a:spcBef>
              <a:buNone/>
            </a:pPr>
            <a:endParaRPr lang="en-US" sz="1600" dirty="0">
              <a:ea typeface="Times New Roman" panose="02020603050405020304" pitchFamily="18" charset="0"/>
              <a:cs typeface="Arial" panose="020B0604020202020204" pitchFamily="34" charset="0"/>
            </a:endParaRPr>
          </a:p>
          <a:p>
            <a:pPr algn="just">
              <a:lnSpc>
                <a:spcPct val="100000"/>
              </a:lnSpc>
              <a:spcBef>
                <a:spcPts val="0"/>
              </a:spcBef>
            </a:pPr>
            <a:r>
              <a:rPr lang="en-US" sz="1500" dirty="0">
                <a:ea typeface="Times New Roman" panose="02020603050405020304" pitchFamily="18" charset="0"/>
                <a:cs typeface="Arial" panose="020B0604020202020204" pitchFamily="34" charset="0"/>
              </a:rPr>
              <a:t>In December 2024, we announced the relaunch of our prescription eye care product, </a:t>
            </a:r>
            <a:r>
              <a:rPr lang="en-US" sz="1500" b="1" dirty="0" err="1">
                <a:solidFill>
                  <a:srgbClr val="00B5E2"/>
                </a:solidFill>
                <a:ea typeface="Times New Roman" panose="02020603050405020304" pitchFamily="18" charset="0"/>
                <a:cs typeface="Arial" panose="020B0604020202020204" pitchFamily="34" charset="0"/>
              </a:rPr>
              <a:t>Acuicyn</a:t>
            </a:r>
            <a:r>
              <a:rPr lang="en-US" sz="1500" b="1" baseline="30000" dirty="0">
                <a:solidFill>
                  <a:srgbClr val="00B5E2"/>
                </a:solidFill>
                <a:ea typeface="Times New Roman" panose="02020603050405020304" pitchFamily="18" charset="0"/>
                <a:cs typeface="Arial" panose="020B0604020202020204" pitchFamily="34" charset="0"/>
              </a:rPr>
              <a:t>®</a:t>
            </a:r>
            <a:r>
              <a:rPr lang="en-US" sz="1500" dirty="0">
                <a:ea typeface="Times New Roman" panose="02020603050405020304" pitchFamily="18" charset="0"/>
                <a:cs typeface="Arial" panose="020B0604020202020204" pitchFamily="34" charset="0"/>
              </a:rPr>
              <a:t>, our prescription dermatology products </a:t>
            </a:r>
            <a:r>
              <a:rPr lang="en-US" sz="1500" b="1" dirty="0" err="1">
                <a:solidFill>
                  <a:srgbClr val="00B5E2"/>
                </a:solidFill>
                <a:ea typeface="Times New Roman" panose="02020603050405020304" pitchFamily="18" charset="0"/>
                <a:cs typeface="Arial" panose="020B0604020202020204" pitchFamily="34" charset="0"/>
              </a:rPr>
              <a:t>Celacyn</a:t>
            </a:r>
            <a:r>
              <a:rPr lang="en-US" sz="1500" b="1" baseline="30000" dirty="0">
                <a:solidFill>
                  <a:srgbClr val="00B5E2"/>
                </a:solidFill>
                <a:ea typeface="Times New Roman" panose="02020603050405020304" pitchFamily="18" charset="0"/>
                <a:cs typeface="Arial" panose="020B0604020202020204" pitchFamily="34" charset="0"/>
              </a:rPr>
              <a:t>®</a:t>
            </a:r>
            <a:r>
              <a:rPr lang="en-US" sz="1500" dirty="0">
                <a:ea typeface="Times New Roman" panose="02020603050405020304" pitchFamily="18" charset="0"/>
                <a:cs typeface="Arial" panose="020B0604020202020204" pitchFamily="34" charset="0"/>
              </a:rPr>
              <a:t>, </a:t>
            </a:r>
            <a:r>
              <a:rPr lang="en-US" sz="1500" b="1" dirty="0" err="1">
                <a:solidFill>
                  <a:srgbClr val="00B5E2"/>
                </a:solidFill>
                <a:ea typeface="Times New Roman" panose="02020603050405020304" pitchFamily="18" charset="0"/>
                <a:cs typeface="Arial" panose="020B0604020202020204" pitchFamily="34" charset="0"/>
              </a:rPr>
              <a:t>Levicyn</a:t>
            </a:r>
            <a:r>
              <a:rPr lang="en-US" sz="1500" b="1" baseline="30000" dirty="0">
                <a:solidFill>
                  <a:srgbClr val="00B5E2"/>
                </a:solidFill>
                <a:ea typeface="Times New Roman" panose="02020603050405020304" pitchFamily="18" charset="0"/>
                <a:cs typeface="Arial" panose="020B0604020202020204" pitchFamily="34" charset="0"/>
              </a:rPr>
              <a:t>®</a:t>
            </a:r>
            <a:r>
              <a:rPr lang="en-US" sz="1500" dirty="0">
                <a:ea typeface="Times New Roman" panose="02020603050405020304" pitchFamily="18" charset="0"/>
                <a:cs typeface="Arial" panose="020B0604020202020204" pitchFamily="34" charset="0"/>
              </a:rPr>
              <a:t> and </a:t>
            </a:r>
            <a:r>
              <a:rPr lang="en-US" sz="1500" b="1" dirty="0" err="1">
                <a:solidFill>
                  <a:srgbClr val="00B5E2"/>
                </a:solidFill>
                <a:ea typeface="Times New Roman" panose="02020603050405020304" pitchFamily="18" charset="0"/>
                <a:cs typeface="Arial" panose="020B0604020202020204" pitchFamily="34" charset="0"/>
              </a:rPr>
              <a:t>Epicyn</a:t>
            </a:r>
            <a:r>
              <a:rPr lang="en-US" sz="1500" b="1" baseline="30000" dirty="0">
                <a:solidFill>
                  <a:srgbClr val="00B5E2"/>
                </a:solidFill>
                <a:ea typeface="Times New Roman" panose="02020603050405020304" pitchFamily="18" charset="0"/>
                <a:cs typeface="Arial" panose="020B0604020202020204" pitchFamily="34" charset="0"/>
              </a:rPr>
              <a:t>®</a:t>
            </a:r>
            <a:r>
              <a:rPr lang="en-US" sz="1500" dirty="0">
                <a:ea typeface="Times New Roman" panose="02020603050405020304" pitchFamily="18" charset="0"/>
                <a:cs typeface="Arial" panose="020B0604020202020204" pitchFamily="34" charset="0"/>
              </a:rPr>
              <a:t>, and our over-the-counter </a:t>
            </a:r>
            <a:r>
              <a:rPr lang="en-US" sz="1500" b="1" dirty="0" err="1">
                <a:solidFill>
                  <a:srgbClr val="00B5E2"/>
                </a:solidFill>
                <a:ea typeface="Times New Roman" panose="02020603050405020304" pitchFamily="18" charset="0"/>
                <a:cs typeface="Arial" panose="020B0604020202020204" pitchFamily="34" charset="0"/>
              </a:rPr>
              <a:t>Lasercyn</a:t>
            </a:r>
            <a:r>
              <a:rPr lang="en-US" sz="1500" b="1" baseline="30000" dirty="0">
                <a:solidFill>
                  <a:srgbClr val="00B5E2"/>
                </a:solidFill>
                <a:ea typeface="Times New Roman" panose="02020603050405020304" pitchFamily="18" charset="0"/>
                <a:cs typeface="Arial" panose="020B0604020202020204" pitchFamily="34" charset="0"/>
              </a:rPr>
              <a:t>®</a:t>
            </a:r>
            <a:r>
              <a:rPr lang="en-US" sz="1500" b="1" dirty="0">
                <a:solidFill>
                  <a:srgbClr val="00B5E2"/>
                </a:solidFill>
                <a:ea typeface="Times New Roman" panose="02020603050405020304" pitchFamily="18" charset="0"/>
                <a:cs typeface="Arial" panose="020B0604020202020204" pitchFamily="34" charset="0"/>
              </a:rPr>
              <a:t> Dermal Spray </a:t>
            </a:r>
            <a:r>
              <a:rPr lang="en-US" sz="1500" dirty="0">
                <a:ea typeface="Times New Roman" panose="02020603050405020304" pitchFamily="18" charset="0"/>
                <a:cs typeface="Arial" panose="020B0604020202020204" pitchFamily="34" charset="0"/>
              </a:rPr>
              <a:t>and </a:t>
            </a:r>
            <a:r>
              <a:rPr lang="en-US" sz="1500" b="1" dirty="0" err="1">
                <a:solidFill>
                  <a:srgbClr val="00B5E2"/>
                </a:solidFill>
                <a:ea typeface="Times New Roman" panose="02020603050405020304" pitchFamily="18" charset="0"/>
                <a:cs typeface="Arial" panose="020B0604020202020204" pitchFamily="34" charset="0"/>
              </a:rPr>
              <a:t>Lasercyn</a:t>
            </a:r>
            <a:r>
              <a:rPr lang="en-US" sz="1500" b="1" dirty="0">
                <a:solidFill>
                  <a:srgbClr val="00B5E2"/>
                </a:solidFill>
                <a:ea typeface="Times New Roman" panose="02020603050405020304" pitchFamily="18" charset="0"/>
                <a:cs typeface="Arial" panose="020B0604020202020204" pitchFamily="34" charset="0"/>
              </a:rPr>
              <a:t> Gel</a:t>
            </a:r>
            <a:r>
              <a:rPr lang="en-US" sz="1500" dirty="0">
                <a:ea typeface="Times New Roman" panose="02020603050405020304" pitchFamily="18" charset="0"/>
                <a:cs typeface="Arial" panose="020B0604020202020204" pitchFamily="34" charset="0"/>
              </a:rPr>
              <a:t>. </a:t>
            </a:r>
          </a:p>
          <a:p>
            <a:pPr algn="just">
              <a:lnSpc>
                <a:spcPct val="100000"/>
              </a:lnSpc>
              <a:spcBef>
                <a:spcPts val="0"/>
              </a:spcBef>
            </a:pPr>
            <a:endParaRPr lang="en-US" sz="1500" dirty="0">
              <a:ea typeface="Times New Roman" panose="02020603050405020304" pitchFamily="18" charset="0"/>
              <a:cs typeface="Arial" panose="020B0604020202020204" pitchFamily="34" charset="0"/>
            </a:endParaRPr>
          </a:p>
          <a:p>
            <a:pPr algn="just">
              <a:lnSpc>
                <a:spcPct val="100000"/>
              </a:lnSpc>
              <a:spcBef>
                <a:spcPts val="0"/>
              </a:spcBef>
            </a:pPr>
            <a:r>
              <a:rPr lang="en-US" sz="1500" dirty="0">
                <a:ea typeface="Times New Roman" panose="02020603050405020304" pitchFamily="18" charset="0"/>
                <a:cs typeface="Arial" panose="020B0604020202020204" pitchFamily="34" charset="0"/>
              </a:rPr>
              <a:t>In September 2024, we announced the consumer-friendly redesign of </a:t>
            </a:r>
            <a:r>
              <a:rPr lang="en-US" sz="1500" b="1" dirty="0" err="1">
                <a:solidFill>
                  <a:srgbClr val="00B5E2"/>
                </a:solidFill>
                <a:ea typeface="Times New Roman" panose="02020603050405020304" pitchFamily="18" charset="0"/>
                <a:cs typeface="Arial" panose="020B0604020202020204" pitchFamily="34" charset="0"/>
              </a:rPr>
              <a:t>Ocucyn</a:t>
            </a:r>
            <a:r>
              <a:rPr lang="en-US" sz="1500" b="1" baseline="30000" dirty="0">
                <a:solidFill>
                  <a:srgbClr val="00B5E2"/>
                </a:solidFill>
                <a:ea typeface="Times New Roman" panose="02020603050405020304" pitchFamily="18" charset="0"/>
                <a:cs typeface="Arial" panose="020B0604020202020204" pitchFamily="34" charset="0"/>
              </a:rPr>
              <a:t>®</a:t>
            </a:r>
            <a:r>
              <a:rPr lang="en-US" sz="1500" b="1" dirty="0">
                <a:solidFill>
                  <a:srgbClr val="00B5E2"/>
                </a:solidFill>
                <a:ea typeface="Times New Roman" panose="02020603050405020304" pitchFamily="18" charset="0"/>
                <a:cs typeface="Arial" panose="020B0604020202020204" pitchFamily="34" charset="0"/>
              </a:rPr>
              <a:t> Eyelid &amp; Eyelash Cleanser</a:t>
            </a:r>
            <a:r>
              <a:rPr lang="en-US" sz="1500" dirty="0">
                <a:ea typeface="Times New Roman" panose="02020603050405020304" pitchFamily="18" charset="0"/>
                <a:cs typeface="Arial" panose="020B0604020202020204" pitchFamily="34" charset="0"/>
              </a:rPr>
              <a:t>.</a:t>
            </a:r>
          </a:p>
          <a:p>
            <a:pPr marL="0" indent="0" algn="just">
              <a:lnSpc>
                <a:spcPct val="100000"/>
              </a:lnSpc>
              <a:spcBef>
                <a:spcPts val="0"/>
              </a:spcBef>
              <a:buNone/>
            </a:pPr>
            <a:endParaRPr lang="en-US" sz="1500" dirty="0">
              <a:ea typeface="Times New Roman" panose="02020603050405020304" pitchFamily="18" charset="0"/>
              <a:cs typeface="Arial" panose="020B0604020202020204" pitchFamily="34" charset="0"/>
            </a:endParaRPr>
          </a:p>
          <a:p>
            <a:pPr algn="just">
              <a:lnSpc>
                <a:spcPct val="100000"/>
              </a:lnSpc>
              <a:spcBef>
                <a:spcPts val="0"/>
              </a:spcBef>
            </a:pPr>
            <a:r>
              <a:rPr lang="en-US" sz="1500" dirty="0">
                <a:ea typeface="Times New Roman" panose="02020603050405020304" pitchFamily="18" charset="0"/>
                <a:cs typeface="Arial" panose="020B0604020202020204" pitchFamily="34" charset="0"/>
              </a:rPr>
              <a:t>In April 2024, we announced expansion of our </a:t>
            </a:r>
            <a:r>
              <a:rPr lang="en-US" sz="1500" b="1" dirty="0" err="1">
                <a:solidFill>
                  <a:srgbClr val="00B5E2"/>
                </a:solidFill>
                <a:ea typeface="Times New Roman" panose="02020603050405020304" pitchFamily="18" charset="0"/>
                <a:cs typeface="Arial" panose="020B0604020202020204" pitchFamily="34" charset="0"/>
              </a:rPr>
              <a:t>Microcyn</a:t>
            </a:r>
            <a:r>
              <a:rPr lang="en-US" sz="1500" b="1" baseline="30000" dirty="0">
                <a:solidFill>
                  <a:srgbClr val="00B5E2"/>
                </a:solidFill>
                <a:ea typeface="Times New Roman" panose="02020603050405020304" pitchFamily="18" charset="0"/>
                <a:cs typeface="Arial" panose="020B0604020202020204" pitchFamily="34" charset="0"/>
              </a:rPr>
              <a:t>®</a:t>
            </a:r>
            <a:r>
              <a:rPr lang="en-US" sz="1500" b="1" dirty="0">
                <a:solidFill>
                  <a:srgbClr val="00B5E2"/>
                </a:solidFill>
                <a:ea typeface="Times New Roman" panose="02020603050405020304" pitchFamily="18" charset="0"/>
                <a:cs typeface="Arial" panose="020B0604020202020204" pitchFamily="34" charset="0"/>
              </a:rPr>
              <a:t> Negative Pressure Wound Therapy Solution </a:t>
            </a:r>
            <a:r>
              <a:rPr lang="en-US" sz="1500" dirty="0">
                <a:ea typeface="Times New Roman" panose="02020603050405020304" pitchFamily="18" charset="0"/>
                <a:cs typeface="Arial" panose="020B0604020202020204" pitchFamily="34" charset="0"/>
              </a:rPr>
              <a:t>product line, now available in 250mL, 450mL and 990mL sizes to meet the diverse needs of healthcare professionals and patients. </a:t>
            </a:r>
          </a:p>
          <a:p>
            <a:pPr marL="0" indent="0" algn="just">
              <a:lnSpc>
                <a:spcPct val="100000"/>
              </a:lnSpc>
              <a:spcBef>
                <a:spcPts val="0"/>
              </a:spcBef>
              <a:buNone/>
            </a:pPr>
            <a:endParaRPr lang="en-US" sz="1500" dirty="0">
              <a:ea typeface="Times New Roman" panose="02020603050405020304" pitchFamily="18" charset="0"/>
              <a:cs typeface="Arial" panose="020B0604020202020204" pitchFamily="34" charset="0"/>
            </a:endParaRPr>
          </a:p>
          <a:p>
            <a:pPr algn="just">
              <a:lnSpc>
                <a:spcPct val="100000"/>
              </a:lnSpc>
              <a:spcBef>
                <a:spcPts val="0"/>
              </a:spcBef>
            </a:pPr>
            <a:r>
              <a:rPr lang="en-US" sz="1500" dirty="0">
                <a:ea typeface="Times New Roman" panose="02020603050405020304" pitchFamily="18" charset="0"/>
                <a:cs typeface="Arial" panose="020B0604020202020204" pitchFamily="34" charset="0"/>
              </a:rPr>
              <a:t>In January 2024, we launched </a:t>
            </a:r>
            <a:r>
              <a:rPr lang="en-US" sz="1500" b="1" dirty="0" err="1">
                <a:solidFill>
                  <a:srgbClr val="00B5E2"/>
                </a:solidFill>
                <a:ea typeface="Times New Roman" panose="02020603050405020304" pitchFamily="18" charset="0"/>
                <a:cs typeface="Arial" panose="020B0604020202020204" pitchFamily="34" charset="0"/>
              </a:rPr>
              <a:t>Lumacyn</a:t>
            </a:r>
            <a:r>
              <a:rPr lang="en-US" sz="1500" b="1" baseline="30000" dirty="0" err="1">
                <a:solidFill>
                  <a:srgbClr val="00B5E2"/>
                </a:solidFill>
                <a:ea typeface="Times New Roman" panose="02020603050405020304" pitchFamily="18" charset="0"/>
                <a:cs typeface="Arial" panose="020B0604020202020204" pitchFamily="34" charset="0"/>
              </a:rPr>
              <a:t>TM</a:t>
            </a:r>
            <a:r>
              <a:rPr lang="en-US" sz="1500" b="1" dirty="0">
                <a:solidFill>
                  <a:srgbClr val="00B5E2"/>
                </a:solidFill>
                <a:ea typeface="Times New Roman" panose="02020603050405020304" pitchFamily="18" charset="0"/>
                <a:cs typeface="Arial" panose="020B0604020202020204" pitchFamily="34" charset="0"/>
              </a:rPr>
              <a:t> Clarifying Mist</a:t>
            </a:r>
            <a:r>
              <a:rPr lang="en-US" sz="1500" dirty="0">
                <a:ea typeface="Times New Roman" panose="02020603050405020304" pitchFamily="18" charset="0"/>
                <a:cs typeface="Arial" panose="020B0604020202020204" pitchFamily="34" charset="0"/>
              </a:rPr>
              <a:t>, a new direct-to-consumer skincare product in the United States. </a:t>
            </a:r>
            <a:r>
              <a:rPr lang="en-US" sz="1500" dirty="0" err="1">
                <a:ea typeface="Times New Roman" panose="02020603050405020304" pitchFamily="18" charset="0"/>
                <a:cs typeface="Arial" panose="020B0604020202020204" pitchFamily="34" charset="0"/>
              </a:rPr>
              <a:t>Lumacyn</a:t>
            </a:r>
            <a:r>
              <a:rPr lang="en-US" sz="1500" dirty="0">
                <a:ea typeface="Times New Roman" panose="02020603050405020304" pitchFamily="18" charset="0"/>
                <a:cs typeface="Arial" panose="020B0604020202020204" pitchFamily="34" charset="0"/>
              </a:rPr>
              <a:t> is an all-natural daily toner formulated with </a:t>
            </a:r>
            <a:r>
              <a:rPr lang="en-US" sz="1500" dirty="0" err="1">
                <a:ea typeface="Times New Roman" panose="02020603050405020304" pitchFamily="18" charset="0"/>
                <a:cs typeface="Arial" panose="020B0604020202020204" pitchFamily="34" charset="0"/>
              </a:rPr>
              <a:t>Microcyn</a:t>
            </a:r>
            <a:r>
              <a:rPr lang="en-US" sz="1500" dirty="0">
                <a:ea typeface="Times New Roman" panose="02020603050405020304" pitchFamily="18" charset="0"/>
                <a:cs typeface="Arial" panose="020B0604020202020204" pitchFamily="34" charset="0"/>
              </a:rPr>
              <a:t> technology to soothe the skin and relieve irritation. </a:t>
            </a:r>
          </a:p>
          <a:p>
            <a:pPr marL="0" indent="0" algn="just">
              <a:lnSpc>
                <a:spcPct val="100000"/>
              </a:lnSpc>
              <a:spcBef>
                <a:spcPts val="0"/>
              </a:spcBef>
              <a:buNone/>
            </a:pPr>
            <a:endParaRPr lang="en-US" sz="1500" dirty="0">
              <a:latin typeface="Arial" panose="020B0604020202020204" pitchFamily="34" charset="0"/>
              <a:cs typeface="Arial" panose="020B0604020202020204" pitchFamily="34" charset="0"/>
            </a:endParaRPr>
          </a:p>
          <a:p>
            <a:pPr algn="just">
              <a:lnSpc>
                <a:spcPct val="100000"/>
              </a:lnSpc>
              <a:spcBef>
                <a:spcPts val="0"/>
              </a:spcBef>
            </a:pPr>
            <a:r>
              <a:rPr lang="en-US" sz="1500" dirty="0">
                <a:solidFill>
                  <a:srgbClr val="000000"/>
                </a:solidFill>
                <a:latin typeface="Arial" panose="020B0604020202020204" pitchFamily="34" charset="0"/>
                <a:cs typeface="Arial" panose="020B0604020202020204" pitchFamily="34" charset="0"/>
              </a:rPr>
              <a:t>In June 2023, we announced a new application of our </a:t>
            </a:r>
            <a:r>
              <a:rPr lang="en-US" sz="1500" dirty="0" err="1">
                <a:solidFill>
                  <a:srgbClr val="000000"/>
                </a:solidFill>
                <a:latin typeface="Arial" panose="020B0604020202020204" pitchFamily="34" charset="0"/>
                <a:cs typeface="Arial" panose="020B0604020202020204" pitchFamily="34" charset="0"/>
              </a:rPr>
              <a:t>Microcyn</a:t>
            </a:r>
            <a:r>
              <a:rPr lang="en-US" sz="1500" dirty="0">
                <a:solidFill>
                  <a:srgbClr val="000000"/>
                </a:solidFill>
                <a:latin typeface="Arial" panose="020B0604020202020204" pitchFamily="34" charset="0"/>
                <a:cs typeface="Arial" panose="020B0604020202020204" pitchFamily="34" charset="0"/>
              </a:rPr>
              <a:t> technology for </a:t>
            </a:r>
            <a:r>
              <a:rPr lang="en-US" sz="1500" b="1" dirty="0">
                <a:solidFill>
                  <a:srgbClr val="00B5E2"/>
                </a:solidFill>
                <a:latin typeface="Arial" panose="020B0604020202020204" pitchFamily="34" charset="0"/>
                <a:cs typeface="Arial" panose="020B0604020202020204" pitchFamily="34" charset="0"/>
              </a:rPr>
              <a:t>intraoperative pulse lavage irrigation treatment</a:t>
            </a:r>
            <a:r>
              <a:rPr lang="en-US" sz="1500" dirty="0">
                <a:solidFill>
                  <a:srgbClr val="000000"/>
                </a:solidFill>
                <a:latin typeface="Arial" panose="020B0604020202020204" pitchFamily="34" charset="0"/>
                <a:cs typeface="Arial" panose="020B0604020202020204" pitchFamily="34" charset="0"/>
              </a:rPr>
              <a:t>, which can replace commonly used IV bags in a variety of surgical procedures. </a:t>
            </a:r>
          </a:p>
          <a:p>
            <a:pPr lvl="0">
              <a:lnSpc>
                <a:spcPct val="100000"/>
              </a:lnSpc>
              <a:spcBef>
                <a:spcPts val="600"/>
              </a:spcBef>
            </a:pPr>
            <a:r>
              <a:rPr lang="en-US" sz="1500" dirty="0">
                <a:solidFill>
                  <a:prstClr val="black"/>
                </a:solidFill>
                <a:latin typeface="Arial" panose="020B0604020202020204" pitchFamily="34" charset="0"/>
                <a:cs typeface="Arial" panose="020B0604020202020204" pitchFamily="34" charset="0"/>
              </a:rPr>
              <a:t>Our </a:t>
            </a:r>
            <a:r>
              <a:rPr lang="en-US" sz="1500" b="1" dirty="0" err="1">
                <a:solidFill>
                  <a:srgbClr val="00B5E2"/>
                </a:solidFill>
                <a:latin typeface="Arial" panose="020B0604020202020204" pitchFamily="34" charset="0"/>
                <a:cs typeface="Arial" panose="020B0604020202020204" pitchFamily="34" charset="0"/>
              </a:rPr>
              <a:t>MicrocynAH</a:t>
            </a:r>
            <a:r>
              <a:rPr lang="en-US" sz="1500" b="1" baseline="30000" dirty="0">
                <a:solidFill>
                  <a:srgbClr val="00B5E2"/>
                </a:solidFill>
                <a:latin typeface="Arial" panose="020B0604020202020204" pitchFamily="34" charset="0"/>
                <a:cs typeface="Arial" panose="020B0604020202020204" pitchFamily="34" charset="0"/>
              </a:rPr>
              <a:t>®</a:t>
            </a:r>
            <a:r>
              <a:rPr lang="en-US" sz="1500" dirty="0">
                <a:solidFill>
                  <a:prstClr val="black"/>
                </a:solidFill>
                <a:latin typeface="Arial" panose="020B0604020202020204" pitchFamily="34" charset="0"/>
                <a:cs typeface="Arial" panose="020B0604020202020204" pitchFamily="34" charset="0"/>
              </a:rPr>
              <a:t> products are now available through </a:t>
            </a:r>
            <a:r>
              <a:rPr lang="en-US" sz="1500" b="1" dirty="0">
                <a:solidFill>
                  <a:srgbClr val="194FAF"/>
                </a:solidFill>
                <a:latin typeface="Arial" panose="020B0604020202020204" pitchFamily="34" charset="0"/>
                <a:cs typeface="Arial" panose="020B0604020202020204" pitchFamily="34" charset="0"/>
              </a:rPr>
              <a:t>Pets at Home</a:t>
            </a:r>
            <a:r>
              <a:rPr lang="en-US" sz="1500" dirty="0">
                <a:solidFill>
                  <a:prstClr val="black"/>
                </a:solidFill>
                <a:latin typeface="Arial" panose="020B0604020202020204" pitchFamily="34" charset="0"/>
                <a:cs typeface="Arial" panose="020B0604020202020204" pitchFamily="34" charset="0"/>
              </a:rPr>
              <a:t>, with over 450 stores across the UK, through our partner </a:t>
            </a:r>
            <a:r>
              <a:rPr lang="en-US" sz="1500" b="1" dirty="0" err="1">
                <a:latin typeface="Arial" panose="020B0604020202020204" pitchFamily="34" charset="0"/>
                <a:cs typeface="Arial" panose="020B0604020202020204" pitchFamily="34" charset="0"/>
              </a:rPr>
              <a:t>Compana</a:t>
            </a:r>
            <a:r>
              <a:rPr lang="en-US" sz="1500" b="1" dirty="0">
                <a:latin typeface="Arial" panose="020B0604020202020204" pitchFamily="34" charset="0"/>
                <a:cs typeface="Arial" panose="020B0604020202020204" pitchFamily="34" charset="0"/>
              </a:rPr>
              <a:t> Pet Brands</a:t>
            </a:r>
          </a:p>
          <a:p>
            <a:pPr lvl="1" algn="just">
              <a:lnSpc>
                <a:spcPct val="100000"/>
              </a:lnSpc>
              <a:spcBef>
                <a:spcPts val="0"/>
              </a:spcBef>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 May 2024, we announced expansion of our </a:t>
            </a:r>
            <a:r>
              <a:rPr kumimoji="0" lang="en-US" sz="1500" i="0" u="none" strike="noStrike" kern="1200" cap="none" spc="0" normalizeH="0" baseline="0" noProof="0" dirty="0" err="1">
                <a:ln>
                  <a:noFill/>
                </a:ln>
                <a:effectLst/>
                <a:uLnTx/>
                <a:uFillTx/>
                <a:latin typeface="Arial" panose="020B0604020202020204" pitchFamily="34" charset="0"/>
                <a:ea typeface="Times New Roman" panose="02020603050405020304" pitchFamily="18" charset="0"/>
                <a:cs typeface="Arial" panose="020B0604020202020204" pitchFamily="34" charset="0"/>
              </a:rPr>
              <a:t>MicrocynAH</a:t>
            </a:r>
            <a:r>
              <a:rPr kumimoji="0" lang="en-US" sz="150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animal health care products in the </a:t>
            </a:r>
            <a:r>
              <a:rPr kumimoji="0" lang="en-US" sz="1500" b="1" i="0" u="none" strike="noStrike" kern="1200" cap="none" spc="0" normalizeH="0" baseline="0" noProof="0" dirty="0">
                <a:ln>
                  <a:noFill/>
                </a:ln>
                <a:solidFill>
                  <a:srgbClr val="194FAF"/>
                </a:solidFill>
                <a:effectLst/>
                <a:uLnTx/>
                <a:uFillTx/>
                <a:latin typeface="Arial" panose="020B0604020202020204" pitchFamily="34" charset="0"/>
                <a:ea typeface="Times New Roman" panose="02020603050405020304" pitchFamily="18" charset="0"/>
                <a:cs typeface="Arial" panose="020B0604020202020204" pitchFamily="34" charset="0"/>
              </a:rPr>
              <a:t>Menards</a:t>
            </a:r>
            <a:r>
              <a:rPr kumimoji="0" lang="en-US" sz="1500" b="1" i="0" u="none" strike="noStrike" kern="1200" cap="none" spc="0" normalizeH="0" baseline="30000" noProof="0" dirty="0">
                <a:ln>
                  <a:noFill/>
                </a:ln>
                <a:solidFill>
                  <a:srgbClr val="194FAF"/>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chain of home improvement stores in the United States, through </a:t>
            </a:r>
            <a:r>
              <a:rPr kumimoji="0" lang="en-US" sz="15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Compana</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Pet Brands</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457200" lvl="1" indent="0" algn="just">
              <a:lnSpc>
                <a:spcPct val="100000"/>
              </a:lnSpc>
              <a:spcBef>
                <a:spcPts val="0"/>
              </a:spcBef>
              <a:buNone/>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algn="just">
              <a:lnSpc>
                <a:spcPct val="100000"/>
              </a:lnSpc>
              <a:spcBef>
                <a:spcPts val="0"/>
              </a:spcBef>
            </a:pPr>
            <a:r>
              <a:rPr lang="en-US" sz="1500" dirty="0">
                <a:solidFill>
                  <a:srgbClr val="000000"/>
                </a:solidFill>
                <a:latin typeface="Arial" panose="020B0604020202020204" pitchFamily="34" charset="0"/>
                <a:cs typeface="Arial" panose="020B0604020202020204" pitchFamily="34" charset="0"/>
              </a:rPr>
              <a:t>In April 2023, we launched </a:t>
            </a:r>
            <a:r>
              <a:rPr lang="en-US" sz="1500" b="1" dirty="0" err="1">
                <a:solidFill>
                  <a:srgbClr val="00B5E2"/>
                </a:solidFill>
                <a:latin typeface="Arial" panose="020B0604020202020204" pitchFamily="34" charset="0"/>
                <a:ea typeface="Calibri" panose="020F0502020204030204" pitchFamily="34" charset="0"/>
                <a:cs typeface="Arial" panose="020B0604020202020204" pitchFamily="34" charset="0"/>
              </a:rPr>
              <a:t>Podiacyn</a:t>
            </a:r>
            <a:r>
              <a:rPr lang="en-US" sz="1500" b="1" baseline="30000" dirty="0" err="1">
                <a:solidFill>
                  <a:srgbClr val="00B5E2"/>
                </a:solidFill>
                <a:latin typeface="Arial" panose="020B0604020202020204" pitchFamily="34" charset="0"/>
                <a:ea typeface="Calibri" panose="020F0502020204030204" pitchFamily="34" charset="0"/>
                <a:cs typeface="Arial" panose="020B0604020202020204" pitchFamily="34" charset="0"/>
              </a:rPr>
              <a:t>TM</a:t>
            </a:r>
            <a:r>
              <a:rPr lang="en-US" sz="1500" b="1" dirty="0">
                <a:solidFill>
                  <a:srgbClr val="00B5E2"/>
                </a:solidFill>
                <a:latin typeface="Arial" panose="020B0604020202020204" pitchFamily="34" charset="0"/>
                <a:ea typeface="Calibri" panose="020F0502020204030204" pitchFamily="34" charset="0"/>
                <a:cs typeface="Arial" panose="020B0604020202020204" pitchFamily="34" charset="0"/>
              </a:rPr>
              <a:t> Advanced Everyday Foot Care </a:t>
            </a:r>
            <a:r>
              <a:rPr lang="en-US" sz="1500" dirty="0">
                <a:solidFill>
                  <a:srgbClr val="000000"/>
                </a:solidFill>
                <a:latin typeface="Arial" panose="020B0604020202020204" pitchFamily="34" charset="0"/>
                <a:ea typeface="Calibri" panose="020F0502020204030204" pitchFamily="34" charset="0"/>
                <a:cs typeface="Arial" panose="020B0604020202020204" pitchFamily="34" charset="0"/>
              </a:rPr>
              <a:t>direct to consumers for over-the-counter use in the United States.</a:t>
            </a:r>
            <a:endParaRPr lang="en-US" sz="1500" dirty="0">
              <a:solidFill>
                <a:srgbClr val="000000"/>
              </a:solidFill>
              <a:latin typeface="Arial" panose="020B0604020202020204" pitchFamily="34" charset="0"/>
              <a:cs typeface="Arial" panose="020B0604020202020204" pitchFamily="34" charset="0"/>
            </a:endParaRPr>
          </a:p>
          <a:p>
            <a:pPr>
              <a:lnSpc>
                <a:spcPct val="100000"/>
              </a:lnSpc>
              <a:spcBef>
                <a:spcPts val="0"/>
              </a:spcBef>
            </a:pPr>
            <a:endParaRPr lang="en-US" sz="1500" dirty="0">
              <a:solidFill>
                <a:srgbClr val="000000"/>
              </a:solidFill>
              <a:latin typeface="Arial" panose="020B0604020202020204" pitchFamily="34" charset="0"/>
              <a:cs typeface="Arial" panose="020B0604020202020204" pitchFamily="34" charset="0"/>
            </a:endParaRPr>
          </a:p>
          <a:p>
            <a:pPr marL="0" indent="0" eaLnBrk="1" hangingPunct="1">
              <a:lnSpc>
                <a:spcPct val="100000"/>
              </a:lnSpc>
              <a:spcBef>
                <a:spcPts val="0"/>
              </a:spcBef>
              <a:buNone/>
            </a:pPr>
            <a:endParaRPr lang="en-US" altLang="en-US" sz="16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30E55A60-BEA4-C04F-90F9-3A717117077D}"/>
              </a:ext>
            </a:extLst>
          </p:cNvPr>
          <p:cNvSpPr txBox="1">
            <a:spLocks noChangeArrowheads="1"/>
          </p:cNvSpPr>
          <p:nvPr/>
        </p:nvSpPr>
        <p:spPr>
          <a:xfrm>
            <a:off x="10730" y="262089"/>
            <a:ext cx="12192000" cy="5983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endParaRPr lang="en-US" altLang="en-US" sz="3600" dirty="0">
              <a:latin typeface="Arial" panose="020B0604020202020204" pitchFamily="34" charset="0"/>
              <a:cs typeface="Arial" panose="020B0604020202020204" pitchFamily="34" charset="0"/>
            </a:endParaRPr>
          </a:p>
          <a:p>
            <a:pPr algn="ctr">
              <a:lnSpc>
                <a:spcPct val="80000"/>
              </a:lnSpc>
            </a:pPr>
            <a:r>
              <a:rPr lang="en-US" altLang="en-US" sz="3600" dirty="0">
                <a:latin typeface="Arial" panose="020B0604020202020204" pitchFamily="34" charset="0"/>
                <a:cs typeface="Arial" panose="020B0604020202020204" pitchFamily="34" charset="0"/>
              </a:rPr>
              <a:t>Recent Business Developments</a:t>
            </a:r>
          </a:p>
        </p:txBody>
      </p:sp>
      <p:sp>
        <p:nvSpPr>
          <p:cNvPr id="2" name="Google Shape;69;p3">
            <a:extLst>
              <a:ext uri="{FF2B5EF4-FFF2-40B4-BE49-F238E27FC236}">
                <a16:creationId xmlns:a16="http://schemas.microsoft.com/office/drawing/2014/main" id="{335DAD67-BC47-EE52-9282-5C1B62EEFD98}"/>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17</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2795088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1;g1211a5e444f_0_81">
            <a:extLst>
              <a:ext uri="{FF2B5EF4-FFF2-40B4-BE49-F238E27FC236}">
                <a16:creationId xmlns:a16="http://schemas.microsoft.com/office/drawing/2014/main" id="{2404CBC1-D4B0-DC41-AC2B-9471B846F0DE}"/>
              </a:ext>
            </a:extLst>
          </p:cNvPr>
          <p:cNvSpPr/>
          <p:nvPr/>
        </p:nvSpPr>
        <p:spPr>
          <a:xfrm>
            <a:off x="0" y="459705"/>
            <a:ext cx="12192000" cy="5854367"/>
          </a:xfrm>
          <a:prstGeom prst="rect">
            <a:avLst/>
          </a:prstGeom>
          <a:solidFill>
            <a:srgbClr val="E9F7FD">
              <a:alpha val="49411"/>
            </a:srgbClr>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911363" name="Rectangle 3"/>
          <p:cNvSpPr>
            <a:spLocks noGrp="1" noChangeArrowheads="1"/>
          </p:cNvSpPr>
          <p:nvPr>
            <p:ph type="body" idx="4294967295"/>
          </p:nvPr>
        </p:nvSpPr>
        <p:spPr>
          <a:xfrm>
            <a:off x="56874" y="595041"/>
            <a:ext cx="12135126" cy="6134509"/>
          </a:xfrm>
        </p:spPr>
        <p:txBody>
          <a:bodyPr>
            <a:noAutofit/>
          </a:bodyPr>
          <a:lstStyle/>
          <a:p>
            <a:pPr marL="0" marR="0" indent="0">
              <a:lnSpc>
                <a:spcPct val="100000"/>
              </a:lnSpc>
              <a:spcBef>
                <a:spcPts val="0"/>
              </a:spcBef>
              <a:buNone/>
            </a:pPr>
            <a:endParaRPr lang="en-US" sz="24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0" marR="0" indent="0">
              <a:lnSpc>
                <a:spcPct val="100000"/>
              </a:lnSpc>
              <a:spcBef>
                <a:spcPts val="0"/>
              </a:spcBef>
              <a:buNone/>
            </a:pPr>
            <a:r>
              <a:rPr lang="en-US"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t>Expanding commercialization opportunities by investing in R&amp;D</a:t>
            </a:r>
            <a:endParaRPr lang="en-US" sz="16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00000"/>
              </a:lnSpc>
              <a:spcBef>
                <a:spcPts val="0"/>
              </a:spcBef>
            </a:pPr>
            <a:endParaRPr lang="en-US" sz="1600" dirty="0">
              <a:solidFill>
                <a:srgbClr val="000000"/>
              </a:solidFill>
              <a:cs typeface="Arial" panose="020B0604020202020204" pitchFamily="34" charset="0"/>
            </a:endParaRPr>
          </a:p>
          <a:p>
            <a:pPr algn="just">
              <a:lnSpc>
                <a:spcPct val="100000"/>
              </a:lnSpc>
              <a:spcBef>
                <a:spcPts val="0"/>
              </a:spcBef>
            </a:pPr>
            <a:r>
              <a:rPr lang="en-US" sz="1600" dirty="0">
                <a:solidFill>
                  <a:srgbClr val="000000"/>
                </a:solidFill>
                <a:latin typeface="Arial" panose="020B0604020202020204" pitchFamily="34" charset="0"/>
                <a:cs typeface="Arial" panose="020B0604020202020204" pitchFamily="34" charset="0"/>
              </a:rPr>
              <a:t>We successfully transitioned all of our commercialized products in Europe, including </a:t>
            </a:r>
            <a:r>
              <a:rPr lang="en-US" sz="1600" b="1" dirty="0">
                <a:solidFill>
                  <a:srgbClr val="000000"/>
                </a:solidFill>
                <a:cs typeface="Arial" panose="020B0604020202020204" pitchFamily="34" charset="0"/>
              </a:rPr>
              <a:t>eye care</a:t>
            </a:r>
            <a:r>
              <a:rPr lang="en-US" sz="1600" dirty="0">
                <a:solidFill>
                  <a:srgbClr val="000000"/>
                </a:solidFill>
                <a:cs typeface="Arial" panose="020B0604020202020204" pitchFamily="34" charset="0"/>
              </a:rPr>
              <a:t>, </a:t>
            </a:r>
            <a:r>
              <a:rPr lang="en-US" sz="1600" b="1" dirty="0">
                <a:solidFill>
                  <a:srgbClr val="000000"/>
                </a:solidFill>
                <a:latin typeface="Arial" panose="020B0604020202020204" pitchFamily="34" charset="0"/>
                <a:cs typeface="Arial" panose="020B0604020202020204" pitchFamily="34" charset="0"/>
              </a:rPr>
              <a:t>wound care</a:t>
            </a:r>
            <a:r>
              <a:rPr lang="en-US" sz="1600" dirty="0">
                <a:solidFill>
                  <a:srgbClr val="000000"/>
                </a:solidFill>
                <a:latin typeface="Arial" panose="020B0604020202020204" pitchFamily="34" charset="0"/>
                <a:cs typeface="Arial" panose="020B0604020202020204" pitchFamily="34" charset="0"/>
              </a:rPr>
              <a:t>, </a:t>
            </a:r>
            <a:r>
              <a:rPr lang="en-US" sz="1600" b="1" dirty="0">
                <a:solidFill>
                  <a:srgbClr val="000000"/>
                </a:solidFill>
                <a:latin typeface="Arial" panose="020B0604020202020204" pitchFamily="34" charset="0"/>
                <a:cs typeface="Arial" panose="020B0604020202020204" pitchFamily="34" charset="0"/>
              </a:rPr>
              <a:t>scar gel</a:t>
            </a:r>
            <a:r>
              <a:rPr lang="en-US" sz="1600" dirty="0">
                <a:solidFill>
                  <a:srgbClr val="000000"/>
                </a:solidFill>
                <a:latin typeface="Arial" panose="020B0604020202020204" pitchFamily="34" charset="0"/>
                <a:cs typeface="Arial" panose="020B0604020202020204" pitchFamily="34" charset="0"/>
              </a:rPr>
              <a:t>, </a:t>
            </a:r>
            <a:r>
              <a:rPr lang="en-US" sz="1600" b="1" dirty="0">
                <a:solidFill>
                  <a:srgbClr val="000000"/>
                </a:solidFill>
                <a:latin typeface="Arial" panose="020B0604020202020204" pitchFamily="34" charset="0"/>
                <a:cs typeface="Arial" panose="020B0604020202020204" pitchFamily="34" charset="0"/>
              </a:rPr>
              <a:t>acne products </a:t>
            </a:r>
            <a:r>
              <a:rPr lang="en-US" sz="1600" dirty="0">
                <a:solidFill>
                  <a:srgbClr val="000000"/>
                </a:solidFill>
                <a:latin typeface="Arial" panose="020B0604020202020204" pitchFamily="34" charset="0"/>
                <a:cs typeface="Arial" panose="020B0604020202020204" pitchFamily="34" charset="0"/>
              </a:rPr>
              <a:t>and </a:t>
            </a:r>
            <a:r>
              <a:rPr lang="en-US" sz="1600" b="1" dirty="0">
                <a:solidFill>
                  <a:srgbClr val="000000"/>
                </a:solidFill>
                <a:latin typeface="Arial" panose="020B0604020202020204" pitchFamily="34" charset="0"/>
                <a:cs typeface="Arial" panose="020B0604020202020204" pitchFamily="34" charset="0"/>
              </a:rPr>
              <a:t>atopic dermatitis products </a:t>
            </a:r>
            <a:r>
              <a:rPr lang="en-US" sz="1600" dirty="0">
                <a:solidFill>
                  <a:srgbClr val="000000"/>
                </a:solidFill>
                <a:latin typeface="Arial" panose="020B0604020202020204" pitchFamily="34" charset="0"/>
                <a:cs typeface="Arial" panose="020B0604020202020204" pitchFamily="34" charset="0"/>
              </a:rPr>
              <a:t>to the new European Union (EU) </a:t>
            </a:r>
            <a:r>
              <a:rPr lang="en-US" sz="1600" b="1" dirty="0">
                <a:solidFill>
                  <a:srgbClr val="00B5E2"/>
                </a:solidFill>
                <a:latin typeface="Arial" panose="020B0604020202020204" pitchFamily="34" charset="0"/>
                <a:cs typeface="Arial" panose="020B0604020202020204" pitchFamily="34" charset="0"/>
              </a:rPr>
              <a:t>Medical Device Regulation (MDR)</a:t>
            </a:r>
            <a:r>
              <a:rPr lang="en-US" sz="1600" dirty="0">
                <a:solidFill>
                  <a:srgbClr val="000000"/>
                </a:solidFill>
                <a:latin typeface="Arial" panose="020B0604020202020204" pitchFamily="34" charset="0"/>
                <a:cs typeface="Arial" panose="020B0604020202020204" pitchFamily="34" charset="0"/>
              </a:rPr>
              <a:t>.</a:t>
            </a:r>
          </a:p>
          <a:p>
            <a:pPr algn="just">
              <a:lnSpc>
                <a:spcPct val="100000"/>
              </a:lnSpc>
              <a:spcBef>
                <a:spcPts val="0"/>
              </a:spcBef>
            </a:pPr>
            <a:endParaRPr lang="en-US" sz="1600" dirty="0">
              <a:solidFill>
                <a:srgbClr val="000000"/>
              </a:solidFill>
              <a:latin typeface="Arial" panose="020B0604020202020204" pitchFamily="34" charset="0"/>
              <a:cs typeface="Arial" panose="020B0604020202020204" pitchFamily="34" charset="0"/>
            </a:endParaRPr>
          </a:p>
          <a:p>
            <a:pPr algn="just">
              <a:lnSpc>
                <a:spcPct val="100000"/>
              </a:lnSpc>
              <a:spcBef>
                <a:spcPts val="0"/>
              </a:spcBef>
            </a:pPr>
            <a:r>
              <a:rPr lang="en-US" sz="1600" dirty="0">
                <a:solidFill>
                  <a:srgbClr val="000000"/>
                </a:solidFill>
                <a:cs typeface="Arial" panose="020B0604020202020204" pitchFamily="34" charset="0"/>
              </a:rPr>
              <a:t>Our </a:t>
            </a:r>
            <a:r>
              <a:rPr lang="en-US" sz="1600" dirty="0">
                <a:solidFill>
                  <a:srgbClr val="000000"/>
                </a:solidFill>
                <a:latin typeface="Arial" panose="020B0604020202020204" pitchFamily="34" charset="0"/>
                <a:cs typeface="Arial" panose="020B0604020202020204" pitchFamily="34" charset="0"/>
              </a:rPr>
              <a:t>manufacturing facility and five of our products are successfully registered with the </a:t>
            </a:r>
            <a:r>
              <a:rPr lang="en-US" sz="1600" b="1" dirty="0">
                <a:solidFill>
                  <a:srgbClr val="00B5E2"/>
                </a:solidFill>
                <a:latin typeface="Arial" panose="020B0604020202020204" pitchFamily="34" charset="0"/>
                <a:cs typeface="Arial" panose="020B0604020202020204" pitchFamily="34" charset="0"/>
              </a:rPr>
              <a:t>Medicines &amp; Healthcare products Regulatory Agency (MHRA) </a:t>
            </a:r>
            <a:r>
              <a:rPr lang="en-US" sz="1600" dirty="0">
                <a:solidFill>
                  <a:srgbClr val="000000"/>
                </a:solidFill>
                <a:latin typeface="Arial" panose="020B0604020202020204" pitchFamily="34" charset="0"/>
                <a:cs typeface="Arial" panose="020B0604020202020204" pitchFamily="34" charset="0"/>
              </a:rPr>
              <a:t>in the United Kingdom, including our wound irrigation solution and hydrogel, scar management products</a:t>
            </a:r>
            <a:r>
              <a:rPr lang="en-US" sz="1600" dirty="0">
                <a:solidFill>
                  <a:srgbClr val="000000"/>
                </a:solidFill>
                <a:cs typeface="Arial" panose="020B0604020202020204" pitchFamily="34" charset="0"/>
              </a:rPr>
              <a:t> and </a:t>
            </a:r>
            <a:r>
              <a:rPr lang="en-US" sz="1600">
                <a:solidFill>
                  <a:srgbClr val="000000"/>
                </a:solidFill>
                <a:cs typeface="Arial" panose="020B0604020202020204" pitchFamily="34" charset="0"/>
              </a:rPr>
              <a:t>acne products</a:t>
            </a:r>
            <a:r>
              <a:rPr lang="en-US" sz="1600">
                <a:solidFill>
                  <a:srgbClr val="000000"/>
                </a:solidFill>
                <a:latin typeface="Arial" panose="020B0604020202020204" pitchFamily="34" charset="0"/>
                <a:cs typeface="Arial" panose="020B0604020202020204" pitchFamily="34" charset="0"/>
              </a:rPr>
              <a:t>.</a:t>
            </a:r>
            <a:endParaRPr lang="en-US" sz="1600" dirty="0">
              <a:solidFill>
                <a:srgbClr val="000000"/>
              </a:solidFill>
              <a:latin typeface="Arial" panose="020B0604020202020204" pitchFamily="34" charset="0"/>
              <a:cs typeface="Arial" panose="020B0604020202020204" pitchFamily="34" charset="0"/>
            </a:endParaRPr>
          </a:p>
          <a:p>
            <a:pPr marL="0" indent="0" algn="just">
              <a:lnSpc>
                <a:spcPct val="100000"/>
              </a:lnSpc>
              <a:spcBef>
                <a:spcPts val="0"/>
              </a:spcBef>
              <a:buNone/>
            </a:pPr>
            <a:endParaRPr lang="en-US" sz="1600" b="1" dirty="0">
              <a:solidFill>
                <a:srgbClr val="000000"/>
              </a:solidFill>
              <a:latin typeface="Arial" panose="020B0604020202020204" pitchFamily="34" charset="0"/>
              <a:cs typeface="Arial" panose="020B0604020202020204" pitchFamily="34" charset="0"/>
            </a:endParaRPr>
          </a:p>
          <a:p>
            <a:pPr algn="just">
              <a:lnSpc>
                <a:spcPct val="100000"/>
              </a:lnSpc>
              <a:spcBef>
                <a:spcPts val="0"/>
              </a:spcBef>
            </a:pPr>
            <a:r>
              <a:rPr lang="en-US" sz="1600" dirty="0">
                <a:solidFill>
                  <a:srgbClr val="000000"/>
                </a:solidFill>
                <a:latin typeface="Arial" panose="020B0604020202020204" pitchFamily="34" charset="0"/>
                <a:cs typeface="Arial" panose="020B0604020202020204" pitchFamily="34" charset="0"/>
              </a:rPr>
              <a:t>In 2024 we received </a:t>
            </a:r>
            <a:r>
              <a:rPr lang="en-US" sz="1600" b="1" dirty="0">
                <a:solidFill>
                  <a:srgbClr val="00B5E2"/>
                </a:solidFill>
                <a:latin typeface="Arial" panose="020B0604020202020204" pitchFamily="34" charset="0"/>
                <a:cs typeface="Arial" panose="020B0604020202020204" pitchFamily="34" charset="0"/>
              </a:rPr>
              <a:t>two new 510(k) clearances </a:t>
            </a:r>
            <a:r>
              <a:rPr lang="en-US" sz="1600" dirty="0">
                <a:solidFill>
                  <a:srgbClr val="000000"/>
                </a:solidFill>
                <a:latin typeface="Arial" panose="020B0604020202020204" pitchFamily="34" charset="0"/>
                <a:cs typeface="Arial" panose="020B0604020202020204" pitchFamily="34" charset="0"/>
              </a:rPr>
              <a:t>from the FDA, including specific over-the-counter indications for the </a:t>
            </a:r>
            <a:r>
              <a:rPr lang="en-US" sz="1600" b="1" dirty="0">
                <a:solidFill>
                  <a:srgbClr val="000000"/>
                </a:solidFill>
                <a:latin typeface="Arial" panose="020B0604020202020204" pitchFamily="34" charset="0"/>
                <a:cs typeface="Arial" panose="020B0604020202020204" pitchFamily="34" charset="0"/>
              </a:rPr>
              <a:t>face</a:t>
            </a:r>
            <a:r>
              <a:rPr lang="en-US" sz="1600" dirty="0">
                <a:solidFill>
                  <a:srgbClr val="000000"/>
                </a:solidFill>
                <a:latin typeface="Arial" panose="020B0604020202020204" pitchFamily="34" charset="0"/>
                <a:cs typeface="Arial" panose="020B0604020202020204" pitchFamily="34" charset="0"/>
              </a:rPr>
              <a:t>, </a:t>
            </a:r>
            <a:r>
              <a:rPr lang="en-US" sz="1600" b="1" dirty="0">
                <a:solidFill>
                  <a:srgbClr val="000000"/>
                </a:solidFill>
                <a:latin typeface="Arial" panose="020B0604020202020204" pitchFamily="34" charset="0"/>
                <a:cs typeface="Arial" panose="020B0604020202020204" pitchFamily="34" charset="0"/>
              </a:rPr>
              <a:t>eyelid</a:t>
            </a:r>
            <a:r>
              <a:rPr lang="en-US" sz="1600" dirty="0">
                <a:solidFill>
                  <a:srgbClr val="000000"/>
                </a:solidFill>
                <a:latin typeface="Arial" panose="020B0604020202020204" pitchFamily="34" charset="0"/>
                <a:cs typeface="Arial" panose="020B0604020202020204" pitchFamily="34" charset="0"/>
              </a:rPr>
              <a:t> and </a:t>
            </a:r>
            <a:r>
              <a:rPr lang="en-US" sz="1600" b="1" dirty="0">
                <a:solidFill>
                  <a:srgbClr val="000000"/>
                </a:solidFill>
                <a:latin typeface="Arial" panose="020B0604020202020204" pitchFamily="34" charset="0"/>
                <a:cs typeface="Arial" panose="020B0604020202020204" pitchFamily="34" charset="0"/>
              </a:rPr>
              <a:t>eyelashes</a:t>
            </a:r>
            <a:r>
              <a:rPr lang="en-US" sz="1600" dirty="0">
                <a:solidFill>
                  <a:srgbClr val="000000"/>
                </a:solidFill>
                <a:latin typeface="Arial" panose="020B0604020202020204" pitchFamily="34" charset="0"/>
                <a:cs typeface="Arial" panose="020B0604020202020204" pitchFamily="34" charset="0"/>
              </a:rPr>
              <a:t>, as well as improved biocompatibility for our </a:t>
            </a:r>
            <a:r>
              <a:rPr lang="en-US" sz="1600" dirty="0" err="1">
                <a:solidFill>
                  <a:srgbClr val="000000"/>
                </a:solidFill>
                <a:latin typeface="Arial" panose="020B0604020202020204" pitchFamily="34" charset="0"/>
                <a:cs typeface="Arial" panose="020B0604020202020204" pitchFamily="34" charset="0"/>
              </a:rPr>
              <a:t>Microcyn</a:t>
            </a:r>
            <a:r>
              <a:rPr lang="en-US" sz="1600" dirty="0">
                <a:solidFill>
                  <a:srgbClr val="000000"/>
                </a:solidFill>
                <a:latin typeface="Arial" panose="020B0604020202020204" pitchFamily="34" charset="0"/>
                <a:cs typeface="Arial" panose="020B0604020202020204" pitchFamily="34" charset="0"/>
              </a:rPr>
              <a:t>-based solution and hydrogel.  </a:t>
            </a:r>
          </a:p>
          <a:p>
            <a:pPr marL="0" indent="0" algn="just">
              <a:lnSpc>
                <a:spcPct val="100000"/>
              </a:lnSpc>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algn="just">
              <a:lnSpc>
                <a:spcPct val="100000"/>
              </a:lnSpc>
              <a:spcBef>
                <a:spcPts val="0"/>
              </a:spcBef>
            </a:pPr>
            <a:r>
              <a:rPr lang="en-US" sz="1400" dirty="0">
                <a:solidFill>
                  <a:srgbClr val="000000"/>
                </a:solidFill>
                <a:latin typeface="Arial" panose="020B0604020202020204" pitchFamily="34" charset="0"/>
                <a:cs typeface="Arial" panose="020B0604020202020204" pitchFamily="34" charset="0"/>
              </a:rPr>
              <a:t>In March 2023, we announced new EPA claims for </a:t>
            </a:r>
            <a:r>
              <a:rPr lang="en-US" sz="1400" b="1" dirty="0" err="1">
                <a:solidFill>
                  <a:srgbClr val="00B5E2"/>
                </a:solidFill>
                <a:latin typeface="Arial" panose="020B0604020202020204" pitchFamily="34" charset="0"/>
                <a:cs typeface="Arial" panose="020B0604020202020204" pitchFamily="34" charset="0"/>
              </a:rPr>
              <a:t>Nanocyn</a:t>
            </a:r>
            <a:r>
              <a:rPr lang="en-US" sz="1400" b="1" dirty="0">
                <a:solidFill>
                  <a:srgbClr val="00B5E2"/>
                </a:solidFill>
                <a:latin typeface="Arial" panose="020B0604020202020204" pitchFamily="34" charset="0"/>
                <a:cs typeface="Arial" panose="020B0604020202020204" pitchFamily="34" charset="0"/>
              </a:rPr>
              <a:t>® Hospital-Grade Disinfectant </a:t>
            </a:r>
            <a:r>
              <a:rPr lang="en-US" sz="1400" dirty="0">
                <a:solidFill>
                  <a:srgbClr val="000000"/>
                </a:solidFill>
                <a:latin typeface="Arial" panose="020B0604020202020204" pitchFamily="34" charset="0"/>
                <a:cs typeface="Arial" panose="020B0604020202020204" pitchFamily="34" charset="0"/>
              </a:rPr>
              <a:t>f</a:t>
            </a:r>
            <a:r>
              <a:rPr lang="en-US" sz="1400" dirty="0">
                <a:latin typeface="Arial" panose="020B0604020202020204" pitchFamily="34" charset="0"/>
                <a:cs typeface="Arial" panose="020B0604020202020204" pitchFamily="34" charset="0"/>
              </a:rPr>
              <a:t>or effective use against </a:t>
            </a:r>
            <a:r>
              <a:rPr lang="en-US" sz="1400" b="1" dirty="0">
                <a:latin typeface="Arial" panose="020B0604020202020204" pitchFamily="34" charset="0"/>
                <a:cs typeface="Arial" panose="020B0604020202020204" pitchFamily="34" charset="0"/>
              </a:rPr>
              <a:t>MRSA</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Salmonella</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Norovirus</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Poliovirus</a:t>
            </a:r>
            <a:r>
              <a:rPr lang="en-US" sz="1400" dirty="0">
                <a:latin typeface="Arial" panose="020B0604020202020204" pitchFamily="34" charset="0"/>
                <a:cs typeface="Arial" panose="020B0604020202020204" pitchFamily="34" charset="0"/>
              </a:rPr>
              <a:t>, and as a </a:t>
            </a:r>
            <a:r>
              <a:rPr lang="en-US" sz="1400" b="1" dirty="0">
                <a:latin typeface="Arial" panose="020B0604020202020204" pitchFamily="34" charset="0"/>
                <a:cs typeface="Arial" panose="020B0604020202020204" pitchFamily="34" charset="0"/>
              </a:rPr>
              <a:t>fungicide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Nanocyn</a:t>
            </a:r>
            <a:r>
              <a:rPr lang="en-US" sz="1400" dirty="0">
                <a:latin typeface="Arial" panose="020B0604020202020204" pitchFamily="34" charset="0"/>
                <a:cs typeface="Arial" panose="020B0604020202020204" pitchFamily="34" charset="0"/>
              </a:rPr>
              <a:t> was previously approved for use against </a:t>
            </a:r>
            <a:r>
              <a:rPr lang="en-US" sz="1400" b="1" dirty="0">
                <a:latin typeface="Arial" panose="020B0604020202020204" pitchFamily="34" charset="0"/>
                <a:cs typeface="Arial" panose="020B0604020202020204" pitchFamily="34" charset="0"/>
              </a:rPr>
              <a:t>COVID-19</a:t>
            </a:r>
            <a:r>
              <a:rPr lang="en-US" sz="1400" dirty="0">
                <a:latin typeface="Arial" panose="020B0604020202020204" pitchFamily="34" charset="0"/>
                <a:cs typeface="Arial" panose="020B0604020202020204" pitchFamily="34" charset="0"/>
              </a:rPr>
              <a:t> and emerging pathogens including </a:t>
            </a:r>
            <a:r>
              <a:rPr lang="en-US" sz="1400" b="1" dirty="0">
                <a:latin typeface="Arial" panose="020B0604020202020204" pitchFamily="34" charset="0"/>
                <a:cs typeface="Arial" panose="020B0604020202020204" pitchFamily="34" charset="0"/>
              </a:rPr>
              <a:t>Ebola virus</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Mpox</a:t>
            </a:r>
            <a:r>
              <a:rPr lang="en-US" sz="1400" dirty="0">
                <a:latin typeface="Arial" panose="020B0604020202020204" pitchFamily="34" charset="0"/>
                <a:cs typeface="Arial" panose="020B0604020202020204" pitchFamily="34" charset="0"/>
              </a:rPr>
              <a:t>, and </a:t>
            </a:r>
            <a:r>
              <a:rPr lang="en-US" sz="1400" b="1" dirty="0">
                <a:latin typeface="Arial" panose="020B0604020202020204" pitchFamily="34" charset="0"/>
                <a:cs typeface="Arial" panose="020B0604020202020204" pitchFamily="34" charset="0"/>
              </a:rPr>
              <a:t>SARS-CoV-2</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Nanocyn</a:t>
            </a:r>
            <a:r>
              <a:rPr lang="en-US" sz="1400" dirty="0">
                <a:latin typeface="Arial" panose="020B0604020202020204" pitchFamily="34" charset="0"/>
                <a:cs typeface="Arial" panose="020B0604020202020204" pitchFamily="34" charset="0"/>
              </a:rPr>
              <a:t> also received the esteemed </a:t>
            </a:r>
            <a:r>
              <a:rPr lang="en-US" sz="1400" b="1" dirty="0">
                <a:solidFill>
                  <a:srgbClr val="00B050"/>
                </a:solidFill>
                <a:latin typeface="Arial" panose="020B0604020202020204" pitchFamily="34" charset="0"/>
                <a:cs typeface="Arial" panose="020B0604020202020204" pitchFamily="34" charset="0"/>
              </a:rPr>
              <a:t>Green Seal</a:t>
            </a:r>
            <a:r>
              <a:rPr lang="en-US" sz="1400" b="1" baseline="30000" dirty="0">
                <a:solidFill>
                  <a:srgbClr val="00B050"/>
                </a:solidFill>
                <a:latin typeface="Arial" panose="020B0604020202020204" pitchFamily="34" charset="0"/>
                <a:cs typeface="Arial" panose="020B0604020202020204" pitchFamily="34" charset="0"/>
              </a:rPr>
              <a:t>®</a:t>
            </a:r>
            <a:r>
              <a:rPr lang="en-US" sz="1400" b="1" dirty="0">
                <a:solidFill>
                  <a:srgbClr val="00B050"/>
                </a:solidFill>
                <a:latin typeface="Arial" panose="020B0604020202020204" pitchFamily="34" charset="0"/>
                <a:cs typeface="Arial" panose="020B0604020202020204" pitchFamily="34" charset="0"/>
              </a:rPr>
              <a:t> Certification</a:t>
            </a:r>
            <a:r>
              <a:rPr lang="en-US" sz="1400" dirty="0">
                <a:latin typeface="Arial" panose="020B0604020202020204" pitchFamily="34" charset="0"/>
                <a:cs typeface="Arial" panose="020B0604020202020204" pitchFamily="34" charset="0"/>
              </a:rPr>
              <a:t>.  </a:t>
            </a:r>
            <a:r>
              <a:rPr lang="en-US" sz="1400" dirty="0">
                <a:cs typeface="Arial" panose="020B0604020202020204" pitchFamily="34" charset="0"/>
              </a:rPr>
              <a:t>In August 2024, the Australian TGA approved new claims for use against </a:t>
            </a:r>
            <a:r>
              <a:rPr lang="en-US" sz="1400" b="1" dirty="0">
                <a:cs typeface="Arial" panose="020B0604020202020204" pitchFamily="34" charset="0"/>
              </a:rPr>
              <a:t>C. auris </a:t>
            </a:r>
            <a:r>
              <a:rPr lang="en-US" sz="1400" dirty="0">
                <a:cs typeface="Arial" panose="020B0604020202020204" pitchFamily="34" charset="0"/>
              </a:rPr>
              <a:t>and </a:t>
            </a:r>
            <a:r>
              <a:rPr lang="en-US" sz="1400" b="1" dirty="0">
                <a:cs typeface="Arial" panose="020B0604020202020204" pitchFamily="34" charset="0"/>
              </a:rPr>
              <a:t>C. diff.</a:t>
            </a:r>
            <a:endParaRPr lang="en-US" sz="1400" b="1" dirty="0">
              <a:latin typeface="Arial" panose="020B0604020202020204" pitchFamily="34" charset="0"/>
              <a:cs typeface="Arial" panose="020B0604020202020204" pitchFamily="34" charset="0"/>
            </a:endParaRPr>
          </a:p>
          <a:p>
            <a:pPr marL="0" indent="0" algn="just">
              <a:lnSpc>
                <a:spcPct val="100000"/>
              </a:lnSpc>
              <a:spcBef>
                <a:spcPts val="0"/>
              </a:spcBef>
              <a:buNone/>
            </a:pPr>
            <a:endParaRPr lang="en-US" sz="1400" dirty="0">
              <a:latin typeface="Arial" panose="020B0604020202020204" pitchFamily="34" charset="0"/>
              <a:cs typeface="Arial" panose="020B0604020202020204" pitchFamily="34" charset="0"/>
            </a:endParaRPr>
          </a:p>
          <a:p>
            <a:pPr>
              <a:lnSpc>
                <a:spcPct val="100000"/>
              </a:lnSpc>
              <a:spcBef>
                <a:spcPts val="0"/>
              </a:spcBef>
            </a:pPr>
            <a:r>
              <a:rPr lang="en-US" sz="1400" b="1" dirty="0" err="1">
                <a:solidFill>
                  <a:srgbClr val="00B5E2"/>
                </a:solidFill>
                <a:latin typeface="Arial" panose="020B0604020202020204" pitchFamily="34" charset="0"/>
                <a:cs typeface="Arial" panose="020B0604020202020204" pitchFamily="34" charset="0"/>
              </a:rPr>
              <a:t>Reliefacyn</a:t>
            </a:r>
            <a:r>
              <a:rPr lang="en-US" sz="1400" b="1" dirty="0">
                <a:solidFill>
                  <a:srgbClr val="00B5E2"/>
                </a:solidFill>
                <a:latin typeface="Arial" panose="020B0604020202020204" pitchFamily="34" charset="0"/>
                <a:cs typeface="Arial" panose="020B0604020202020204" pitchFamily="34" charset="0"/>
              </a:rPr>
              <a:t>® Advanced Itch-Burn-Rash-Pain Relief Hydrogel </a:t>
            </a:r>
            <a:r>
              <a:rPr lang="en-US" sz="1400" dirty="0">
                <a:latin typeface="Arial" panose="020B0604020202020204" pitchFamily="34" charset="0"/>
                <a:cs typeface="Arial" panose="020B0604020202020204" pitchFamily="34" charset="0"/>
              </a:rPr>
              <a:t>was awarded the </a:t>
            </a:r>
            <a:r>
              <a:rPr lang="en-US" sz="1400" b="1" cap="small" dirty="0">
                <a:solidFill>
                  <a:srgbClr val="FF3300"/>
                </a:solidFill>
                <a:latin typeface="Arial" panose="020B0604020202020204" pitchFamily="34" charset="0"/>
                <a:cs typeface="Arial" panose="020B0604020202020204" pitchFamily="34" charset="0"/>
              </a:rPr>
              <a:t>National Eczema Association Seal of </a:t>
            </a:r>
            <a:r>
              <a:rPr lang="en-US" sz="1400" b="1" cap="small" dirty="0" err="1">
                <a:solidFill>
                  <a:srgbClr val="FF3300"/>
                </a:solidFill>
                <a:latin typeface="Arial" panose="020B0604020202020204" pitchFamily="34" charset="0"/>
                <a:cs typeface="Arial" panose="020B0604020202020204" pitchFamily="34" charset="0"/>
              </a:rPr>
              <a:t>Acceptance</a:t>
            </a:r>
            <a:r>
              <a:rPr lang="en-US" sz="1400" b="1" cap="small" baseline="76000" dirty="0" err="1">
                <a:solidFill>
                  <a:srgbClr val="FF3300"/>
                </a:solidFill>
                <a:latin typeface="Arial" panose="020B0604020202020204" pitchFamily="34" charset="0"/>
                <a:cs typeface="Arial" panose="020B0604020202020204" pitchFamily="34" charset="0"/>
              </a:rPr>
              <a:t>TM</a:t>
            </a:r>
            <a:endParaRPr lang="en-US" sz="1400" b="1" cap="small" baseline="76000" dirty="0">
              <a:solidFill>
                <a:srgbClr val="FF3300"/>
              </a:solidFill>
              <a:latin typeface="Arial" panose="020B0604020202020204" pitchFamily="34" charset="0"/>
              <a:cs typeface="Arial" panose="020B0604020202020204" pitchFamily="34" charset="0"/>
            </a:endParaRPr>
          </a:p>
          <a:p>
            <a:pPr marL="0" indent="0">
              <a:lnSpc>
                <a:spcPct val="100000"/>
              </a:lnSpc>
              <a:spcBef>
                <a:spcPts val="0"/>
              </a:spcBef>
              <a:buNone/>
            </a:pPr>
            <a:endParaRPr lang="en-US" sz="1400" dirty="0">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0"/>
              </a:spcBef>
              <a:spcAft>
                <a:spcPts val="600"/>
              </a:spcAft>
            </a:pPr>
            <a:r>
              <a:rPr lang="en-US" sz="1400" dirty="0">
                <a:cs typeface="Arial" panose="020B0604020202020204" pitchFamily="34" charset="0"/>
              </a:rPr>
              <a:t>A</a:t>
            </a:r>
            <a:r>
              <a:rPr lang="en-US" sz="1400" dirty="0">
                <a:latin typeface="Arial" panose="020B0604020202020204" pitchFamily="34" charset="0"/>
                <a:cs typeface="Arial" panose="020B0604020202020204" pitchFamily="34" charset="0"/>
              </a:rPr>
              <a:t> recent publication in the journal </a:t>
            </a:r>
            <a:r>
              <a:rPr lang="en-US" sz="1400" i="1" dirty="0" err="1">
                <a:latin typeface="Arial" panose="020B0604020202020204" pitchFamily="34" charset="0"/>
                <a:cs typeface="Arial" panose="020B0604020202020204" pitchFamily="34" charset="0"/>
              </a:rPr>
              <a:t>Neurourology</a:t>
            </a:r>
            <a:r>
              <a:rPr lang="en-US" sz="1400" i="1" dirty="0">
                <a:latin typeface="Arial" panose="020B0604020202020204" pitchFamily="34" charset="0"/>
                <a:cs typeface="Arial" panose="020B0604020202020204" pitchFamily="34" charset="0"/>
              </a:rPr>
              <a:t> and Urodynamics </a:t>
            </a:r>
            <a:r>
              <a:rPr lang="en-US" sz="1400" dirty="0">
                <a:latin typeface="Arial" panose="020B0604020202020204" pitchFamily="34" charset="0"/>
                <a:cs typeface="Arial" panose="020B0604020202020204" pitchFamily="34" charset="0"/>
              </a:rPr>
              <a:t>highlighted the potential for </a:t>
            </a:r>
            <a:r>
              <a:rPr lang="en-US" sz="1400" b="1" dirty="0" err="1">
                <a:solidFill>
                  <a:srgbClr val="00B5E2"/>
                </a:solidFill>
                <a:latin typeface="Arial" panose="020B0604020202020204" pitchFamily="34" charset="0"/>
                <a:cs typeface="Arial" panose="020B0604020202020204" pitchFamily="34" charset="0"/>
              </a:rPr>
              <a:t>Microdox</a:t>
            </a:r>
            <a:r>
              <a:rPr lang="en-US" sz="1400" b="1" dirty="0">
                <a:solidFill>
                  <a:srgbClr val="00B5E2"/>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in the management of urinary tract infections, or UTIs, in children with neurogenic or non‐neurogenic bladder dysfunction.</a:t>
            </a:r>
            <a:r>
              <a:rPr lang="en-US" sz="1400" baseline="30000" dirty="0">
                <a:latin typeface="Arial" panose="020B0604020202020204" pitchFamily="34" charset="0"/>
                <a:cs typeface="Arial" panose="020B0604020202020204" pitchFamily="34" charset="0"/>
              </a:rPr>
              <a:t>1</a:t>
            </a:r>
            <a:endParaRPr lang="en-US" altLang="en-US" sz="1600" dirty="0">
              <a:latin typeface="Arial" panose="020B0604020202020204" pitchFamily="34" charset="0"/>
              <a:cs typeface="Arial" panose="020B0604020202020204" pitchFamily="34" charset="0"/>
            </a:endParaRPr>
          </a:p>
          <a:p>
            <a:pPr marL="0" indent="0" eaLnBrk="1" hangingPunct="1">
              <a:lnSpc>
                <a:spcPct val="100000"/>
              </a:lnSpc>
              <a:spcBef>
                <a:spcPts val="0"/>
              </a:spcBef>
              <a:spcAft>
                <a:spcPts val="600"/>
              </a:spcAft>
              <a:buNone/>
            </a:pPr>
            <a:r>
              <a:rPr lang="en-US" altLang="en-US" sz="1000" dirty="0">
                <a:cs typeface="Arial" panose="020B0604020202020204" pitchFamily="34" charset="0"/>
              </a:rPr>
              <a:t>1.  </a:t>
            </a:r>
            <a:r>
              <a:rPr lang="en-US" altLang="en-US" sz="1000" dirty="0">
                <a:latin typeface="Arial" panose="020B0604020202020204" pitchFamily="34" charset="0"/>
                <a:cs typeface="Arial" panose="020B0604020202020204" pitchFamily="34" charset="0"/>
              </a:rPr>
              <a:t>Singh G‐K, Deshpande A, Schlegel G, Starkey M, </a:t>
            </a:r>
            <a:r>
              <a:rPr lang="en-US" altLang="en-US" sz="1000" dirty="0" err="1">
                <a:latin typeface="Arial" panose="020B0604020202020204" pitchFamily="34" charset="0"/>
                <a:cs typeface="Arial" panose="020B0604020202020204" pitchFamily="34" charset="0"/>
              </a:rPr>
              <a:t>Taghavi</a:t>
            </a:r>
            <a:r>
              <a:rPr lang="en-US" altLang="en-US" sz="1000" dirty="0">
                <a:latin typeface="Arial" panose="020B0604020202020204" pitchFamily="34" charset="0"/>
                <a:cs typeface="Arial" panose="020B0604020202020204" pitchFamily="34" charset="0"/>
              </a:rPr>
              <a:t> K. The rationale for bladder washouts in children with neurogenic bladder. </a:t>
            </a:r>
            <a:r>
              <a:rPr lang="en-US" altLang="en-US" sz="1000" dirty="0" err="1">
                <a:latin typeface="Arial" panose="020B0604020202020204" pitchFamily="34" charset="0"/>
                <a:cs typeface="Arial" panose="020B0604020202020204" pitchFamily="34" charset="0"/>
              </a:rPr>
              <a:t>Neurourol</a:t>
            </a:r>
            <a:r>
              <a:rPr lang="en-US" altLang="en-US" sz="1000" dirty="0">
                <a:latin typeface="Arial" panose="020B0604020202020204" pitchFamily="34" charset="0"/>
                <a:cs typeface="Arial" panose="020B0604020202020204" pitchFamily="34" charset="0"/>
              </a:rPr>
              <a:t> </a:t>
            </a:r>
            <a:r>
              <a:rPr lang="en-US" altLang="en-US" sz="1000" dirty="0" err="1">
                <a:latin typeface="Arial" panose="020B0604020202020204" pitchFamily="34" charset="0"/>
                <a:cs typeface="Arial" panose="020B0604020202020204" pitchFamily="34" charset="0"/>
              </a:rPr>
              <a:t>Urodyn</a:t>
            </a:r>
            <a:r>
              <a:rPr lang="en-US" altLang="en-US" sz="1000" dirty="0">
                <a:latin typeface="Arial" panose="020B0604020202020204" pitchFamily="34" charset="0"/>
                <a:cs typeface="Arial" panose="020B0604020202020204" pitchFamily="34" charset="0"/>
              </a:rPr>
              <a:t>. 2024;1‐6. doi:10.1002/nau.25450 </a:t>
            </a:r>
          </a:p>
        </p:txBody>
      </p:sp>
      <p:sp>
        <p:nvSpPr>
          <p:cNvPr id="4" name="Rectangle 2">
            <a:extLst>
              <a:ext uri="{FF2B5EF4-FFF2-40B4-BE49-F238E27FC236}">
                <a16:creationId xmlns:a16="http://schemas.microsoft.com/office/drawing/2014/main" id="{30E55A60-BEA4-C04F-90F9-3A717117077D}"/>
              </a:ext>
            </a:extLst>
          </p:cNvPr>
          <p:cNvSpPr txBox="1">
            <a:spLocks noChangeArrowheads="1"/>
          </p:cNvSpPr>
          <p:nvPr/>
        </p:nvSpPr>
        <p:spPr>
          <a:xfrm>
            <a:off x="0" y="245923"/>
            <a:ext cx="12192000" cy="5983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endParaRPr lang="en-US" altLang="en-US" sz="3600" dirty="0">
              <a:latin typeface="Arial" panose="020B0604020202020204" pitchFamily="34" charset="0"/>
              <a:cs typeface="Arial" panose="020B0604020202020204" pitchFamily="34" charset="0"/>
            </a:endParaRPr>
          </a:p>
          <a:p>
            <a:pPr algn="ctr">
              <a:lnSpc>
                <a:spcPct val="80000"/>
              </a:lnSpc>
            </a:pPr>
            <a:r>
              <a:rPr lang="en-US" altLang="en-US" sz="3600" dirty="0">
                <a:latin typeface="Arial" panose="020B0604020202020204" pitchFamily="34" charset="0"/>
                <a:cs typeface="Arial" panose="020B0604020202020204" pitchFamily="34" charset="0"/>
              </a:rPr>
              <a:t>Recent Business Developments</a:t>
            </a:r>
          </a:p>
        </p:txBody>
      </p:sp>
      <p:pic>
        <p:nvPicPr>
          <p:cNvPr id="3" name="Picture 2">
            <a:extLst>
              <a:ext uri="{FF2B5EF4-FFF2-40B4-BE49-F238E27FC236}">
                <a16:creationId xmlns:a16="http://schemas.microsoft.com/office/drawing/2014/main" id="{003D176A-17D8-A86E-5A5F-71B9E97CF023}"/>
              </a:ext>
            </a:extLst>
          </p:cNvPr>
          <p:cNvPicPr>
            <a:picLocks noChangeAspect="1"/>
          </p:cNvPicPr>
          <p:nvPr/>
        </p:nvPicPr>
        <p:blipFill>
          <a:blip r:embed="rId3"/>
          <a:stretch>
            <a:fillRect/>
          </a:stretch>
        </p:blipFill>
        <p:spPr>
          <a:xfrm>
            <a:off x="11462252" y="5415885"/>
            <a:ext cx="729748" cy="794138"/>
          </a:xfrm>
          <a:prstGeom prst="rect">
            <a:avLst/>
          </a:prstGeom>
        </p:spPr>
      </p:pic>
      <p:sp>
        <p:nvSpPr>
          <p:cNvPr id="2" name="Google Shape;69;p3">
            <a:extLst>
              <a:ext uri="{FF2B5EF4-FFF2-40B4-BE49-F238E27FC236}">
                <a16:creationId xmlns:a16="http://schemas.microsoft.com/office/drawing/2014/main" id="{335DAD67-BC47-EE52-9282-5C1B62EEFD98}"/>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18</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1659593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31;g1211a5e444f_0_81">
            <a:extLst>
              <a:ext uri="{FF2B5EF4-FFF2-40B4-BE49-F238E27FC236}">
                <a16:creationId xmlns:a16="http://schemas.microsoft.com/office/drawing/2014/main" id="{2404CBC1-D4B0-DC41-AC2B-9471B846F0DE}"/>
              </a:ext>
            </a:extLst>
          </p:cNvPr>
          <p:cNvSpPr/>
          <p:nvPr/>
        </p:nvSpPr>
        <p:spPr>
          <a:xfrm>
            <a:off x="-28437" y="469232"/>
            <a:ext cx="12192000" cy="5866507"/>
          </a:xfrm>
          <a:prstGeom prst="rect">
            <a:avLst/>
          </a:prstGeom>
          <a:solidFill>
            <a:srgbClr val="E9F7FD">
              <a:alpha val="49411"/>
            </a:srgbClr>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911363" name="Rectangle 3"/>
          <p:cNvSpPr>
            <a:spLocks noGrp="1" noChangeArrowheads="1"/>
          </p:cNvSpPr>
          <p:nvPr>
            <p:ph type="body" idx="4294967295"/>
          </p:nvPr>
        </p:nvSpPr>
        <p:spPr>
          <a:xfrm>
            <a:off x="28437" y="916819"/>
            <a:ext cx="12135126" cy="4971332"/>
          </a:xfrm>
        </p:spPr>
        <p:txBody>
          <a:bodyPr>
            <a:noAutofit/>
          </a:bodyPr>
          <a:lstStyle/>
          <a:p>
            <a:pPr marL="0" marR="0" indent="0">
              <a:lnSpc>
                <a:spcPct val="100000"/>
              </a:lnSpc>
              <a:spcBef>
                <a:spcPts val="0"/>
              </a:spcBef>
              <a:buNone/>
            </a:pPr>
            <a:r>
              <a:rPr lang="en-US"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t>Continuously expanding our distributor network</a:t>
            </a:r>
            <a:endParaRPr lang="en-US" sz="24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lvl="0">
              <a:lnSpc>
                <a:spcPct val="100000"/>
              </a:lnSpc>
              <a:spcBef>
                <a:spcPts val="600"/>
              </a:spcBef>
              <a:spcAft>
                <a:spcPts val="600"/>
              </a:spcAft>
            </a:pPr>
            <a:r>
              <a:rPr lang="en-US" sz="1500" dirty="0">
                <a:solidFill>
                  <a:prstClr val="black"/>
                </a:solidFill>
                <a:latin typeface="Arial" panose="020B0604020202020204" pitchFamily="34" charset="0"/>
                <a:cs typeface="Arial" panose="020B0604020202020204" pitchFamily="34" charset="0"/>
              </a:rPr>
              <a:t>In April 2025, we announced the launc</a:t>
            </a:r>
            <a:r>
              <a:rPr lang="en-US" sz="1500" dirty="0">
                <a:solidFill>
                  <a:prstClr val="black"/>
                </a:solidFill>
                <a:cs typeface="Arial" panose="020B0604020202020204" pitchFamily="34" charset="0"/>
              </a:rPr>
              <a:t>h our of acne products in the U.K. through a leading health and beauty retailer and pharmacy chain.</a:t>
            </a:r>
          </a:p>
          <a:p>
            <a:pPr lvl="0">
              <a:lnSpc>
                <a:spcPct val="100000"/>
              </a:lnSpc>
              <a:spcBef>
                <a:spcPts val="600"/>
              </a:spcBef>
              <a:spcAft>
                <a:spcPts val="600"/>
              </a:spcAft>
            </a:pPr>
            <a:r>
              <a:rPr lang="en-US" sz="1500" dirty="0">
                <a:solidFill>
                  <a:prstClr val="black"/>
                </a:solidFill>
                <a:latin typeface="Arial" panose="020B0604020202020204" pitchFamily="34" charset="0"/>
                <a:cs typeface="Arial" panose="020B0604020202020204" pitchFamily="34" charset="0"/>
              </a:rPr>
              <a:t>In January 2025, we partnered with </a:t>
            </a:r>
            <a:r>
              <a:rPr lang="en-US" sz="1500" b="1" dirty="0" err="1">
                <a:solidFill>
                  <a:srgbClr val="00B5E2"/>
                </a:solidFill>
                <a:latin typeface="Arial" panose="020B0604020202020204" pitchFamily="34" charset="0"/>
                <a:cs typeface="Arial" panose="020B0604020202020204" pitchFamily="34" charset="0"/>
              </a:rPr>
              <a:t>WellSpring</a:t>
            </a:r>
            <a:r>
              <a:rPr lang="en-US" sz="1500" b="1" dirty="0">
                <a:solidFill>
                  <a:srgbClr val="00B5E2"/>
                </a:solidFill>
                <a:latin typeface="Arial" panose="020B0604020202020204" pitchFamily="34" charset="0"/>
                <a:cs typeface="Arial" panose="020B0604020202020204" pitchFamily="34" charset="0"/>
              </a:rPr>
              <a:t> Pharmaceutical Corporation </a:t>
            </a:r>
            <a:r>
              <a:rPr lang="en-US" sz="1500" dirty="0">
                <a:solidFill>
                  <a:prstClr val="black"/>
                </a:solidFill>
                <a:latin typeface="Arial" panose="020B0604020202020204" pitchFamily="34" charset="0"/>
                <a:cs typeface="Arial" panose="020B0604020202020204" pitchFamily="34" charset="0"/>
              </a:rPr>
              <a:t>for the sale of our </a:t>
            </a:r>
            <a:r>
              <a:rPr lang="en-US" sz="1500" dirty="0" err="1">
                <a:solidFill>
                  <a:prstClr val="black"/>
                </a:solidFill>
                <a:latin typeface="Arial" panose="020B0604020202020204" pitchFamily="34" charset="0"/>
                <a:cs typeface="Arial" panose="020B0604020202020204" pitchFamily="34" charset="0"/>
              </a:rPr>
              <a:t>Microcyn</a:t>
            </a:r>
            <a:r>
              <a:rPr lang="en-US" sz="1500" dirty="0">
                <a:solidFill>
                  <a:prstClr val="black"/>
                </a:solidFill>
                <a:latin typeface="Arial" panose="020B0604020202020204" pitchFamily="34" charset="0"/>
                <a:cs typeface="Arial" panose="020B0604020202020204" pitchFamily="34" charset="0"/>
              </a:rPr>
              <a:t> technology-based products to large retailers in the </a:t>
            </a:r>
            <a:r>
              <a:rPr lang="en-US" sz="1500" b="1" dirty="0">
                <a:solidFill>
                  <a:srgbClr val="00B050"/>
                </a:solidFill>
                <a:latin typeface="Arial" panose="020B0604020202020204" pitchFamily="34" charset="0"/>
                <a:cs typeface="Arial" panose="020B0604020202020204" pitchFamily="34" charset="0"/>
              </a:rPr>
              <a:t>United States</a:t>
            </a:r>
            <a:r>
              <a:rPr lang="en-US" sz="1500" dirty="0">
                <a:solidFill>
                  <a:prstClr val="black"/>
                </a:solidFill>
                <a:latin typeface="Arial" panose="020B0604020202020204" pitchFamily="34" charset="0"/>
                <a:cs typeface="Arial" panose="020B0604020202020204" pitchFamily="34" charset="0"/>
              </a:rPr>
              <a:t>.</a:t>
            </a:r>
          </a:p>
          <a:p>
            <a:pPr lvl="1">
              <a:lnSpc>
                <a:spcPct val="100000"/>
              </a:lnSpc>
              <a:spcBef>
                <a:spcPts val="600"/>
              </a:spcBef>
              <a:spcAft>
                <a:spcPts val="600"/>
              </a:spcAft>
            </a:pPr>
            <a:r>
              <a:rPr lang="en-US" sz="1500" dirty="0">
                <a:solidFill>
                  <a:prstClr val="black"/>
                </a:solidFill>
                <a:cs typeface="Arial" panose="020B0604020202020204" pitchFamily="34" charset="0"/>
              </a:rPr>
              <a:t>In March 2025, we expanded our agreement with </a:t>
            </a:r>
            <a:r>
              <a:rPr lang="en-US" sz="1500" dirty="0" err="1">
                <a:solidFill>
                  <a:prstClr val="black"/>
                </a:solidFill>
                <a:cs typeface="Arial" panose="020B0604020202020204" pitchFamily="34" charset="0"/>
              </a:rPr>
              <a:t>WellSpring</a:t>
            </a:r>
            <a:r>
              <a:rPr lang="en-US" sz="1500" dirty="0">
                <a:solidFill>
                  <a:prstClr val="black"/>
                </a:solidFill>
                <a:cs typeface="Arial" panose="020B0604020202020204" pitchFamily="34" charset="0"/>
              </a:rPr>
              <a:t> to include additional consumer focused products.</a:t>
            </a:r>
            <a:endParaRPr lang="en-US" sz="1500" dirty="0">
              <a:solidFill>
                <a:prstClr val="black"/>
              </a:solidFill>
              <a:latin typeface="Arial" panose="020B0604020202020204" pitchFamily="34" charset="0"/>
              <a:cs typeface="Arial" panose="020B0604020202020204" pitchFamily="34" charset="0"/>
            </a:endParaRPr>
          </a:p>
          <a:p>
            <a:pPr lvl="0">
              <a:lnSpc>
                <a:spcPct val="100000"/>
              </a:lnSpc>
              <a:spcBef>
                <a:spcPts val="600"/>
              </a:spcBef>
              <a:spcAft>
                <a:spcPts val="600"/>
              </a:spcAft>
            </a:pPr>
            <a:r>
              <a:rPr lang="en-US" sz="1500" dirty="0">
                <a:solidFill>
                  <a:prstClr val="black"/>
                </a:solidFill>
                <a:latin typeface="Arial" panose="020B0604020202020204" pitchFamily="34" charset="0"/>
                <a:cs typeface="Arial" panose="020B0604020202020204" pitchFamily="34" charset="0"/>
              </a:rPr>
              <a:t>In August 2024, we announced a new distribution agreement with </a:t>
            </a:r>
            <a:r>
              <a:rPr lang="en-US" sz="1500" b="1" dirty="0">
                <a:solidFill>
                  <a:srgbClr val="00B0F0"/>
                </a:solidFill>
                <a:latin typeface="Arial" panose="020B0604020202020204" pitchFamily="34" charset="0"/>
                <a:cs typeface="Arial" panose="020B0604020202020204" pitchFamily="34" charset="0"/>
              </a:rPr>
              <a:t>Medline Industries, LP </a:t>
            </a:r>
            <a:r>
              <a:rPr lang="en-US" sz="1500" dirty="0">
                <a:solidFill>
                  <a:prstClr val="black"/>
                </a:solidFill>
                <a:latin typeface="Arial" panose="020B0604020202020204" pitchFamily="34" charset="0"/>
                <a:cs typeface="Arial" panose="020B0604020202020204" pitchFamily="34" charset="0"/>
              </a:rPr>
              <a:t>for the marketing and distribution of our wound care products in the </a:t>
            </a:r>
            <a:r>
              <a:rPr lang="en-US" sz="1500" b="1" dirty="0">
                <a:solidFill>
                  <a:srgbClr val="00B050"/>
                </a:solidFill>
                <a:latin typeface="Arial" panose="020B0604020202020204" pitchFamily="34" charset="0"/>
                <a:cs typeface="Arial" panose="020B0604020202020204" pitchFamily="34" charset="0"/>
              </a:rPr>
              <a:t>United States</a:t>
            </a:r>
            <a:r>
              <a:rPr lang="en-US" sz="1500" dirty="0">
                <a:solidFill>
                  <a:prstClr val="black"/>
                </a:solidFill>
                <a:latin typeface="Arial" panose="020B0604020202020204" pitchFamily="34" charset="0"/>
                <a:cs typeface="Arial" panose="020B0604020202020204" pitchFamily="34" charset="0"/>
              </a:rPr>
              <a:t>.</a:t>
            </a:r>
          </a:p>
          <a:p>
            <a:pPr lvl="1">
              <a:lnSpc>
                <a:spcPct val="100000"/>
              </a:lnSpc>
              <a:spcBef>
                <a:spcPts val="600"/>
              </a:spcBef>
              <a:spcAft>
                <a:spcPts val="600"/>
              </a:spcAft>
            </a:pPr>
            <a:r>
              <a:rPr lang="en-US" sz="1500" dirty="0">
                <a:solidFill>
                  <a:prstClr val="black"/>
                </a:solidFill>
                <a:cs typeface="Arial" panose="020B0604020202020204" pitchFamily="34" charset="0"/>
              </a:rPr>
              <a:t>In October 2024, we expanded our agreement with Medline for marketing and distribution of our wound care products in </a:t>
            </a:r>
            <a:r>
              <a:rPr lang="en-US" sz="1500" b="1" dirty="0">
                <a:solidFill>
                  <a:srgbClr val="00B050"/>
                </a:solidFill>
                <a:cs typeface="Arial" panose="020B0604020202020204" pitchFamily="34" charset="0"/>
              </a:rPr>
              <a:t>Canada</a:t>
            </a:r>
            <a:r>
              <a:rPr lang="en-US" sz="1500" dirty="0">
                <a:solidFill>
                  <a:prstClr val="black"/>
                </a:solidFill>
                <a:cs typeface="Arial" panose="020B0604020202020204" pitchFamily="34" charset="0"/>
              </a:rPr>
              <a:t>, and the sale of OTC wound care products to retailers in both countries.</a:t>
            </a:r>
            <a:endParaRPr lang="en-US" sz="1500" dirty="0">
              <a:solidFill>
                <a:prstClr val="black"/>
              </a:solidFill>
              <a:latin typeface="Arial" panose="020B0604020202020204" pitchFamily="34" charset="0"/>
              <a:cs typeface="Arial" panose="020B0604020202020204" pitchFamily="34" charset="0"/>
            </a:endParaRPr>
          </a:p>
          <a:p>
            <a:pPr lvl="0">
              <a:lnSpc>
                <a:spcPct val="100000"/>
              </a:lnSpc>
              <a:spcBef>
                <a:spcPts val="600"/>
              </a:spcBef>
              <a:spcAft>
                <a:spcPts val="600"/>
              </a:spcAft>
            </a:pPr>
            <a:r>
              <a:rPr lang="en-US" sz="1500" dirty="0">
                <a:solidFill>
                  <a:prstClr val="black"/>
                </a:solidFill>
                <a:latin typeface="Arial" panose="020B0604020202020204" pitchFamily="34" charset="0"/>
                <a:cs typeface="Arial" panose="020B0604020202020204" pitchFamily="34" charset="0"/>
              </a:rPr>
              <a:t>In July 2024, we announced a new distribution </a:t>
            </a:r>
            <a:r>
              <a:rPr lang="en-US" sz="1500">
                <a:solidFill>
                  <a:prstClr val="black"/>
                </a:solidFill>
                <a:latin typeface="Arial" panose="020B0604020202020204" pitchFamily="34" charset="0"/>
                <a:cs typeface="Arial" panose="020B0604020202020204" pitchFamily="34" charset="0"/>
              </a:rPr>
              <a:t>agreement for </a:t>
            </a:r>
            <a:r>
              <a:rPr lang="en-US" sz="1500" dirty="0">
                <a:solidFill>
                  <a:prstClr val="black"/>
                </a:solidFill>
                <a:latin typeface="Arial" panose="020B0604020202020204" pitchFamily="34" charset="0"/>
                <a:cs typeface="Arial" panose="020B0604020202020204" pitchFamily="34" charset="0"/>
              </a:rPr>
              <a:t>wound care in </a:t>
            </a:r>
            <a:r>
              <a:rPr lang="en-US" sz="1500" b="1" dirty="0">
                <a:solidFill>
                  <a:srgbClr val="00B050"/>
                </a:solidFill>
                <a:latin typeface="Arial" panose="020B0604020202020204" pitchFamily="34" charset="0"/>
                <a:cs typeface="Arial" panose="020B0604020202020204" pitchFamily="34" charset="0"/>
              </a:rPr>
              <a:t>Ukraine</a:t>
            </a:r>
            <a:r>
              <a:rPr lang="en-US" sz="1500" dirty="0">
                <a:solidFill>
                  <a:prstClr val="black"/>
                </a:solidFill>
                <a:latin typeface="Arial" panose="020B0604020202020204" pitchFamily="34" charset="0"/>
                <a:cs typeface="Arial" panose="020B0604020202020204" pitchFamily="34" charset="0"/>
              </a:rPr>
              <a:t>.</a:t>
            </a:r>
          </a:p>
          <a:p>
            <a:pPr lvl="0">
              <a:lnSpc>
                <a:spcPct val="100000"/>
              </a:lnSpc>
              <a:spcBef>
                <a:spcPts val="600"/>
              </a:spcBef>
              <a:spcAft>
                <a:spcPts val="600"/>
              </a:spcAft>
            </a:pPr>
            <a:r>
              <a:rPr lang="en-US" sz="1500" dirty="0">
                <a:solidFill>
                  <a:prstClr val="black"/>
                </a:solidFill>
                <a:latin typeface="Arial" panose="020B0604020202020204" pitchFamily="34" charset="0"/>
                <a:cs typeface="Arial" panose="020B0604020202020204" pitchFamily="34" charset="0"/>
              </a:rPr>
              <a:t>In April 2023, our partner </a:t>
            </a:r>
            <a:r>
              <a:rPr lang="en-US" sz="1500" b="1" dirty="0" err="1">
                <a:solidFill>
                  <a:srgbClr val="00B0F0"/>
                </a:solidFill>
                <a:latin typeface="Arial" panose="020B0604020202020204" pitchFamily="34" charset="0"/>
                <a:cs typeface="Arial" panose="020B0604020202020204" pitchFamily="34" charset="0"/>
              </a:rPr>
              <a:t>Te</a:t>
            </a:r>
            <a:r>
              <a:rPr lang="en-US" sz="1500" b="1" dirty="0">
                <a:solidFill>
                  <a:srgbClr val="00B0F0"/>
                </a:solidFill>
                <a:latin typeface="Arial" panose="020B0604020202020204" pitchFamily="34" charset="0"/>
                <a:cs typeface="Arial" panose="020B0604020202020204" pitchFamily="34" charset="0"/>
              </a:rPr>
              <a:t> Arai </a:t>
            </a:r>
            <a:r>
              <a:rPr lang="en-US" sz="1500" b="1" dirty="0" err="1">
                <a:solidFill>
                  <a:srgbClr val="00B0F0"/>
                </a:solidFill>
                <a:latin typeface="Arial" panose="020B0604020202020204" pitchFamily="34" charset="0"/>
                <a:cs typeface="Arial" panose="020B0604020202020204" pitchFamily="34" charset="0"/>
              </a:rPr>
              <a:t>BioFarma</a:t>
            </a:r>
            <a:r>
              <a:rPr lang="en-US" sz="1500" b="1" dirty="0">
                <a:solidFill>
                  <a:srgbClr val="00B0F0"/>
                </a:solidFill>
                <a:latin typeface="Arial" panose="020B0604020202020204" pitchFamily="34" charset="0"/>
                <a:cs typeface="Arial" panose="020B0604020202020204" pitchFamily="34" charset="0"/>
              </a:rPr>
              <a:t> Limited </a:t>
            </a:r>
            <a:r>
              <a:rPr lang="en-US" sz="1500" dirty="0">
                <a:solidFill>
                  <a:prstClr val="black"/>
                </a:solidFill>
                <a:latin typeface="Arial" panose="020B0604020202020204" pitchFamily="34" charset="0"/>
                <a:cs typeface="Arial" panose="020B0604020202020204" pitchFamily="34" charset="0"/>
              </a:rPr>
              <a:t>launched </a:t>
            </a:r>
            <a:r>
              <a:rPr lang="en-US" sz="1500" b="1" dirty="0" err="1">
                <a:solidFill>
                  <a:prstClr val="black"/>
                </a:solidFill>
                <a:latin typeface="Arial" panose="020B0604020202020204" pitchFamily="34" charset="0"/>
                <a:cs typeface="Arial" panose="020B0604020202020204" pitchFamily="34" charset="0"/>
              </a:rPr>
              <a:t>BabySoothe</a:t>
            </a:r>
            <a:r>
              <a:rPr lang="en-US" sz="1500" dirty="0">
                <a:solidFill>
                  <a:prstClr val="black"/>
                </a:solidFill>
                <a:latin typeface="Arial" panose="020B0604020202020204" pitchFamily="34" charset="0"/>
                <a:cs typeface="Arial" panose="020B0604020202020204" pitchFamily="34" charset="0"/>
              </a:rPr>
              <a:t> for diaper rash applications in </a:t>
            </a:r>
            <a:r>
              <a:rPr lang="en-US" sz="1500" b="1" dirty="0">
                <a:solidFill>
                  <a:srgbClr val="00B050"/>
                </a:solidFill>
                <a:latin typeface="Arial" panose="020B0604020202020204" pitchFamily="34" charset="0"/>
                <a:cs typeface="Arial" panose="020B0604020202020204" pitchFamily="34" charset="0"/>
              </a:rPr>
              <a:t>Taiwan</a:t>
            </a:r>
            <a:r>
              <a:rPr lang="en-US" sz="1500" dirty="0">
                <a:solidFill>
                  <a:prstClr val="black"/>
                </a:solidFill>
                <a:latin typeface="Arial" panose="020B0604020202020204" pitchFamily="34" charset="0"/>
                <a:cs typeface="Arial" panose="020B0604020202020204" pitchFamily="34" charset="0"/>
              </a:rPr>
              <a:t>.</a:t>
            </a:r>
          </a:p>
          <a:p>
            <a:pPr lvl="1">
              <a:lnSpc>
                <a:spcPct val="100000"/>
              </a:lnSpc>
              <a:spcBef>
                <a:spcPts val="600"/>
              </a:spcBef>
              <a:spcAft>
                <a:spcPts val="600"/>
              </a:spcAft>
            </a:pPr>
            <a:r>
              <a:rPr lang="en-US" sz="1500" dirty="0">
                <a:solidFill>
                  <a:prstClr val="black"/>
                </a:solidFill>
                <a:cs typeface="Arial" panose="020B0604020202020204" pitchFamily="34" charset="0"/>
              </a:rPr>
              <a:t>In April 2024, </a:t>
            </a:r>
            <a:r>
              <a:rPr lang="en-US" sz="1500" dirty="0" err="1">
                <a:cs typeface="Arial" panose="020B0604020202020204" pitchFamily="34" charset="0"/>
              </a:rPr>
              <a:t>Te</a:t>
            </a:r>
            <a:r>
              <a:rPr lang="en-US" sz="1500" dirty="0">
                <a:cs typeface="Arial" panose="020B0604020202020204" pitchFamily="34" charset="0"/>
              </a:rPr>
              <a:t> Arai </a:t>
            </a:r>
            <a:r>
              <a:rPr lang="en-US" sz="1500" dirty="0">
                <a:solidFill>
                  <a:prstClr val="black"/>
                </a:solidFill>
                <a:cs typeface="Arial" panose="020B0604020202020204" pitchFamily="34" charset="0"/>
              </a:rPr>
              <a:t>launched </a:t>
            </a:r>
            <a:r>
              <a:rPr lang="en-US" sz="1500" b="1" dirty="0" err="1">
                <a:solidFill>
                  <a:prstClr val="black"/>
                </a:solidFill>
                <a:cs typeface="Arial" panose="020B0604020202020204" pitchFamily="34" charset="0"/>
              </a:rPr>
              <a:t>Microdacyn</a:t>
            </a:r>
            <a:r>
              <a:rPr lang="en-US" sz="1500" dirty="0">
                <a:solidFill>
                  <a:prstClr val="black"/>
                </a:solidFill>
                <a:cs typeface="Arial" panose="020B0604020202020204" pitchFamily="34" charset="0"/>
              </a:rPr>
              <a:t> for wound care in </a:t>
            </a:r>
            <a:r>
              <a:rPr lang="en-US" sz="1500" b="1" dirty="0">
                <a:solidFill>
                  <a:srgbClr val="00B050"/>
                </a:solidFill>
                <a:cs typeface="Arial" panose="020B0604020202020204" pitchFamily="34" charset="0"/>
              </a:rPr>
              <a:t>Taiwan</a:t>
            </a:r>
            <a:r>
              <a:rPr lang="en-US" sz="1500" dirty="0">
                <a:solidFill>
                  <a:prstClr val="black"/>
                </a:solidFill>
                <a:cs typeface="Arial" panose="020B0604020202020204" pitchFamily="34" charset="0"/>
              </a:rPr>
              <a:t>.</a:t>
            </a:r>
            <a:endParaRPr lang="en-US" sz="1500" dirty="0">
              <a:solidFill>
                <a:prstClr val="black"/>
              </a:solidFill>
              <a:latin typeface="Arial" panose="020B0604020202020204" pitchFamily="34" charset="0"/>
              <a:cs typeface="Arial" panose="020B0604020202020204" pitchFamily="34" charset="0"/>
            </a:endParaRPr>
          </a:p>
          <a:p>
            <a:pPr lvl="0">
              <a:lnSpc>
                <a:spcPct val="100000"/>
              </a:lnSpc>
              <a:spcBef>
                <a:spcPts val="600"/>
              </a:spcBef>
              <a:spcAft>
                <a:spcPts val="600"/>
              </a:spcAft>
            </a:pPr>
            <a:r>
              <a:rPr lang="en-US" sz="1500" dirty="0">
                <a:solidFill>
                  <a:prstClr val="black"/>
                </a:solidFill>
                <a:latin typeface="Arial" panose="020B0604020202020204" pitchFamily="34" charset="0"/>
                <a:cs typeface="Arial" panose="020B0604020202020204" pitchFamily="34" charset="0"/>
              </a:rPr>
              <a:t>Our partner </a:t>
            </a:r>
            <a:r>
              <a:rPr lang="en-US" sz="1500" b="1" dirty="0">
                <a:solidFill>
                  <a:srgbClr val="00B0F0"/>
                </a:solidFill>
                <a:latin typeface="Arial" panose="020B0604020202020204" pitchFamily="34" charset="0"/>
                <a:cs typeface="Arial" panose="020B0604020202020204" pitchFamily="34" charset="0"/>
              </a:rPr>
              <a:t>Microderm Technologies </a:t>
            </a:r>
            <a:r>
              <a:rPr lang="en-US" sz="1500" dirty="0">
                <a:latin typeface="Arial" panose="020B0604020202020204" pitchFamily="34" charset="0"/>
                <a:cs typeface="Arial" panose="020B0604020202020204" pitchFamily="34" charset="0"/>
              </a:rPr>
              <a:t>recently</a:t>
            </a:r>
            <a:r>
              <a:rPr lang="en-US" sz="1500" b="1" dirty="0">
                <a:solidFill>
                  <a:srgbClr val="00B5E2"/>
                </a:solidFill>
                <a:latin typeface="Arial" panose="020B0604020202020204" pitchFamily="34" charset="0"/>
                <a:cs typeface="Arial" panose="020B0604020202020204" pitchFamily="34" charset="0"/>
              </a:rPr>
              <a:t> </a:t>
            </a:r>
            <a:r>
              <a:rPr lang="en-US" sz="1500" dirty="0">
                <a:solidFill>
                  <a:prstClr val="black"/>
                </a:solidFill>
                <a:latin typeface="Arial" panose="020B0604020202020204" pitchFamily="34" charset="0"/>
                <a:cs typeface="Arial" panose="020B0604020202020204" pitchFamily="34" charset="0"/>
              </a:rPr>
              <a:t>launched </a:t>
            </a:r>
            <a:r>
              <a:rPr lang="en-US" sz="1500" b="1" dirty="0" err="1">
                <a:solidFill>
                  <a:prstClr val="black"/>
                </a:solidFill>
                <a:latin typeface="Arial" panose="020B0604020202020204" pitchFamily="34" charset="0"/>
                <a:cs typeface="Arial" panose="020B0604020202020204" pitchFamily="34" charset="0"/>
              </a:rPr>
              <a:t>Dermodacyn</a:t>
            </a:r>
            <a:r>
              <a:rPr lang="en-US" sz="1500" dirty="0">
                <a:solidFill>
                  <a:prstClr val="black"/>
                </a:solidFill>
                <a:latin typeface="Arial" panose="020B0604020202020204" pitchFamily="34" charset="0"/>
                <a:cs typeface="Arial" panose="020B0604020202020204" pitchFamily="34" charset="0"/>
              </a:rPr>
              <a:t> for wound care applications in </a:t>
            </a:r>
            <a:r>
              <a:rPr lang="en-US" sz="1500" b="1" dirty="0">
                <a:solidFill>
                  <a:srgbClr val="00B050"/>
                </a:solidFill>
                <a:latin typeface="Arial" panose="020B0604020202020204" pitchFamily="34" charset="0"/>
                <a:cs typeface="Arial" panose="020B0604020202020204" pitchFamily="34" charset="0"/>
              </a:rPr>
              <a:t>Thailand</a:t>
            </a:r>
            <a:r>
              <a:rPr lang="en-US" sz="1500" dirty="0">
                <a:solidFill>
                  <a:prstClr val="black"/>
                </a:solidFill>
                <a:latin typeface="Arial" panose="020B0604020202020204" pitchFamily="34" charset="0"/>
                <a:cs typeface="Arial" panose="020B0604020202020204" pitchFamily="34" charset="0"/>
              </a:rPr>
              <a:t>. </a:t>
            </a:r>
          </a:p>
          <a:p>
            <a:pPr lvl="0">
              <a:lnSpc>
                <a:spcPct val="100000"/>
              </a:lnSpc>
              <a:spcBef>
                <a:spcPts val="600"/>
              </a:spcBef>
              <a:spcAft>
                <a:spcPts val="600"/>
              </a:spcAft>
            </a:pPr>
            <a:r>
              <a:rPr lang="en-US" sz="1500" dirty="0">
                <a:solidFill>
                  <a:prstClr val="black"/>
                </a:solidFill>
                <a:latin typeface="Arial" panose="020B0604020202020204" pitchFamily="34" charset="0"/>
                <a:cs typeface="Arial" panose="020B0604020202020204" pitchFamily="34" charset="0"/>
              </a:rPr>
              <a:t>Our partner </a:t>
            </a:r>
            <a:r>
              <a:rPr lang="en-US" sz="1500" b="1" dirty="0">
                <a:solidFill>
                  <a:srgbClr val="00B0F0"/>
                </a:solidFill>
                <a:latin typeface="Arial" panose="020B0604020202020204" pitchFamily="34" charset="0"/>
                <a:cs typeface="Arial" panose="020B0604020202020204" pitchFamily="34" charset="0"/>
              </a:rPr>
              <a:t>Brill Pharma SL </a:t>
            </a:r>
            <a:r>
              <a:rPr lang="en-US" sz="1500" dirty="0">
                <a:solidFill>
                  <a:prstClr val="black"/>
                </a:solidFill>
                <a:latin typeface="Arial" panose="020B0604020202020204" pitchFamily="34" charset="0"/>
                <a:cs typeface="Arial" panose="020B0604020202020204" pitchFamily="34" charset="0"/>
              </a:rPr>
              <a:t>is now selling Sonoma’s eye care products in </a:t>
            </a:r>
            <a:r>
              <a:rPr lang="en-US" sz="1500" b="1" dirty="0">
                <a:solidFill>
                  <a:srgbClr val="00B050"/>
                </a:solidFill>
                <a:latin typeface="Arial" panose="020B0604020202020204" pitchFamily="34" charset="0"/>
                <a:cs typeface="Arial" panose="020B0604020202020204" pitchFamily="34" charset="0"/>
              </a:rPr>
              <a:t>Italy</a:t>
            </a:r>
            <a:r>
              <a:rPr lang="en-US" sz="1500" dirty="0">
                <a:solidFill>
                  <a:prstClr val="black"/>
                </a:solidFill>
                <a:latin typeface="Arial" panose="020B0604020202020204" pitchFamily="34" charset="0"/>
                <a:cs typeface="Arial" panose="020B0604020202020204" pitchFamily="34" charset="0"/>
              </a:rPr>
              <a:t>, </a:t>
            </a:r>
            <a:r>
              <a:rPr lang="en-US" sz="1500" b="1" dirty="0">
                <a:solidFill>
                  <a:srgbClr val="00B050"/>
                </a:solidFill>
                <a:latin typeface="Arial" panose="020B0604020202020204" pitchFamily="34" charset="0"/>
                <a:cs typeface="Arial" panose="020B0604020202020204" pitchFamily="34" charset="0"/>
              </a:rPr>
              <a:t>Spain</a:t>
            </a:r>
            <a:r>
              <a:rPr lang="en-US" sz="1500" dirty="0">
                <a:solidFill>
                  <a:prstClr val="black"/>
                </a:solidFill>
                <a:latin typeface="Arial" panose="020B0604020202020204" pitchFamily="34" charset="0"/>
                <a:cs typeface="Arial" panose="020B0604020202020204" pitchFamily="34" charset="0"/>
              </a:rPr>
              <a:t>, </a:t>
            </a:r>
            <a:r>
              <a:rPr lang="en-US" sz="1500" b="1" dirty="0">
                <a:solidFill>
                  <a:srgbClr val="00B050"/>
                </a:solidFill>
                <a:latin typeface="Arial" panose="020B0604020202020204" pitchFamily="34" charset="0"/>
                <a:cs typeface="Arial" panose="020B0604020202020204" pitchFamily="34" charset="0"/>
              </a:rPr>
              <a:t>Portugal</a:t>
            </a:r>
            <a:r>
              <a:rPr lang="en-US" sz="1500" dirty="0">
                <a:solidFill>
                  <a:prstClr val="black"/>
                </a:solidFill>
                <a:latin typeface="Arial" panose="020B0604020202020204" pitchFamily="34" charset="0"/>
                <a:cs typeface="Arial" panose="020B0604020202020204" pitchFamily="34" charset="0"/>
              </a:rPr>
              <a:t> and </a:t>
            </a:r>
            <a:r>
              <a:rPr lang="en-US" sz="1500" b="1" dirty="0">
                <a:solidFill>
                  <a:srgbClr val="00B050"/>
                </a:solidFill>
                <a:latin typeface="Arial" panose="020B0604020202020204" pitchFamily="34" charset="0"/>
                <a:cs typeface="Arial" panose="020B0604020202020204" pitchFamily="34" charset="0"/>
              </a:rPr>
              <a:t>Germany</a:t>
            </a:r>
            <a:r>
              <a:rPr lang="en-US" sz="1500" dirty="0">
                <a:solidFill>
                  <a:prstClr val="black"/>
                </a:solidFill>
                <a:latin typeface="Arial" panose="020B0604020202020204" pitchFamily="34" charset="0"/>
                <a:cs typeface="Arial" panose="020B0604020202020204" pitchFamily="34" charset="0"/>
              </a:rPr>
              <a:t>.</a:t>
            </a:r>
          </a:p>
          <a:p>
            <a:pPr>
              <a:lnSpc>
                <a:spcPct val="100000"/>
              </a:lnSpc>
              <a:spcBef>
                <a:spcPts val="600"/>
              </a:spcBef>
              <a:spcAft>
                <a:spcPts val="600"/>
              </a:spcAft>
            </a:pPr>
            <a:r>
              <a:rPr lang="en-US" sz="1500" dirty="0">
                <a:solidFill>
                  <a:prstClr val="black"/>
                </a:solidFill>
                <a:cs typeface="Arial" panose="020B0604020202020204" pitchFamily="34" charset="0"/>
              </a:rPr>
              <a:t>In January 2023, we e</a:t>
            </a:r>
            <a:r>
              <a:rPr lang="en-US" sz="1500" dirty="0">
                <a:solidFill>
                  <a:prstClr val="black"/>
                </a:solidFill>
                <a:latin typeface="Arial" panose="020B0604020202020204" pitchFamily="34" charset="0"/>
                <a:cs typeface="Arial" panose="020B0604020202020204" pitchFamily="34" charset="0"/>
              </a:rPr>
              <a:t>ntered into a distribution agreement with </a:t>
            </a:r>
            <a:r>
              <a:rPr lang="en-US" sz="1500" b="1" dirty="0" err="1">
                <a:solidFill>
                  <a:srgbClr val="00B0F0"/>
                </a:solidFill>
                <a:latin typeface="Arial" panose="020B0604020202020204" pitchFamily="34" charset="0"/>
                <a:cs typeface="Arial" panose="020B0604020202020204" pitchFamily="34" charset="0"/>
              </a:rPr>
              <a:t>Daewoong</a:t>
            </a:r>
            <a:r>
              <a:rPr lang="en-US" sz="1500" b="1" dirty="0">
                <a:solidFill>
                  <a:srgbClr val="00B0F0"/>
                </a:solidFill>
                <a:latin typeface="Arial" panose="020B0604020202020204" pitchFamily="34" charset="0"/>
                <a:cs typeface="Arial" panose="020B0604020202020204" pitchFamily="34" charset="0"/>
              </a:rPr>
              <a:t> Pharmaceutical Co., Ltd.</a:t>
            </a:r>
            <a:r>
              <a:rPr lang="en-US" sz="1500" dirty="0">
                <a:latin typeface="Arial" panose="020B0604020202020204" pitchFamily="34" charset="0"/>
                <a:cs typeface="Arial" panose="020B0604020202020204" pitchFamily="34" charset="0"/>
              </a:rPr>
              <a:t>,</a:t>
            </a:r>
            <a:r>
              <a:rPr lang="en-US" sz="1500" dirty="0">
                <a:solidFill>
                  <a:prstClr val="black"/>
                </a:solidFill>
                <a:latin typeface="Arial" panose="020B0604020202020204" pitchFamily="34" charset="0"/>
                <a:cs typeface="Arial" panose="020B0604020202020204" pitchFamily="34" charset="0"/>
              </a:rPr>
              <a:t> one of the largest pharmaceutical companies in </a:t>
            </a:r>
            <a:r>
              <a:rPr lang="en-US" sz="1500" b="1" dirty="0">
                <a:solidFill>
                  <a:srgbClr val="00B050"/>
                </a:solidFill>
                <a:latin typeface="Arial" panose="020B0604020202020204" pitchFamily="34" charset="0"/>
                <a:cs typeface="Arial" panose="020B0604020202020204" pitchFamily="34" charset="0"/>
              </a:rPr>
              <a:t>South Korea</a:t>
            </a:r>
            <a:r>
              <a:rPr lang="en-US" sz="1500" dirty="0">
                <a:solidFill>
                  <a:prstClr val="black"/>
                </a:solidFill>
                <a:latin typeface="Arial" panose="020B0604020202020204" pitchFamily="34" charset="0"/>
                <a:cs typeface="Arial" panose="020B0604020202020204" pitchFamily="34" charset="0"/>
              </a:rPr>
              <a:t>, for marketing and distribution of </a:t>
            </a:r>
            <a:r>
              <a:rPr lang="en-US" sz="1500" b="1" dirty="0" err="1">
                <a:solidFill>
                  <a:prstClr val="black"/>
                </a:solidFill>
                <a:latin typeface="Arial" panose="020B0604020202020204" pitchFamily="34" charset="0"/>
                <a:cs typeface="Arial" panose="020B0604020202020204" pitchFamily="34" charset="0"/>
              </a:rPr>
              <a:t>Primocyn</a:t>
            </a:r>
            <a:r>
              <a:rPr lang="en-US" sz="1500" b="1" baseline="30000" dirty="0" err="1">
                <a:solidFill>
                  <a:prstClr val="black"/>
                </a:solidFill>
                <a:latin typeface="Arial" panose="020B0604020202020204" pitchFamily="34" charset="0"/>
                <a:cs typeface="Arial" panose="020B0604020202020204" pitchFamily="34" charset="0"/>
              </a:rPr>
              <a:t>TM</a:t>
            </a:r>
            <a:r>
              <a:rPr lang="en-US" sz="1500" b="1" dirty="0">
                <a:solidFill>
                  <a:prstClr val="black"/>
                </a:solidFill>
                <a:latin typeface="Arial" panose="020B0604020202020204" pitchFamily="34" charset="0"/>
                <a:cs typeface="Arial" panose="020B0604020202020204" pitchFamily="34" charset="0"/>
              </a:rPr>
              <a:t> Skin Solution </a:t>
            </a:r>
            <a:r>
              <a:rPr lang="en-US" sz="1500" dirty="0">
                <a:solidFill>
                  <a:prstClr val="black"/>
                </a:solidFill>
                <a:latin typeface="Arial" panose="020B0604020202020204" pitchFamily="34" charset="0"/>
                <a:cs typeface="Arial" panose="020B0604020202020204" pitchFamily="34" charset="0"/>
              </a:rPr>
              <a:t>products  </a:t>
            </a:r>
          </a:p>
          <a:p>
            <a:pPr marL="0" marR="0" indent="0">
              <a:lnSpc>
                <a:spcPct val="100000"/>
              </a:lnSpc>
              <a:spcBef>
                <a:spcPts val="600"/>
              </a:spcBef>
              <a:spcAft>
                <a:spcPts val="600"/>
              </a:spcAft>
              <a:buNone/>
            </a:pPr>
            <a:endParaRPr lang="en-US" sz="1200" dirty="0">
              <a:latin typeface="Arial" panose="020B0604020202020204" pitchFamily="34" charset="0"/>
              <a:ea typeface="Calibri" panose="020F0502020204030204" pitchFamily="34" charset="0"/>
              <a:cs typeface="Arial" panose="020B0604020202020204" pitchFamily="34" charset="0"/>
            </a:endParaRPr>
          </a:p>
          <a:p>
            <a:pPr marL="0" indent="0">
              <a:lnSpc>
                <a:spcPct val="100000"/>
              </a:lnSpc>
              <a:spcBef>
                <a:spcPts val="0"/>
              </a:spcBef>
              <a:buNone/>
            </a:pPr>
            <a:endParaRPr lang="en-US" sz="1600" dirty="0">
              <a:solidFill>
                <a:srgbClr val="000000"/>
              </a:solidFill>
              <a:latin typeface="Arial" panose="020B0604020202020204" pitchFamily="34" charset="0"/>
              <a:cs typeface="Arial" panose="020B0604020202020204" pitchFamily="34" charset="0"/>
            </a:endParaRPr>
          </a:p>
          <a:p>
            <a:pPr>
              <a:lnSpc>
                <a:spcPct val="100000"/>
              </a:lnSpc>
              <a:spcBef>
                <a:spcPts val="0"/>
              </a:spcBef>
            </a:pPr>
            <a:endParaRPr lang="en-US" sz="1600" dirty="0">
              <a:solidFill>
                <a:srgbClr val="000000"/>
              </a:solidFill>
              <a:latin typeface="Arial" panose="020B0604020202020204" pitchFamily="34" charset="0"/>
              <a:cs typeface="Arial" panose="020B0604020202020204" pitchFamily="34" charset="0"/>
            </a:endParaRPr>
          </a:p>
          <a:p>
            <a:pPr>
              <a:lnSpc>
                <a:spcPct val="100000"/>
              </a:lnSpc>
              <a:spcBef>
                <a:spcPts val="0"/>
              </a:spcBef>
            </a:pPr>
            <a:endParaRPr lang="en-US" sz="1600" dirty="0">
              <a:solidFill>
                <a:srgbClr val="000000"/>
              </a:solidFill>
              <a:latin typeface="Arial" panose="020B0604020202020204" pitchFamily="34" charset="0"/>
              <a:cs typeface="Arial" panose="020B0604020202020204" pitchFamily="34" charset="0"/>
            </a:endParaRPr>
          </a:p>
          <a:p>
            <a:pPr marL="0" indent="0" eaLnBrk="1" hangingPunct="1">
              <a:lnSpc>
                <a:spcPct val="100000"/>
              </a:lnSpc>
              <a:spcBef>
                <a:spcPts val="0"/>
              </a:spcBef>
              <a:buNone/>
            </a:pPr>
            <a:endParaRPr lang="en-US" altLang="en-US" sz="1600" dirty="0">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30E55A60-BEA4-C04F-90F9-3A717117077D}"/>
              </a:ext>
            </a:extLst>
          </p:cNvPr>
          <p:cNvSpPr txBox="1">
            <a:spLocks noChangeArrowheads="1"/>
          </p:cNvSpPr>
          <p:nvPr/>
        </p:nvSpPr>
        <p:spPr>
          <a:xfrm>
            <a:off x="28437" y="104866"/>
            <a:ext cx="121920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altLang="en-US" sz="3600" dirty="0">
                <a:latin typeface="Arial" panose="020B0604020202020204" pitchFamily="34" charset="0"/>
                <a:cs typeface="Arial" panose="020B0604020202020204" pitchFamily="34" charset="0"/>
              </a:rPr>
              <a:t>Recent Business Developments</a:t>
            </a:r>
          </a:p>
        </p:txBody>
      </p:sp>
      <p:sp>
        <p:nvSpPr>
          <p:cNvPr id="2" name="Google Shape;69;p3">
            <a:extLst>
              <a:ext uri="{FF2B5EF4-FFF2-40B4-BE49-F238E27FC236}">
                <a16:creationId xmlns:a16="http://schemas.microsoft.com/office/drawing/2014/main" id="{331669D4-A85E-735D-1F50-9841618C2BBB}"/>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19</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412175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0" y="607060"/>
            <a:ext cx="12192000" cy="781050"/>
          </a:xfrm>
        </p:spPr>
        <p:txBody>
          <a:bodyPr>
            <a:normAutofit/>
          </a:bodyPr>
          <a:lstStyle/>
          <a:p>
            <a:pPr algn="ctr" eaLnBrk="1" hangingPunct="1"/>
            <a:r>
              <a:rPr lang="en-US" altLang="en-US" sz="3600" dirty="0">
                <a:latin typeface="Arial" panose="020B0604020202020204" pitchFamily="34" charset="0"/>
                <a:cs typeface="Arial" panose="020B0604020202020204" pitchFamily="34" charset="0"/>
              </a:rPr>
              <a:t>Legal Disclaimers</a:t>
            </a:r>
          </a:p>
        </p:txBody>
      </p:sp>
      <p:sp>
        <p:nvSpPr>
          <p:cNvPr id="22531" name="Rectangle 3"/>
          <p:cNvSpPr>
            <a:spLocks noGrp="1" noChangeArrowheads="1"/>
          </p:cNvSpPr>
          <p:nvPr>
            <p:ph type="body" idx="4294967295"/>
          </p:nvPr>
        </p:nvSpPr>
        <p:spPr>
          <a:xfrm>
            <a:off x="943768" y="1212215"/>
            <a:ext cx="10133013" cy="4943475"/>
          </a:xfrm>
        </p:spPr>
        <p:txBody>
          <a:bodyPr>
            <a:normAutofit fontScale="25000" lnSpcReduction="20000"/>
          </a:bodyPr>
          <a:lstStyle/>
          <a:p>
            <a:pPr>
              <a:lnSpc>
                <a:spcPct val="120000"/>
              </a:lnSpc>
              <a:spcBef>
                <a:spcPct val="10000"/>
              </a:spcBef>
              <a:buNone/>
            </a:pPr>
            <a:r>
              <a:rPr lang="en-US" altLang="en-US" sz="4800" b="1" u="sng" dirty="0">
                <a:latin typeface="Arial" panose="020B0604020202020204" pitchFamily="34" charset="0"/>
                <a:cs typeface="Arial" panose="020B0604020202020204" pitchFamily="34" charset="0"/>
              </a:rPr>
              <a:t>INVESTOR PRESENTATION</a:t>
            </a:r>
            <a:endParaRPr lang="en-US" altLang="en-US" sz="4800" b="1" dirty="0">
              <a:latin typeface="Arial" panose="020B0604020202020204" pitchFamily="34" charset="0"/>
              <a:cs typeface="Arial" panose="020B0604020202020204" pitchFamily="34" charset="0"/>
            </a:endParaRPr>
          </a:p>
          <a:p>
            <a:pPr>
              <a:lnSpc>
                <a:spcPct val="120000"/>
              </a:lnSpc>
              <a:spcBef>
                <a:spcPct val="10000"/>
              </a:spcBef>
              <a:buNone/>
            </a:pPr>
            <a:r>
              <a:rPr lang="en-US" altLang="en-US" sz="4800" dirty="0">
                <a:latin typeface="Arial" panose="020B0604020202020204" pitchFamily="34" charset="0"/>
                <a:cs typeface="Arial" panose="020B0604020202020204" pitchFamily="34" charset="0"/>
              </a:rPr>
              <a:t>	This communication is for informational purposes only. The information contained herein does not purport to be all-inclusive. The data contained herein is derived from various internal and external sources. No representation is made as to the reasonableness of the assumptions made within or the accuracy or completeness of any information contained herein. Any data on past performance is no indication as to future performance. Sonoma Pharmaceuticals, Inc. and its subsidiaries (“Sonoma” or, the “Company”) assumes no obligation to update the information in this communication. This presentation is not an offer to buy or the solicitation of an offer to sell Sonoma securities.</a:t>
            </a:r>
          </a:p>
          <a:p>
            <a:pPr>
              <a:lnSpc>
                <a:spcPct val="120000"/>
              </a:lnSpc>
              <a:spcBef>
                <a:spcPct val="10000"/>
              </a:spcBef>
              <a:buNone/>
            </a:pPr>
            <a:endParaRPr lang="en-US" altLang="en-US" sz="4800" dirty="0">
              <a:latin typeface="Arial" panose="020B0604020202020204" pitchFamily="34" charset="0"/>
              <a:cs typeface="Arial" panose="020B0604020202020204" pitchFamily="34" charset="0"/>
            </a:endParaRPr>
          </a:p>
          <a:p>
            <a:pPr>
              <a:lnSpc>
                <a:spcPct val="120000"/>
              </a:lnSpc>
              <a:spcBef>
                <a:spcPct val="10000"/>
              </a:spcBef>
              <a:buNone/>
            </a:pPr>
            <a:r>
              <a:rPr lang="en-US" altLang="en-US" sz="4800" b="1" u="sng" dirty="0">
                <a:latin typeface="Arial" panose="020B0604020202020204" pitchFamily="34" charset="0"/>
                <a:cs typeface="Arial" panose="020B0604020202020204" pitchFamily="34" charset="0"/>
              </a:rPr>
              <a:t>FORWARD-LOOKING STATEMENTS</a:t>
            </a:r>
            <a:endParaRPr lang="en-US" altLang="en-US" sz="4800" dirty="0">
              <a:latin typeface="Arial" panose="020B0604020202020204" pitchFamily="34" charset="0"/>
              <a:cs typeface="Arial" panose="020B0604020202020204" pitchFamily="34" charset="0"/>
            </a:endParaRPr>
          </a:p>
          <a:p>
            <a:pPr>
              <a:lnSpc>
                <a:spcPct val="120000"/>
              </a:lnSpc>
              <a:spcBef>
                <a:spcPct val="10000"/>
              </a:spcBef>
              <a:buNone/>
            </a:pPr>
            <a:r>
              <a:rPr lang="en-US" altLang="en-US" sz="4800" dirty="0">
                <a:latin typeface="Arial" panose="020B0604020202020204" pitchFamily="34" charset="0"/>
                <a:cs typeface="Arial" panose="020B0604020202020204" pitchFamily="34" charset="0"/>
              </a:rPr>
              <a:t>	Except for historical information herein, matters set forth in this presentation are forward-looking within the meaning of the “safe harbor” provisions of the Private Securities Litigation Reform Act of 1995, including statements about the commercial and technology progress and future financial performance of Sonoma Pharmaceuticals, Inc. and its subsidiaries.</a:t>
            </a:r>
          </a:p>
          <a:p>
            <a:pPr>
              <a:lnSpc>
                <a:spcPct val="120000"/>
              </a:lnSpc>
              <a:spcBef>
                <a:spcPct val="10000"/>
              </a:spcBef>
              <a:buNone/>
            </a:pPr>
            <a:r>
              <a:rPr lang="en-US" altLang="en-US" sz="4800" dirty="0">
                <a:latin typeface="Arial" panose="020B0604020202020204" pitchFamily="34" charset="0"/>
                <a:cs typeface="Arial" panose="020B0604020202020204" pitchFamily="34" charset="0"/>
              </a:rPr>
              <a:t>     These forward-looking statements are identified by the use of words such as “believe,” “achieve,” and “expect,” among others. Forward-looking statements in this presentation are subject to certain risks and uncertainties inherent in the Company’s business that could cause actual results to vary, including such risks that regulatory clinical and guideline developments may change, scientific data may not be sufficient to meet regulatory standards or receipt of required regulatory clearances or approvals, clinical results may not be replicated in actual patient settings, the Company will not have sufficient capital to implement its business plan, invalidated or circumvented by its competitors, the available market for the Company’s products will not be as large as expected, the Company’s products will not be able to penetrate one or more targeted markets, revenues will not be sufficient to fund further development and clinical studies, uncertainties relative to fluctuations in foreign currency exchange rates, global economic conditions, prospective tariffs or changes to trade policies, as well as uncertainties relative to varying product formulations and a multitude of diverse regulatory and marketing requirements in different countries and municipalities, and other risks detailed from time to time in the Company’s filings with the Securities and Exchange Commission. The Company disclaims any obligation to update these forward-looking statements, except as required by law.</a:t>
            </a:r>
          </a:p>
          <a:p>
            <a:pPr>
              <a:lnSpc>
                <a:spcPct val="120000"/>
              </a:lnSpc>
              <a:spcBef>
                <a:spcPct val="10000"/>
              </a:spcBef>
              <a:buNone/>
            </a:pPr>
            <a:endParaRPr lang="en-US" altLang="en-US" sz="4800" dirty="0">
              <a:latin typeface="Arial" panose="020B0604020202020204" pitchFamily="34" charset="0"/>
              <a:cs typeface="Arial" panose="020B0604020202020204" pitchFamily="34" charset="0"/>
            </a:endParaRPr>
          </a:p>
          <a:p>
            <a:pPr>
              <a:lnSpc>
                <a:spcPct val="100000"/>
              </a:lnSpc>
              <a:spcBef>
                <a:spcPct val="10000"/>
              </a:spcBef>
              <a:buNone/>
            </a:pPr>
            <a:r>
              <a:rPr lang="en-US" altLang="en-US" sz="4800" b="1" u="sng" dirty="0">
                <a:latin typeface="Arial" panose="020B0604020202020204" pitchFamily="34" charset="0"/>
                <a:cs typeface="Arial" panose="020B0604020202020204" pitchFamily="34" charset="0"/>
              </a:rPr>
              <a:t>TRADEMARKS AND INTELLECTUAL PROPERTY</a:t>
            </a:r>
            <a:endParaRPr lang="en-US" altLang="en-US" sz="4800" dirty="0">
              <a:latin typeface="Arial" panose="020B0604020202020204" pitchFamily="34" charset="0"/>
              <a:cs typeface="Arial" panose="020B0604020202020204" pitchFamily="34" charset="0"/>
            </a:endParaRPr>
          </a:p>
          <a:p>
            <a:pPr>
              <a:lnSpc>
                <a:spcPct val="120000"/>
              </a:lnSpc>
              <a:spcBef>
                <a:spcPct val="10000"/>
              </a:spcBef>
              <a:buNone/>
            </a:pPr>
            <a:r>
              <a:rPr lang="en-US" sz="4800" dirty="0">
                <a:latin typeface="Arial" panose="020B0604020202020204" pitchFamily="34" charset="0"/>
                <a:cs typeface="Arial" panose="020B0604020202020204" pitchFamily="34" charset="0"/>
              </a:rPr>
              <a:t>	All trademarks, service marks, and trade names of the Company and its subsidiaries or affiliates used herein are trademarks, service marks, or registered trademarks of the Company as noted herein. Any other product, company names, or logos mentioned herein are the trademarks and/or intellectual property of their respective owners.</a:t>
            </a:r>
          </a:p>
          <a:p>
            <a:pPr>
              <a:lnSpc>
                <a:spcPct val="120000"/>
              </a:lnSpc>
              <a:spcBef>
                <a:spcPct val="10000"/>
              </a:spcBef>
              <a:buNone/>
            </a:pPr>
            <a:endParaRPr lang="en-US" altLang="en-US" sz="4800" dirty="0">
              <a:latin typeface="Arial" panose="020B0604020202020204" pitchFamily="34" charset="0"/>
              <a:cs typeface="Arial" panose="020B0604020202020204" pitchFamily="34" charset="0"/>
            </a:endParaRPr>
          </a:p>
          <a:p>
            <a:pPr eaLnBrk="1" hangingPunct="1">
              <a:lnSpc>
                <a:spcPct val="120000"/>
              </a:lnSpc>
              <a:spcBef>
                <a:spcPct val="10000"/>
              </a:spcBef>
              <a:buFont typeface="Wingdings" panose="05000000000000000000" pitchFamily="2" charset="2"/>
              <a:buNone/>
            </a:pPr>
            <a:endParaRPr lang="en-GB" altLang="en-US" sz="3000" dirty="0">
              <a:latin typeface="Arial" panose="020B0604020202020204" pitchFamily="34" charset="0"/>
              <a:cs typeface="Arial" panose="020B0604020202020204" pitchFamily="34" charset="0"/>
            </a:endParaRPr>
          </a:p>
        </p:txBody>
      </p:sp>
      <p:pic>
        <p:nvPicPr>
          <p:cNvPr id="4" name="Sonoma Pharma.png" descr="Sonoma Pharma.png">
            <a:extLst>
              <a:ext uri="{FF2B5EF4-FFF2-40B4-BE49-F238E27FC236}">
                <a16:creationId xmlns:a16="http://schemas.microsoft.com/office/drawing/2014/main" id="{5591A564-1660-B946-9309-960F62667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2" name="Google Shape;69;p3">
            <a:extLst>
              <a:ext uri="{FF2B5EF4-FFF2-40B4-BE49-F238E27FC236}">
                <a16:creationId xmlns:a16="http://schemas.microsoft.com/office/drawing/2014/main" id="{0841C379-5900-DEFC-B7D2-F780DABD9035}"/>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313028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0" y="607060"/>
            <a:ext cx="12192000" cy="781050"/>
          </a:xfrm>
        </p:spPr>
        <p:txBody>
          <a:bodyPr>
            <a:normAutofit/>
          </a:bodyPr>
          <a:lstStyle/>
          <a:p>
            <a:pPr algn="ctr" eaLnBrk="1" hangingPunct="1"/>
            <a:r>
              <a:rPr lang="en-US" altLang="en-US" sz="3600" dirty="0">
                <a:latin typeface="Arial" panose="020B0604020202020204" pitchFamily="34" charset="0"/>
                <a:cs typeface="Arial" panose="020B0604020202020204" pitchFamily="34" charset="0"/>
              </a:rPr>
              <a:t>Management</a:t>
            </a:r>
          </a:p>
        </p:txBody>
      </p:sp>
      <p:pic>
        <p:nvPicPr>
          <p:cNvPr id="4" name="Sonoma Pharma.png" descr="Sonoma Pharma.png">
            <a:extLst>
              <a:ext uri="{FF2B5EF4-FFF2-40B4-BE49-F238E27FC236}">
                <a16:creationId xmlns:a16="http://schemas.microsoft.com/office/drawing/2014/main" id="{5591A564-1660-B946-9309-960F62667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5" name="TextBox 4">
            <a:extLst>
              <a:ext uri="{FF2B5EF4-FFF2-40B4-BE49-F238E27FC236}">
                <a16:creationId xmlns:a16="http://schemas.microsoft.com/office/drawing/2014/main" id="{B678C955-B9B9-FBD1-AA9B-0E3F96155A41}"/>
              </a:ext>
            </a:extLst>
          </p:cNvPr>
          <p:cNvSpPr txBox="1"/>
          <p:nvPr/>
        </p:nvSpPr>
        <p:spPr>
          <a:xfrm>
            <a:off x="824526" y="1706066"/>
            <a:ext cx="2926080"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fontAlgn="base"/>
            <a:r>
              <a:rPr lang="en-US" sz="1200" b="1" dirty="0">
                <a:latin typeface="Arial" panose="020B0604020202020204" pitchFamily="34" charset="0"/>
                <a:cs typeface="Arial" panose="020B0604020202020204" pitchFamily="34" charset="0"/>
              </a:rPr>
              <a:t>Amy Trombly</a:t>
            </a:r>
          </a:p>
          <a:p>
            <a:pPr algn="just" fontAlgn="base"/>
            <a:r>
              <a:rPr lang="en-US" sz="1200" b="1" dirty="0">
                <a:latin typeface="Arial" panose="020B0604020202020204" pitchFamily="34" charset="0"/>
                <a:cs typeface="Arial" panose="020B0604020202020204" pitchFamily="34" charset="0"/>
              </a:rPr>
              <a:t>CEO</a:t>
            </a:r>
          </a:p>
          <a:p>
            <a:pPr algn="just" fontAlgn="base"/>
            <a:r>
              <a:rPr lang="en-US" sz="1200" dirty="0">
                <a:latin typeface="Arial" panose="020B0604020202020204" pitchFamily="34" charset="0"/>
                <a:cs typeface="Arial" panose="020B0604020202020204" pitchFamily="34" charset="0"/>
              </a:rPr>
              <a:t>Amy Trombly is our Chief Executive Officer and also serves on our Board of Directors. She counseled public companies for over two decades in corporate and securities law and mergers and acquisitions, including as the owner and manager of Trombly Business Law, PC. In her earlier career, Ms. Trombly was a Vice President at State Street Bank and Special Counsel at the U.S. Securities and Exchange Commission. Ms. Trombly is a member of the bar in Massachusetts and Colorado.</a:t>
            </a:r>
          </a:p>
        </p:txBody>
      </p:sp>
      <p:sp>
        <p:nvSpPr>
          <p:cNvPr id="8" name="TextBox 7">
            <a:extLst>
              <a:ext uri="{FF2B5EF4-FFF2-40B4-BE49-F238E27FC236}">
                <a16:creationId xmlns:a16="http://schemas.microsoft.com/office/drawing/2014/main" id="{9234E3B1-8601-40BD-7D1F-1B9F7351F75E}"/>
              </a:ext>
            </a:extLst>
          </p:cNvPr>
          <p:cNvSpPr txBox="1"/>
          <p:nvPr/>
        </p:nvSpPr>
        <p:spPr>
          <a:xfrm>
            <a:off x="4701373" y="1708486"/>
            <a:ext cx="2926080" cy="3600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fontAlgn="base"/>
            <a:r>
              <a:rPr lang="en-US" sz="1200" b="1" dirty="0">
                <a:latin typeface="Arial" panose="020B0604020202020204" pitchFamily="34" charset="0"/>
                <a:cs typeface="Arial" panose="020B0604020202020204" pitchFamily="34" charset="0"/>
              </a:rPr>
              <a:t>Bruce Thornton</a:t>
            </a:r>
          </a:p>
          <a:p>
            <a:pPr algn="just" fontAlgn="base"/>
            <a:r>
              <a:rPr lang="en-US" sz="1200" b="1" dirty="0">
                <a:latin typeface="Arial" panose="020B0604020202020204" pitchFamily="34" charset="0"/>
                <a:cs typeface="Arial" panose="020B0604020202020204" pitchFamily="34" charset="0"/>
              </a:rPr>
              <a:t>COO</a:t>
            </a:r>
          </a:p>
          <a:p>
            <a:pPr algn="just" fontAlgn="base"/>
            <a:r>
              <a:rPr lang="en-US" sz="1200" dirty="0">
                <a:latin typeface="Arial" panose="020B0604020202020204" pitchFamily="34" charset="0"/>
                <a:cs typeface="Arial" panose="020B0604020202020204" pitchFamily="34" charset="0"/>
              </a:rPr>
              <a:t>Bruce Thornton has served as our Chief Operating Officer, Vice President of Global Operations, and US General Manager since 2004, and currently as Executive Vice President and Chief Operating Officer. He served as Vice President of Operations for </a:t>
            </a:r>
            <a:r>
              <a:rPr lang="en-US" sz="1200" dirty="0" err="1">
                <a:latin typeface="Arial" panose="020B0604020202020204" pitchFamily="34" charset="0"/>
                <a:cs typeface="Arial" panose="020B0604020202020204" pitchFamily="34" charset="0"/>
              </a:rPr>
              <a:t>Jomed</a:t>
            </a:r>
            <a:r>
              <a:rPr lang="en-US" sz="1200" dirty="0">
                <a:latin typeface="Arial" panose="020B0604020202020204" pitchFamily="34" charset="0"/>
                <a:cs typeface="Arial" panose="020B0604020202020204" pitchFamily="34" charset="0"/>
              </a:rPr>
              <a:t> (formerly </a:t>
            </a:r>
            <a:r>
              <a:rPr lang="en-US" sz="1200" dirty="0" err="1">
                <a:latin typeface="Arial" panose="020B0604020202020204" pitchFamily="34" charset="0"/>
                <a:cs typeface="Arial" panose="020B0604020202020204" pitchFamily="34" charset="0"/>
              </a:rPr>
              <a:t>EndoSonic</a:t>
            </a:r>
            <a:r>
              <a:rPr lang="en-US" sz="1200" dirty="0">
                <a:latin typeface="Arial" panose="020B0604020202020204" pitchFamily="34" charset="0"/>
                <a:cs typeface="Arial" panose="020B0604020202020204" pitchFamily="34" charset="0"/>
              </a:rPr>
              <a:t> Corp.) from January 1999 to September 2003, and as Vice President of Manufacturing for Volcano Therapeutics, an international medical device company, following its acquisition of </a:t>
            </a:r>
            <a:r>
              <a:rPr lang="en-US" sz="1200" dirty="0" err="1">
                <a:latin typeface="Arial" panose="020B0604020202020204" pitchFamily="34" charset="0"/>
                <a:cs typeface="Arial" panose="020B0604020202020204" pitchFamily="34" charset="0"/>
              </a:rPr>
              <a:t>Jomed</a:t>
            </a:r>
            <a:r>
              <a:rPr lang="en-US" sz="1200" dirty="0">
                <a:latin typeface="Arial" panose="020B0604020202020204" pitchFamily="34" charset="0"/>
                <a:cs typeface="Arial" panose="020B0604020202020204" pitchFamily="34" charset="0"/>
              </a:rPr>
              <a:t>, until March 2004. Mr. Thornton received a B.S. in Aeronautical Science from Embry-Riddle Aeronautical University and an M.B.A. from National University. He also has served in the US Army.</a:t>
            </a:r>
          </a:p>
        </p:txBody>
      </p:sp>
      <p:sp>
        <p:nvSpPr>
          <p:cNvPr id="11" name="TextBox 10">
            <a:extLst>
              <a:ext uri="{FF2B5EF4-FFF2-40B4-BE49-F238E27FC236}">
                <a16:creationId xmlns:a16="http://schemas.microsoft.com/office/drawing/2014/main" id="{7745F3D0-F5E3-90EF-5948-9D0964BC45FA}"/>
              </a:ext>
            </a:extLst>
          </p:cNvPr>
          <p:cNvSpPr txBox="1"/>
          <p:nvPr/>
        </p:nvSpPr>
        <p:spPr>
          <a:xfrm>
            <a:off x="8578220" y="1678758"/>
            <a:ext cx="2926080" cy="4154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fontAlgn="base"/>
            <a:r>
              <a:rPr lang="en-US" sz="1200" b="1" dirty="0">
                <a:latin typeface="Arial" panose="020B0604020202020204" pitchFamily="34" charset="0"/>
                <a:cs typeface="Arial" panose="020B0604020202020204" pitchFamily="34" charset="0"/>
              </a:rPr>
              <a:t>Jerry Dvonch</a:t>
            </a:r>
          </a:p>
          <a:p>
            <a:pPr algn="just" fontAlgn="base"/>
            <a:r>
              <a:rPr lang="en-US" sz="1200" b="1" dirty="0">
                <a:latin typeface="Arial" panose="020B0604020202020204" pitchFamily="34" charset="0"/>
                <a:cs typeface="Arial" panose="020B0604020202020204" pitchFamily="34" charset="0"/>
              </a:rPr>
              <a:t>CFO</a:t>
            </a:r>
          </a:p>
          <a:p>
            <a:pPr algn="just" fontAlgn="base"/>
            <a:r>
              <a:rPr lang="en-US" sz="1200" dirty="0">
                <a:latin typeface="Arial" panose="020B0604020202020204" pitchFamily="34" charset="0"/>
                <a:cs typeface="Arial" panose="020B0604020202020204" pitchFamily="34" charset="0"/>
              </a:rPr>
              <a:t>Mr. Dvonch serves as our Chief Financial Officer.  He joined us from the </a:t>
            </a:r>
            <a:r>
              <a:rPr lang="en-US" sz="1200" dirty="0" err="1">
                <a:latin typeface="Arial" panose="020B0604020202020204" pitchFamily="34" charset="0"/>
                <a:cs typeface="Arial" panose="020B0604020202020204" pitchFamily="34" charset="0"/>
              </a:rPr>
              <a:t>SpineCenter</a:t>
            </a:r>
            <a:r>
              <a:rPr lang="en-US" sz="1200" dirty="0">
                <a:latin typeface="Arial" panose="020B0604020202020204" pitchFamily="34" charset="0"/>
                <a:cs typeface="Arial" panose="020B0604020202020204" pitchFamily="34" charset="0"/>
              </a:rPr>
              <a:t> Atlanta where he was the controller and Senior Vice President of Finance and Accounting since March 2017. From March 2016 to April 2016 he was a consultant controller for DS Healthcare Group, Inc. Prior to that he was the director for external reporting and director of finance of </a:t>
            </a:r>
            <a:r>
              <a:rPr lang="en-US" sz="1200" dirty="0" err="1">
                <a:latin typeface="Arial" panose="020B0604020202020204" pitchFamily="34" charset="0"/>
                <a:cs typeface="Arial" panose="020B0604020202020204" pitchFamily="34" charset="0"/>
              </a:rPr>
              <a:t>NeoGenomics</a:t>
            </a:r>
            <a:r>
              <a:rPr lang="en-US" sz="1200" dirty="0">
                <a:latin typeface="Arial" panose="020B0604020202020204" pitchFamily="34" charset="0"/>
                <a:cs typeface="Arial" panose="020B0604020202020204" pitchFamily="34" charset="0"/>
              </a:rPr>
              <a:t> Laboratories from July 2005 to July 2015. He has over 10 years of experience with SEC reporting. Mr. Dvonch is a licensed Certified Public Accountant in New York. He holds a Master of Business Administration in Finance from the University of Rochester and a Bachelor of Business Administration in Accounting from Niagara University.</a:t>
            </a:r>
          </a:p>
        </p:txBody>
      </p:sp>
      <p:sp>
        <p:nvSpPr>
          <p:cNvPr id="2" name="Google Shape;69;p3">
            <a:extLst>
              <a:ext uri="{FF2B5EF4-FFF2-40B4-BE49-F238E27FC236}">
                <a16:creationId xmlns:a16="http://schemas.microsoft.com/office/drawing/2014/main" id="{BF075F85-D6F2-A76E-7F4E-0F6AE2B815E8}"/>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20</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1640145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BFE"/>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rot="10800000" flipV="1">
            <a:off x="0" y="640640"/>
            <a:ext cx="12192000" cy="581559"/>
          </a:xfrm>
        </p:spPr>
        <p:txBody>
          <a:bodyPr>
            <a:noAutofit/>
          </a:bodyPr>
          <a:lstStyle/>
          <a:p>
            <a:pPr algn="ctr"/>
            <a:r>
              <a:rPr lang="en-US" sz="3200" dirty="0">
                <a:latin typeface="Arial" panose="020B0604020202020204" pitchFamily="34" charset="0"/>
                <a:cs typeface="Arial" panose="020B0604020202020204" pitchFamily="34" charset="0"/>
              </a:rPr>
              <a:t>Key Financial Metrics</a:t>
            </a:r>
          </a:p>
        </p:txBody>
      </p:sp>
      <p:pic>
        <p:nvPicPr>
          <p:cNvPr id="6" name="Sonoma Pharma.png" descr="Sonoma Pharma.png">
            <a:extLst>
              <a:ext uri="{FF2B5EF4-FFF2-40B4-BE49-F238E27FC236}">
                <a16:creationId xmlns:a16="http://schemas.microsoft.com/office/drawing/2014/main" id="{22200810-AEA8-7642-8AC9-5352F59417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3" name="Google Shape;69;p3">
            <a:extLst>
              <a:ext uri="{FF2B5EF4-FFF2-40B4-BE49-F238E27FC236}">
                <a16:creationId xmlns:a16="http://schemas.microsoft.com/office/drawing/2014/main" id="{1BBE6F79-B555-7826-5504-45B227CA422B}"/>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21</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
        <p:nvSpPr>
          <p:cNvPr id="4" name="TextBox 3">
            <a:extLst>
              <a:ext uri="{FF2B5EF4-FFF2-40B4-BE49-F238E27FC236}">
                <a16:creationId xmlns:a16="http://schemas.microsoft.com/office/drawing/2014/main" id="{32EE953A-44F8-C2EB-9212-A1F4D0A611D9}"/>
              </a:ext>
            </a:extLst>
          </p:cNvPr>
          <p:cNvSpPr txBox="1"/>
          <p:nvPr/>
        </p:nvSpPr>
        <p:spPr>
          <a:xfrm>
            <a:off x="552322" y="1288752"/>
            <a:ext cx="11060054" cy="3908762"/>
          </a:xfrm>
          <a:prstGeom prst="rect">
            <a:avLst/>
          </a:prstGeom>
          <a:noFill/>
        </p:spPr>
        <p:txBody>
          <a:bodyPr wrap="square" rtlCol="0">
            <a:spAutoFit/>
          </a:bodyPr>
          <a:lstStyle/>
          <a:p>
            <a:r>
              <a:rPr lang="en-US" sz="2000" b="1" i="1" dirty="0">
                <a:solidFill>
                  <a:srgbClr val="0E2F95"/>
                </a:solidFill>
                <a:latin typeface="Arial" panose="020B0604020202020204" pitchFamily="34" charset="0"/>
                <a:cs typeface="Arial" panose="020B0604020202020204" pitchFamily="34" charset="0"/>
              </a:rPr>
              <a:t>Nine months ended December 31, 2024 - </a:t>
            </a:r>
          </a:p>
          <a:p>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Revenues increased 13% </a:t>
            </a:r>
            <a:r>
              <a:rPr lang="en-US" dirty="0">
                <a:latin typeface="Arial" panose="020B0604020202020204" pitchFamily="34" charset="0"/>
                <a:cs typeface="Arial" panose="020B0604020202020204" pitchFamily="34" charset="0"/>
              </a:rPr>
              <a:t>compared to same period FY 2024</a:t>
            </a:r>
          </a:p>
          <a:p>
            <a:pPr marL="742950" lvl="1" indent="-285750">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Ø"/>
            </a:pPr>
            <a:r>
              <a:rPr lang="en-US" sz="2000" b="1" dirty="0">
                <a:latin typeface="Arial" panose="020B0604020202020204" pitchFamily="34" charset="0"/>
                <a:cs typeface="Arial" panose="020B0604020202020204" pitchFamily="34" charset="0"/>
              </a:rPr>
              <a:t>Net loss improved $1.1 million</a:t>
            </a:r>
            <a:r>
              <a:rPr lang="en-US" sz="2000" dirty="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or </a:t>
            </a:r>
            <a:r>
              <a:rPr lang="en-US" sz="2000" b="1" dirty="0">
                <a:latin typeface="Arial" panose="020B0604020202020204" pitchFamily="34" charset="0"/>
                <a:cs typeface="Arial" panose="020B0604020202020204" pitchFamily="34" charset="0"/>
              </a:rPr>
              <a:t>29</a:t>
            </a:r>
            <a:r>
              <a:rPr lang="en-US" sz="2000" b="1">
                <a:latin typeface="Arial" panose="020B0604020202020204" pitchFamily="34" charset="0"/>
                <a:cs typeface="Arial" panose="020B0604020202020204" pitchFamily="34" charset="0"/>
              </a:rPr>
              <a:t>%</a:t>
            </a:r>
            <a:r>
              <a:rPr lang="en-US" sz="2000">
                <a:latin typeface="Arial" panose="020B0604020202020204" pitchFamily="34" charset="0"/>
                <a:cs typeface="Arial" panose="020B0604020202020204" pitchFamily="34" charset="0"/>
              </a:rPr>
              <a:t>,</a:t>
            </a:r>
            <a:r>
              <a:rPr lang="en-US" sz="2000"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compared </a:t>
            </a:r>
            <a:r>
              <a:rPr lang="en-US" dirty="0">
                <a:latin typeface="Arial" panose="020B0604020202020204" pitchFamily="34" charset="0"/>
                <a:cs typeface="Arial" panose="020B0604020202020204" pitchFamily="34" charset="0"/>
              </a:rPr>
              <a:t>to same period FY 2024</a:t>
            </a:r>
          </a:p>
          <a:p>
            <a:pPr>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sz="2000" b="1" i="1" dirty="0">
                <a:solidFill>
                  <a:srgbClr val="0E2F95"/>
                </a:solidFill>
                <a:latin typeface="Arial" panose="020B0604020202020204" pitchFamily="34" charset="0"/>
                <a:cs typeface="Arial" panose="020B0604020202020204" pitchFamily="34" charset="0"/>
              </a:rPr>
              <a:t>Three months ended December 31, 2024 - </a:t>
            </a:r>
          </a:p>
          <a:p>
            <a:endParaRPr lang="en-US" i="1" dirty="0">
              <a:latin typeface="Arial" panose="020B0604020202020204" pitchFamily="34" charset="0"/>
              <a:cs typeface="Arial" panose="020B0604020202020204" pitchFamily="34" charset="0"/>
            </a:endParaRPr>
          </a:p>
          <a:p>
            <a:pPr marL="742950" indent="-282575">
              <a:buFont typeface="Wingdings" panose="05000000000000000000" pitchFamily="2" charset="2"/>
              <a:buChar char="Ø"/>
            </a:pPr>
            <a:r>
              <a:rPr lang="en-US" sz="2000" b="1" dirty="0">
                <a:effectLst/>
                <a:latin typeface="Arial" panose="020B0604020202020204" pitchFamily="34" charset="0"/>
                <a:cs typeface="Arial" panose="020B0604020202020204" pitchFamily="34" charset="0"/>
              </a:rPr>
              <a:t>Revenues increased 14% </a:t>
            </a:r>
            <a:r>
              <a:rPr lang="en-US" dirty="0">
                <a:effectLst/>
                <a:latin typeface="Arial" panose="020B0604020202020204" pitchFamily="34" charset="0"/>
                <a:cs typeface="Arial" panose="020B0604020202020204" pitchFamily="34" charset="0"/>
              </a:rPr>
              <a:t>compared to same period in FY 2024</a:t>
            </a:r>
          </a:p>
          <a:p>
            <a:pPr marL="742950" indent="-282575">
              <a:buFont typeface="Wingdings" panose="05000000000000000000" pitchFamily="2" charset="2"/>
              <a:buChar char="Ø"/>
            </a:pPr>
            <a:endParaRPr lang="en-US" dirty="0">
              <a:effectLst/>
              <a:latin typeface="Arial" panose="020B0604020202020204" pitchFamily="34" charset="0"/>
              <a:cs typeface="Arial" panose="020B0604020202020204" pitchFamily="34" charset="0"/>
            </a:endParaRPr>
          </a:p>
          <a:p>
            <a:pPr marL="742950" indent="-282575">
              <a:buFont typeface="Wingdings" panose="05000000000000000000" pitchFamily="2" charset="2"/>
              <a:buChar char="Ø"/>
            </a:pPr>
            <a:r>
              <a:rPr lang="en-US" sz="2000" b="1" dirty="0">
                <a:effectLst/>
                <a:latin typeface="Arial" panose="020B0604020202020204" pitchFamily="34" charset="0"/>
                <a:cs typeface="Arial" panose="020B0604020202020204" pitchFamily="34" charset="0"/>
              </a:rPr>
              <a:t>Positive cash flow from operations </a:t>
            </a:r>
            <a:r>
              <a:rPr lang="en-US" sz="2000" dirty="0">
                <a:effectLst/>
                <a:latin typeface="Arial" panose="020B0604020202020204" pitchFamily="34" charset="0"/>
                <a:cs typeface="Arial" panose="020B0604020202020204" pitchFamily="34" charset="0"/>
              </a:rPr>
              <a:t>for the quarter with </a:t>
            </a:r>
            <a:r>
              <a:rPr lang="en-US" sz="2000" b="1" dirty="0">
                <a:effectLst/>
                <a:latin typeface="Arial" panose="020B0604020202020204" pitchFamily="34" charset="0"/>
                <a:cs typeface="Arial" panose="020B0604020202020204" pitchFamily="34" charset="0"/>
              </a:rPr>
              <a:t>$5.2 million of cash </a:t>
            </a:r>
            <a:r>
              <a:rPr lang="en-US" sz="2000" dirty="0">
                <a:effectLst/>
                <a:latin typeface="Arial" panose="020B0604020202020204" pitchFamily="34" charset="0"/>
                <a:cs typeface="Arial" panose="020B0604020202020204" pitchFamily="34" charset="0"/>
              </a:rPr>
              <a:t>at December 31, 2024</a:t>
            </a:r>
          </a:p>
          <a:p>
            <a:pPr marL="460375"/>
            <a:endParaRPr 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21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7473" y="2378332"/>
            <a:ext cx="7279767" cy="1428813"/>
          </a:xfrm>
        </p:spPr>
        <p:txBody>
          <a:bodyPr>
            <a:noAutofit/>
          </a:bodyPr>
          <a:lstStyle/>
          <a:p>
            <a:pPr>
              <a:lnSpc>
                <a:spcPct val="100000"/>
              </a:lnSpc>
            </a:pPr>
            <a:r>
              <a:rPr lang="en-US" sz="3200" b="1" dirty="0">
                <a:latin typeface="Arial" panose="020B0604020202020204" pitchFamily="34" charset="0"/>
              </a:rPr>
              <a:t>APPENDIX: Product Portfolio</a:t>
            </a:r>
            <a:endParaRPr lang="en-US" sz="1800" b="1" dirty="0">
              <a:latin typeface="Arial" panose="020B0604020202020204" pitchFamily="34" charset="0"/>
            </a:endParaRPr>
          </a:p>
        </p:txBody>
      </p:sp>
    </p:spTree>
    <p:extLst>
      <p:ext uri="{BB962C8B-B14F-4D97-AF65-F5344CB8AC3E}">
        <p14:creationId xmlns:p14="http://schemas.microsoft.com/office/powerpoint/2010/main" val="3436805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69;p3">
            <a:extLst>
              <a:ext uri="{FF2B5EF4-FFF2-40B4-BE49-F238E27FC236}">
                <a16:creationId xmlns:a16="http://schemas.microsoft.com/office/drawing/2014/main" id="{D856FE0D-4EF0-CA86-226E-9B643E9E812B}"/>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23</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30" name="Picture 29">
            <a:extLst>
              <a:ext uri="{FF2B5EF4-FFF2-40B4-BE49-F238E27FC236}">
                <a16:creationId xmlns:a16="http://schemas.microsoft.com/office/drawing/2014/main" id="{34963E19-453E-EE85-6762-CD0BA194C2F5}"/>
              </a:ext>
            </a:extLst>
          </p:cNvPr>
          <p:cNvPicPr>
            <a:picLocks noChangeAspect="1"/>
          </p:cNvPicPr>
          <p:nvPr/>
        </p:nvPicPr>
        <p:blipFill>
          <a:blip r:embed="rId2"/>
          <a:stretch>
            <a:fillRect/>
          </a:stretch>
        </p:blipFill>
        <p:spPr>
          <a:xfrm>
            <a:off x="0" y="495563"/>
            <a:ext cx="12192000" cy="5866873"/>
          </a:xfrm>
          <a:prstGeom prst="rect">
            <a:avLst/>
          </a:prstGeom>
        </p:spPr>
      </p:pic>
    </p:spTree>
    <p:extLst>
      <p:ext uri="{BB962C8B-B14F-4D97-AF65-F5344CB8AC3E}">
        <p14:creationId xmlns:p14="http://schemas.microsoft.com/office/powerpoint/2010/main" val="1728039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69;p3">
            <a:extLst>
              <a:ext uri="{FF2B5EF4-FFF2-40B4-BE49-F238E27FC236}">
                <a16:creationId xmlns:a16="http://schemas.microsoft.com/office/drawing/2014/main" id="{C53663AB-78A0-3163-EE56-087E7E0F6E11}"/>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24</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8" name="Picture 7">
            <a:extLst>
              <a:ext uri="{FF2B5EF4-FFF2-40B4-BE49-F238E27FC236}">
                <a16:creationId xmlns:a16="http://schemas.microsoft.com/office/drawing/2014/main" id="{D2C031D8-4372-49A5-8D60-1018A3FEE800}"/>
              </a:ext>
            </a:extLst>
          </p:cNvPr>
          <p:cNvPicPr>
            <a:picLocks noChangeAspect="1"/>
          </p:cNvPicPr>
          <p:nvPr/>
        </p:nvPicPr>
        <p:blipFill>
          <a:blip r:embed="rId2"/>
          <a:stretch>
            <a:fillRect/>
          </a:stretch>
        </p:blipFill>
        <p:spPr>
          <a:xfrm>
            <a:off x="0" y="502920"/>
            <a:ext cx="12192000" cy="5852160"/>
          </a:xfrm>
          <a:prstGeom prst="rect">
            <a:avLst/>
          </a:prstGeom>
        </p:spPr>
      </p:pic>
    </p:spTree>
    <p:extLst>
      <p:ext uri="{BB962C8B-B14F-4D97-AF65-F5344CB8AC3E}">
        <p14:creationId xmlns:p14="http://schemas.microsoft.com/office/powerpoint/2010/main" val="2164001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27E7F6-11AF-F59A-BC19-F70451AC449C}"/>
              </a:ext>
            </a:extLst>
          </p:cNvPr>
          <p:cNvPicPr>
            <a:picLocks noChangeAspect="1"/>
          </p:cNvPicPr>
          <p:nvPr/>
        </p:nvPicPr>
        <p:blipFill rotWithShape="1">
          <a:blip r:embed="rId3">
            <a:clrChange>
              <a:clrFrom>
                <a:srgbClr val="FFFFFF"/>
              </a:clrFrom>
              <a:clrTo>
                <a:srgbClr val="FFFFFF">
                  <a:alpha val="0"/>
                </a:srgbClr>
              </a:clrTo>
            </a:clrChange>
          </a:blip>
          <a:srcRect l="3852" t="12077" r="4936" b="8030"/>
          <a:stretch/>
        </p:blipFill>
        <p:spPr>
          <a:xfrm>
            <a:off x="104487" y="5011107"/>
            <a:ext cx="6551195" cy="1551984"/>
          </a:xfrm>
          <a:prstGeom prst="rect">
            <a:avLst/>
          </a:prstGeom>
          <a:noFill/>
          <a:ln>
            <a:noFill/>
          </a:ln>
          <a:effectLst/>
        </p:spPr>
      </p:pic>
      <p:sp>
        <p:nvSpPr>
          <p:cNvPr id="2" name="Title 1">
            <a:extLst>
              <a:ext uri="{FF2B5EF4-FFF2-40B4-BE49-F238E27FC236}">
                <a16:creationId xmlns:a16="http://schemas.microsoft.com/office/drawing/2014/main" id="{B14DABED-CA5B-488B-83A4-748CBDB89A2C}"/>
              </a:ext>
            </a:extLst>
          </p:cNvPr>
          <p:cNvSpPr>
            <a:spLocks noGrp="1"/>
          </p:cNvSpPr>
          <p:nvPr>
            <p:ph type="title" idx="4294967295"/>
          </p:nvPr>
        </p:nvSpPr>
        <p:spPr>
          <a:xfrm>
            <a:off x="358444" y="756723"/>
            <a:ext cx="10972800" cy="593725"/>
          </a:xfrm>
        </p:spPr>
        <p:txBody>
          <a:bodyPr>
            <a:normAutofit/>
          </a:bodyPr>
          <a:lstStyle/>
          <a:p>
            <a:pPr algn="ctr"/>
            <a:r>
              <a:rPr lang="en-US" sz="3600" dirty="0">
                <a:solidFill>
                  <a:schemeClr val="tx1"/>
                </a:solidFill>
                <a:latin typeface="Arial" panose="020B0604020202020204" pitchFamily="34" charset="0"/>
                <a:cs typeface="Arial" panose="020B0604020202020204" pitchFamily="34" charset="0"/>
              </a:rPr>
              <a:t>U.S. Animal Health Care</a:t>
            </a:r>
          </a:p>
        </p:txBody>
      </p:sp>
      <p:sp>
        <p:nvSpPr>
          <p:cNvPr id="4" name="Rectangle 3">
            <a:extLst>
              <a:ext uri="{FF2B5EF4-FFF2-40B4-BE49-F238E27FC236}">
                <a16:creationId xmlns:a16="http://schemas.microsoft.com/office/drawing/2014/main" id="{9A00C11C-18E1-3D3B-1005-7D47D55A07E8}"/>
              </a:ext>
            </a:extLst>
          </p:cNvPr>
          <p:cNvSpPr/>
          <p:nvPr/>
        </p:nvSpPr>
        <p:spPr>
          <a:xfrm>
            <a:off x="512304" y="1380355"/>
            <a:ext cx="7840663" cy="2259198"/>
          </a:xfrm>
          <a:prstGeom prst="rect">
            <a:avLst/>
          </a:prstGeom>
          <a:solidFill>
            <a:schemeClr val="bg1">
              <a:lumMod val="95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CC63EE1D-4C67-468B-B1F2-42B5D57F8DD0}"/>
              </a:ext>
            </a:extLst>
          </p:cNvPr>
          <p:cNvSpPr>
            <a:spLocks noGrp="1"/>
          </p:cNvSpPr>
          <p:nvPr>
            <p:ph type="body" idx="4294967295"/>
          </p:nvPr>
        </p:nvSpPr>
        <p:spPr>
          <a:xfrm>
            <a:off x="512304" y="1355726"/>
            <a:ext cx="7840663" cy="2283827"/>
          </a:xfrm>
          <a:solidFill>
            <a:schemeClr val="bg1"/>
          </a:solidFill>
        </p:spPr>
        <p:txBody>
          <a:bodyPr>
            <a:normAutofit/>
          </a:bodyPr>
          <a:lstStyle/>
          <a:p>
            <a:pPr marL="0" indent="0">
              <a:lnSpc>
                <a:spcPct val="150000"/>
              </a:lnSpc>
              <a:buNone/>
            </a:pPr>
            <a:r>
              <a:rPr lang="en-US" sz="2400" b="1" dirty="0">
                <a:solidFill>
                  <a:srgbClr val="FFB81C"/>
                </a:solidFill>
                <a:latin typeface="Arial" panose="020B0604020202020204" pitchFamily="34" charset="0"/>
                <a:cs typeface="Arial" panose="020B0604020202020204" pitchFamily="34" charset="0"/>
              </a:rPr>
              <a:t>MicrocynAH</a:t>
            </a:r>
            <a:r>
              <a:rPr lang="en-US" sz="2400" b="1" baseline="30000" dirty="0">
                <a:solidFill>
                  <a:srgbClr val="FFB81C"/>
                </a:solidFill>
                <a:latin typeface="Arial" panose="020B0604020202020204" pitchFamily="34" charset="0"/>
                <a:cs typeface="Arial" panose="020B0604020202020204" pitchFamily="34" charset="0"/>
              </a:rPr>
              <a:t>®</a:t>
            </a:r>
            <a:r>
              <a:rPr lang="en-US" sz="1600" dirty="0">
                <a:solidFill>
                  <a:srgbClr val="FFB81C"/>
                </a:solidFill>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family of advanced animal healthcare products, safe to use on pets and livestock, and perfect for hot spots, pink eye, scratches, skin rashes and ulcers, cuts, burns, post-surgical sites, irritated skin and lacerations.</a:t>
            </a:r>
          </a:p>
          <a:p>
            <a:pPr>
              <a:lnSpc>
                <a:spcPct val="150000"/>
              </a:lnSpc>
            </a:pPr>
            <a:r>
              <a:rPr lang="en-US" sz="1600" dirty="0">
                <a:latin typeface="Arial" panose="020B0604020202020204" pitchFamily="34" charset="0"/>
                <a:cs typeface="Arial" panose="020B0604020202020204" pitchFamily="34" charset="0"/>
              </a:rPr>
              <a:t>Sold in national pet-store retail chains and specialty stores such as </a:t>
            </a:r>
            <a:r>
              <a:rPr lang="en-US" sz="1600" b="1" err="1">
                <a:solidFill>
                  <a:srgbClr val="00B5E2"/>
                </a:solidFill>
                <a:latin typeface="Arial" panose="020B0604020202020204" pitchFamily="34" charset="0"/>
                <a:cs typeface="Arial" panose="020B0604020202020204" pitchFamily="34" charset="0"/>
              </a:rPr>
              <a:t>PetSmart</a:t>
            </a:r>
            <a:r>
              <a:rPr lang="en-US" sz="1600">
                <a:latin typeface="Arial" panose="020B0604020202020204" pitchFamily="34" charset="0"/>
                <a:cs typeface="Arial" panose="020B0604020202020204" pitchFamily="34" charset="0"/>
              </a:rPr>
              <a:t>, </a:t>
            </a:r>
            <a:r>
              <a:rPr lang="en-US" sz="1600" b="1">
                <a:solidFill>
                  <a:srgbClr val="00B0F0"/>
                </a:solidFill>
                <a:latin typeface="Arial" panose="020B0604020202020204" pitchFamily="34" charset="0"/>
                <a:cs typeface="Arial" panose="020B0604020202020204" pitchFamily="34" charset="0"/>
              </a:rPr>
              <a:t>Chewy</a:t>
            </a:r>
            <a:r>
              <a:rPr lang="en-US" sz="1600" dirty="0">
                <a:latin typeface="Arial" panose="020B0604020202020204" pitchFamily="34" charset="0"/>
                <a:cs typeface="Arial" panose="020B0604020202020204" pitchFamily="34" charset="0"/>
              </a:rPr>
              <a:t>, </a:t>
            </a:r>
            <a:r>
              <a:rPr lang="en-US" sz="1600" b="1" dirty="0">
                <a:solidFill>
                  <a:srgbClr val="00B5E2"/>
                </a:solidFill>
                <a:latin typeface="Arial" panose="020B0604020202020204" pitchFamily="34" charset="0"/>
                <a:cs typeface="Arial" panose="020B0604020202020204" pitchFamily="34" charset="0"/>
              </a:rPr>
              <a:t>Tractor Supply</a:t>
            </a:r>
            <a:r>
              <a:rPr lang="en-US" sz="1600" dirty="0">
                <a:latin typeface="Arial" panose="020B0604020202020204" pitchFamily="34" charset="0"/>
                <a:cs typeface="Arial" panose="020B0604020202020204" pitchFamily="34" charset="0"/>
              </a:rPr>
              <a:t>, </a:t>
            </a:r>
            <a:r>
              <a:rPr lang="en-US" sz="1600" b="1" dirty="0">
                <a:solidFill>
                  <a:srgbClr val="00B5E2"/>
                </a:solidFill>
                <a:latin typeface="Arial" panose="020B0604020202020204" pitchFamily="34" charset="0"/>
                <a:cs typeface="Arial" panose="020B0604020202020204" pitchFamily="34" charset="0"/>
              </a:rPr>
              <a:t>Cabela’s</a:t>
            </a:r>
            <a:r>
              <a:rPr lang="en-US" sz="1600" dirty="0">
                <a:latin typeface="Arial" panose="020B0604020202020204" pitchFamily="34" charset="0"/>
                <a:cs typeface="Arial" panose="020B0604020202020204" pitchFamily="34" charset="0"/>
              </a:rPr>
              <a:t>, </a:t>
            </a:r>
            <a:r>
              <a:rPr lang="en-US" sz="1600" b="1" dirty="0">
                <a:solidFill>
                  <a:srgbClr val="00B5E2"/>
                </a:solidFill>
                <a:latin typeface="Arial" panose="020B0604020202020204" pitchFamily="34" charset="0"/>
                <a:cs typeface="Arial" panose="020B0604020202020204" pitchFamily="34" charset="0"/>
              </a:rPr>
              <a:t>Bass Pro Shops </a:t>
            </a:r>
            <a:r>
              <a:rPr lang="en-US" sz="1600" dirty="0">
                <a:latin typeface="Arial" panose="020B0604020202020204" pitchFamily="34" charset="0"/>
                <a:cs typeface="Arial" panose="020B0604020202020204" pitchFamily="34" charset="0"/>
              </a:rPr>
              <a:t>and</a:t>
            </a:r>
            <a:r>
              <a:rPr lang="en-US" sz="1600" b="1" dirty="0">
                <a:solidFill>
                  <a:srgbClr val="00B5E2"/>
                </a:solidFill>
                <a:latin typeface="Arial" panose="020B0604020202020204" pitchFamily="34" charset="0"/>
                <a:cs typeface="Arial" panose="020B0604020202020204" pitchFamily="34" charset="0"/>
              </a:rPr>
              <a:t> Menards</a:t>
            </a:r>
            <a:r>
              <a:rPr lang="en-US" sz="1600" dirty="0">
                <a:latin typeface="Arial" panose="020B0604020202020204" pitchFamily="34" charset="0"/>
                <a:cs typeface="Arial" panose="020B0604020202020204" pitchFamily="34" charset="0"/>
              </a:rPr>
              <a:t>.  </a:t>
            </a:r>
          </a:p>
        </p:txBody>
      </p:sp>
      <p:sp>
        <p:nvSpPr>
          <p:cNvPr id="7" name="TextBox 6"/>
          <p:cNvSpPr txBox="1"/>
          <p:nvPr/>
        </p:nvSpPr>
        <p:spPr>
          <a:xfrm>
            <a:off x="6997727" y="4897483"/>
            <a:ext cx="4727047" cy="977447"/>
          </a:xfrm>
          <a:prstGeom prst="rect">
            <a:avLst/>
          </a:prstGeom>
          <a:solidFill>
            <a:schemeClr val="bg1"/>
          </a:solidFill>
        </p:spPr>
        <p:txBody>
          <a:bodyPr wrap="square" rtlCol="0">
            <a:spAutoFit/>
          </a:bodyPr>
          <a:lstStyle/>
          <a:p>
            <a:pPr>
              <a:lnSpc>
                <a:spcPct val="150000"/>
              </a:lnSpc>
            </a:pPr>
            <a:r>
              <a:rPr lang="en-US" sz="2400" b="1" dirty="0">
                <a:solidFill>
                  <a:srgbClr val="FFB81C"/>
                </a:solidFill>
                <a:latin typeface="Arial" panose="020B0604020202020204" pitchFamily="34" charset="0"/>
                <a:cs typeface="Arial" panose="020B0604020202020204" pitchFamily="34" charset="0"/>
              </a:rPr>
              <a:t>MicrocynVS</a:t>
            </a:r>
            <a:r>
              <a:rPr lang="en-US" sz="2400" b="1" baseline="30000" dirty="0">
                <a:solidFill>
                  <a:srgbClr val="FFB81C"/>
                </a:solidFill>
                <a:latin typeface="Arial" panose="020B0604020202020204" pitchFamily="34" charset="0"/>
                <a:cs typeface="Arial" panose="020B0604020202020204" pitchFamily="34" charset="0"/>
              </a:rPr>
              <a:t>®</a:t>
            </a:r>
            <a:r>
              <a:rPr lang="en-US" sz="1600" dirty="0">
                <a:solidFill>
                  <a:srgbClr val="000000"/>
                </a:solidFill>
                <a:latin typeface="Arial" panose="020B0604020202020204" pitchFamily="34" charset="0"/>
                <a:cs typeface="Arial" panose="020B0604020202020204" pitchFamily="34" charset="0"/>
              </a:rPr>
              <a:t> veterinarian-strength animal care for use in vet clinics and animal hospitals.</a:t>
            </a:r>
          </a:p>
        </p:txBody>
      </p:sp>
      <p:pic>
        <p:nvPicPr>
          <p:cNvPr id="8" name="Sonoma Pharma.png" descr="Sonoma Pharma.png">
            <a:extLst>
              <a:ext uri="{FF2B5EF4-FFF2-40B4-BE49-F238E27FC236}">
                <a16:creationId xmlns:a16="http://schemas.microsoft.com/office/drawing/2014/main" id="{AEB8383C-116C-C547-A33E-7905C30B6E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pic>
        <p:nvPicPr>
          <p:cNvPr id="6" name="Picture 5">
            <a:extLst>
              <a:ext uri="{FF2B5EF4-FFF2-40B4-BE49-F238E27FC236}">
                <a16:creationId xmlns:a16="http://schemas.microsoft.com/office/drawing/2014/main" id="{61437C7A-A187-BE07-118B-520974A592C0}"/>
              </a:ext>
            </a:extLst>
          </p:cNvPr>
          <p:cNvPicPr>
            <a:picLocks noChangeAspect="1"/>
          </p:cNvPicPr>
          <p:nvPr/>
        </p:nvPicPr>
        <p:blipFill>
          <a:blip r:embed="rId5"/>
          <a:stretch>
            <a:fillRect/>
          </a:stretch>
        </p:blipFill>
        <p:spPr>
          <a:xfrm>
            <a:off x="8597062" y="1380355"/>
            <a:ext cx="2734182" cy="2961473"/>
          </a:xfrm>
          <a:prstGeom prst="rect">
            <a:avLst/>
          </a:prstGeom>
        </p:spPr>
      </p:pic>
      <p:sp>
        <p:nvSpPr>
          <p:cNvPr id="5" name="Google Shape;69;p3">
            <a:extLst>
              <a:ext uri="{FF2B5EF4-FFF2-40B4-BE49-F238E27FC236}">
                <a16:creationId xmlns:a16="http://schemas.microsoft.com/office/drawing/2014/main" id="{98A2CD06-C566-EFC4-65B7-F3BC04C05122}"/>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25</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889420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Sonoma Pharma.png" descr="Sonoma Pharma.png">
            <a:extLst>
              <a:ext uri="{FF2B5EF4-FFF2-40B4-BE49-F238E27FC236}">
                <a16:creationId xmlns:a16="http://schemas.microsoft.com/office/drawing/2014/main" id="{AAF4FE7F-B5AD-E44D-B3F0-C76AC55519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3" name="Google Shape;69;p3">
            <a:extLst>
              <a:ext uri="{FF2B5EF4-FFF2-40B4-BE49-F238E27FC236}">
                <a16:creationId xmlns:a16="http://schemas.microsoft.com/office/drawing/2014/main" id="{BE91CD88-4D92-0A6B-5DC2-491DA9B4229B}"/>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26</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7" name="Picture 6">
            <a:extLst>
              <a:ext uri="{FF2B5EF4-FFF2-40B4-BE49-F238E27FC236}">
                <a16:creationId xmlns:a16="http://schemas.microsoft.com/office/drawing/2014/main" id="{14B2D688-742F-8FB5-6141-C70981B5B4DC}"/>
              </a:ext>
            </a:extLst>
          </p:cNvPr>
          <p:cNvPicPr>
            <a:picLocks noChangeAspect="1"/>
          </p:cNvPicPr>
          <p:nvPr/>
        </p:nvPicPr>
        <p:blipFill>
          <a:blip r:embed="rId3"/>
          <a:stretch>
            <a:fillRect/>
          </a:stretch>
        </p:blipFill>
        <p:spPr>
          <a:xfrm>
            <a:off x="0" y="501641"/>
            <a:ext cx="12192000" cy="5834098"/>
          </a:xfrm>
          <a:prstGeom prst="rect">
            <a:avLst/>
          </a:prstGeom>
        </p:spPr>
      </p:pic>
    </p:spTree>
    <p:extLst>
      <p:ext uri="{BB962C8B-B14F-4D97-AF65-F5344CB8AC3E}">
        <p14:creationId xmlns:p14="http://schemas.microsoft.com/office/powerpoint/2010/main" val="370005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p3">
            <a:extLst>
              <a:ext uri="{FF2B5EF4-FFF2-40B4-BE49-F238E27FC236}">
                <a16:creationId xmlns:a16="http://schemas.microsoft.com/office/drawing/2014/main" id="{0C654F1E-CE1E-D543-7667-DBA9142CB379}"/>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27</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12" name="Picture 11">
            <a:extLst>
              <a:ext uri="{FF2B5EF4-FFF2-40B4-BE49-F238E27FC236}">
                <a16:creationId xmlns:a16="http://schemas.microsoft.com/office/drawing/2014/main" id="{8B603F2C-E320-9793-D5A3-A2F9852ACB11}"/>
              </a:ext>
            </a:extLst>
          </p:cNvPr>
          <p:cNvPicPr>
            <a:picLocks noChangeAspect="1"/>
          </p:cNvPicPr>
          <p:nvPr/>
        </p:nvPicPr>
        <p:blipFill>
          <a:blip r:embed="rId2"/>
          <a:stretch>
            <a:fillRect/>
          </a:stretch>
        </p:blipFill>
        <p:spPr>
          <a:xfrm>
            <a:off x="0" y="504486"/>
            <a:ext cx="12192000" cy="5849028"/>
          </a:xfrm>
          <a:prstGeom prst="rect">
            <a:avLst/>
          </a:prstGeom>
        </p:spPr>
      </p:pic>
    </p:spTree>
    <p:extLst>
      <p:ext uri="{BB962C8B-B14F-4D97-AF65-F5344CB8AC3E}">
        <p14:creationId xmlns:p14="http://schemas.microsoft.com/office/powerpoint/2010/main" val="159229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01A9DD-2324-B403-049D-723FE76AF3DA}"/>
              </a:ext>
            </a:extLst>
          </p:cNvPr>
          <p:cNvPicPr>
            <a:picLocks noChangeAspect="1"/>
          </p:cNvPicPr>
          <p:nvPr/>
        </p:nvPicPr>
        <p:blipFill>
          <a:blip r:embed="rId4"/>
          <a:stretch>
            <a:fillRect/>
          </a:stretch>
        </p:blipFill>
        <p:spPr>
          <a:xfrm>
            <a:off x="4512192" y="2222690"/>
            <a:ext cx="3950550" cy="3950550"/>
          </a:xfrm>
          <a:prstGeom prst="rect">
            <a:avLst/>
          </a:prstGeom>
        </p:spPr>
      </p:pic>
      <p:pic>
        <p:nvPicPr>
          <p:cNvPr id="5" name="Picture 4">
            <a:extLst>
              <a:ext uri="{FF2B5EF4-FFF2-40B4-BE49-F238E27FC236}">
                <a16:creationId xmlns:a16="http://schemas.microsoft.com/office/drawing/2014/main" id="{EA972339-D916-F9D5-4C07-67B74C953E46}"/>
              </a:ext>
            </a:extLst>
          </p:cNvPr>
          <p:cNvPicPr>
            <a:picLocks noChangeAspect="1"/>
          </p:cNvPicPr>
          <p:nvPr/>
        </p:nvPicPr>
        <p:blipFill>
          <a:blip r:embed="rId5"/>
          <a:stretch>
            <a:fillRect/>
          </a:stretch>
        </p:blipFill>
        <p:spPr>
          <a:xfrm>
            <a:off x="40483" y="3017882"/>
            <a:ext cx="3516684" cy="885377"/>
          </a:xfrm>
          <a:prstGeom prst="rect">
            <a:avLst/>
          </a:prstGeom>
        </p:spPr>
      </p:pic>
      <p:pic>
        <p:nvPicPr>
          <p:cNvPr id="6" name="Picture 5">
            <a:extLst>
              <a:ext uri="{FF2B5EF4-FFF2-40B4-BE49-F238E27FC236}">
                <a16:creationId xmlns:a16="http://schemas.microsoft.com/office/drawing/2014/main" id="{5D5D8E79-709E-8041-65E9-126A751731F4}"/>
              </a:ext>
            </a:extLst>
          </p:cNvPr>
          <p:cNvPicPr>
            <a:picLocks noChangeAspect="1"/>
          </p:cNvPicPr>
          <p:nvPr/>
        </p:nvPicPr>
        <p:blipFill>
          <a:blip r:embed="rId6"/>
          <a:stretch>
            <a:fillRect/>
          </a:stretch>
        </p:blipFill>
        <p:spPr>
          <a:xfrm>
            <a:off x="685567" y="3956753"/>
            <a:ext cx="3438442" cy="1755800"/>
          </a:xfrm>
          <a:prstGeom prst="rect">
            <a:avLst/>
          </a:prstGeom>
        </p:spPr>
      </p:pic>
      <p:pic>
        <p:nvPicPr>
          <p:cNvPr id="7" name="Picture 6">
            <a:extLst>
              <a:ext uri="{FF2B5EF4-FFF2-40B4-BE49-F238E27FC236}">
                <a16:creationId xmlns:a16="http://schemas.microsoft.com/office/drawing/2014/main" id="{DE24002C-0718-C4B1-0199-312207EAF954}"/>
              </a:ext>
            </a:extLst>
          </p:cNvPr>
          <p:cNvPicPr>
            <a:picLocks noChangeAspect="1"/>
          </p:cNvPicPr>
          <p:nvPr/>
        </p:nvPicPr>
        <p:blipFill>
          <a:blip r:embed="rId7"/>
          <a:stretch>
            <a:fillRect/>
          </a:stretch>
        </p:blipFill>
        <p:spPr>
          <a:xfrm>
            <a:off x="7263037" y="816288"/>
            <a:ext cx="1322947" cy="1383912"/>
          </a:xfrm>
          <a:prstGeom prst="rect">
            <a:avLst/>
          </a:prstGeom>
        </p:spPr>
      </p:pic>
      <p:pic>
        <p:nvPicPr>
          <p:cNvPr id="8" name="Picture 7">
            <a:extLst>
              <a:ext uri="{FF2B5EF4-FFF2-40B4-BE49-F238E27FC236}">
                <a16:creationId xmlns:a16="http://schemas.microsoft.com/office/drawing/2014/main" id="{46D7AAB3-2A37-9A55-B2E6-51302D376B6C}"/>
              </a:ext>
            </a:extLst>
          </p:cNvPr>
          <p:cNvPicPr>
            <a:picLocks noChangeAspect="1"/>
          </p:cNvPicPr>
          <p:nvPr/>
        </p:nvPicPr>
        <p:blipFill>
          <a:blip r:embed="rId8"/>
          <a:stretch>
            <a:fillRect/>
          </a:stretch>
        </p:blipFill>
        <p:spPr>
          <a:xfrm>
            <a:off x="312210" y="5736494"/>
            <a:ext cx="1225402" cy="548688"/>
          </a:xfrm>
          <a:prstGeom prst="rect">
            <a:avLst/>
          </a:prstGeom>
        </p:spPr>
      </p:pic>
      <p:sp>
        <p:nvSpPr>
          <p:cNvPr id="2" name="TextBox 1">
            <a:extLst>
              <a:ext uri="{FF2B5EF4-FFF2-40B4-BE49-F238E27FC236}">
                <a16:creationId xmlns:a16="http://schemas.microsoft.com/office/drawing/2014/main" id="{9CE275D6-9F6F-A50F-48B9-340B6A40C453}"/>
              </a:ext>
            </a:extLst>
          </p:cNvPr>
          <p:cNvSpPr txBox="1"/>
          <p:nvPr/>
        </p:nvSpPr>
        <p:spPr>
          <a:xfrm>
            <a:off x="525517" y="798786"/>
            <a:ext cx="3203743" cy="584775"/>
          </a:xfrm>
          <a:prstGeom prst="rect">
            <a:avLst/>
          </a:prstGeom>
          <a:noFill/>
        </p:spPr>
        <p:txBody>
          <a:bodyPr wrap="square" rtlCol="0">
            <a:spAutoFit/>
          </a:bodyPr>
          <a:lstStyle/>
          <a:p>
            <a:r>
              <a:rPr lang="en-US" sz="3200" b="1" dirty="0">
                <a:solidFill>
                  <a:srgbClr val="045AAB"/>
                </a:solidFill>
                <a:latin typeface="Arial" panose="020B0604020202020204" pitchFamily="34" charset="0"/>
              </a:rPr>
              <a:t>Middle East</a:t>
            </a:r>
          </a:p>
        </p:txBody>
      </p:sp>
      <p:pic>
        <p:nvPicPr>
          <p:cNvPr id="12" name="Picture 11">
            <a:extLst>
              <a:ext uri="{FF2B5EF4-FFF2-40B4-BE49-F238E27FC236}">
                <a16:creationId xmlns:a16="http://schemas.microsoft.com/office/drawing/2014/main" id="{A742EBED-2A14-47C9-0278-41291C68BD25}"/>
              </a:ext>
            </a:extLst>
          </p:cNvPr>
          <p:cNvPicPr>
            <a:picLocks noChangeAspect="1"/>
          </p:cNvPicPr>
          <p:nvPr/>
        </p:nvPicPr>
        <p:blipFill>
          <a:blip r:embed="rId9"/>
          <a:stretch>
            <a:fillRect/>
          </a:stretch>
        </p:blipFill>
        <p:spPr>
          <a:xfrm>
            <a:off x="230743" y="1495080"/>
            <a:ext cx="2642610" cy="1459662"/>
          </a:xfrm>
          <a:prstGeom prst="rect">
            <a:avLst/>
          </a:prstGeom>
        </p:spPr>
      </p:pic>
      <p:pic>
        <p:nvPicPr>
          <p:cNvPr id="14" name="Picture 13">
            <a:extLst>
              <a:ext uri="{FF2B5EF4-FFF2-40B4-BE49-F238E27FC236}">
                <a16:creationId xmlns:a16="http://schemas.microsoft.com/office/drawing/2014/main" id="{B3F30FC5-862F-9589-0A3D-C6C0FBA5F1B5}"/>
              </a:ext>
            </a:extLst>
          </p:cNvPr>
          <p:cNvPicPr>
            <a:picLocks noChangeAspect="1"/>
          </p:cNvPicPr>
          <p:nvPr/>
        </p:nvPicPr>
        <p:blipFill>
          <a:blip r:embed="rId10"/>
          <a:stretch>
            <a:fillRect/>
          </a:stretch>
        </p:blipFill>
        <p:spPr>
          <a:xfrm>
            <a:off x="3393969" y="1495080"/>
            <a:ext cx="3348451" cy="1755800"/>
          </a:xfrm>
          <a:prstGeom prst="rect">
            <a:avLst/>
          </a:prstGeom>
        </p:spPr>
      </p:pic>
      <p:pic>
        <p:nvPicPr>
          <p:cNvPr id="11" name="MicroSafe Video">
            <a:hlinkClick r:id="" action="ppaction://media"/>
            <a:extLst>
              <a:ext uri="{FF2B5EF4-FFF2-40B4-BE49-F238E27FC236}">
                <a16:creationId xmlns:a16="http://schemas.microsoft.com/office/drawing/2014/main" id="{1179393A-1C07-543E-650F-841C8429326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859523" y="548789"/>
            <a:ext cx="3260238" cy="5760421"/>
          </a:xfrm>
          <a:prstGeom prst="rect">
            <a:avLst/>
          </a:prstGeom>
        </p:spPr>
      </p:pic>
      <p:sp>
        <p:nvSpPr>
          <p:cNvPr id="3" name="Google Shape;69;p3">
            <a:extLst>
              <a:ext uri="{FF2B5EF4-FFF2-40B4-BE49-F238E27FC236}">
                <a16:creationId xmlns:a16="http://schemas.microsoft.com/office/drawing/2014/main" id="{84AB1E08-F83B-4091-5040-34EF3D285D24}"/>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28</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7265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9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7">
            <a:extLst>
              <a:ext uri="{FF2B5EF4-FFF2-40B4-BE49-F238E27FC236}">
                <a16:creationId xmlns:a16="http://schemas.microsoft.com/office/drawing/2014/main" id="{F60E2AA6-0F0E-BC4C-B1EE-A62AD4CFCF6B}"/>
              </a:ext>
            </a:extLst>
          </p:cNvPr>
          <p:cNvSpPr txBox="1"/>
          <p:nvPr/>
        </p:nvSpPr>
        <p:spPr>
          <a:xfrm>
            <a:off x="425072" y="1390009"/>
            <a:ext cx="3534938" cy="793359"/>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20000"/>
              </a:lnSpc>
            </a:pPr>
            <a:r>
              <a:rPr lang="en-US" sz="1600" b="1" dirty="0">
                <a:effectLst/>
                <a:latin typeface="Arial" panose="020B0604020202020204" pitchFamily="34" charset="0"/>
                <a:cs typeface="Arial" panose="020B0604020202020204" pitchFamily="34" charset="0"/>
              </a:rPr>
              <a:t>Singapore, Malaysia, Thailand, Indonesia</a:t>
            </a:r>
          </a:p>
          <a:p>
            <a:pPr algn="ctr">
              <a:lnSpc>
                <a:spcPct val="120000"/>
              </a:lnSpc>
            </a:pPr>
            <a:r>
              <a:rPr lang="en-US" sz="1100" b="1" dirty="0">
                <a:solidFill>
                  <a:srgbClr val="26316C"/>
                </a:solidFill>
                <a:effectLst/>
                <a:latin typeface="Arial" panose="020B0604020202020204" pitchFamily="34" charset="0"/>
                <a:cs typeface="Arial" panose="020B0604020202020204" pitchFamily="34" charset="0"/>
              </a:rPr>
              <a:t>Wound Care </a:t>
            </a:r>
            <a:endParaRPr lang="en-US" sz="1100" b="1" dirty="0">
              <a:solidFill>
                <a:srgbClr val="00359B"/>
              </a:solidFill>
              <a:effectLst/>
              <a:latin typeface="Arial" panose="020B0604020202020204" pitchFamily="34" charset="0"/>
              <a:cs typeface="Arial" panose="020B0604020202020204" pitchFamily="34" charset="0"/>
            </a:endParaRPr>
          </a:p>
        </p:txBody>
      </p:sp>
      <p:sp>
        <p:nvSpPr>
          <p:cNvPr id="17" name="object 27">
            <a:extLst>
              <a:ext uri="{FF2B5EF4-FFF2-40B4-BE49-F238E27FC236}">
                <a16:creationId xmlns:a16="http://schemas.microsoft.com/office/drawing/2014/main" id="{D9F26771-3003-454B-97E3-0502988F157D}"/>
              </a:ext>
            </a:extLst>
          </p:cNvPr>
          <p:cNvSpPr txBox="1"/>
          <p:nvPr/>
        </p:nvSpPr>
        <p:spPr>
          <a:xfrm>
            <a:off x="622777" y="3711848"/>
            <a:ext cx="2685410" cy="737959"/>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20000"/>
              </a:lnSpc>
            </a:pPr>
            <a:r>
              <a:rPr lang="en-US" b="1" dirty="0">
                <a:solidFill>
                  <a:schemeClr val="tx1"/>
                </a:solidFill>
                <a:effectLst/>
                <a:latin typeface="Arial" panose="020B0604020202020204" pitchFamily="34" charset="0"/>
                <a:cs typeface="Arial" panose="020B0604020202020204" pitchFamily="34" charset="0"/>
              </a:rPr>
              <a:t>South Korea </a:t>
            </a:r>
          </a:p>
          <a:p>
            <a:pPr>
              <a:lnSpc>
                <a:spcPct val="120000"/>
              </a:lnSpc>
            </a:pPr>
            <a:r>
              <a:rPr lang="en-US" sz="1100" b="1" dirty="0">
                <a:solidFill>
                  <a:srgbClr val="36854B"/>
                </a:solidFill>
                <a:effectLst/>
                <a:latin typeface="Arial" panose="020B0604020202020204" pitchFamily="34" charset="0"/>
                <a:cs typeface="Arial" panose="020B0604020202020204" pitchFamily="34" charset="0"/>
              </a:rPr>
              <a:t>         </a:t>
            </a:r>
            <a:r>
              <a:rPr lang="en-US" sz="1100" b="1" dirty="0" err="1">
                <a:solidFill>
                  <a:srgbClr val="36854B"/>
                </a:solidFill>
                <a:effectLst/>
                <a:latin typeface="Arial" panose="020B0604020202020204" pitchFamily="34" charset="0"/>
                <a:cs typeface="Arial" panose="020B0604020202020204" pitchFamily="34" charset="0"/>
              </a:rPr>
              <a:t>BioDerm</a:t>
            </a:r>
            <a:r>
              <a:rPr lang="en-US" sz="1100" b="1" dirty="0">
                <a:solidFill>
                  <a:srgbClr val="00569E"/>
                </a:solidFill>
                <a:latin typeface="Arial" panose="020B0604020202020204" pitchFamily="34" charset="0"/>
                <a:cs typeface="Arial" panose="020B0604020202020204" pitchFamily="34" charset="0"/>
              </a:rPr>
              <a:t>              Biodacyn60 Wound Care</a:t>
            </a:r>
            <a:endParaRPr lang="en-US" sz="1100" b="1" dirty="0">
              <a:solidFill>
                <a:srgbClr val="00569E"/>
              </a:solidFill>
              <a:effectLst/>
              <a:latin typeface="Arial" panose="020B0604020202020204" pitchFamily="34" charset="0"/>
              <a:cs typeface="Arial" panose="020B0604020202020204" pitchFamily="34" charset="0"/>
            </a:endParaRPr>
          </a:p>
        </p:txBody>
      </p:sp>
      <p:sp>
        <p:nvSpPr>
          <p:cNvPr id="38" name="object 27">
            <a:extLst>
              <a:ext uri="{FF2B5EF4-FFF2-40B4-BE49-F238E27FC236}">
                <a16:creationId xmlns:a16="http://schemas.microsoft.com/office/drawing/2014/main" id="{566A3591-64EE-D242-9237-441741C0FA4A}"/>
              </a:ext>
            </a:extLst>
          </p:cNvPr>
          <p:cNvSpPr txBox="1"/>
          <p:nvPr/>
        </p:nvSpPr>
        <p:spPr>
          <a:xfrm>
            <a:off x="8156656" y="1304734"/>
            <a:ext cx="2685410" cy="534762"/>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20000"/>
              </a:lnSpc>
            </a:pPr>
            <a:r>
              <a:rPr lang="en-US" b="1" dirty="0">
                <a:solidFill>
                  <a:schemeClr val="tx1"/>
                </a:solidFill>
                <a:effectLst/>
                <a:latin typeface="Arial" panose="020B0604020202020204" pitchFamily="34" charset="0"/>
                <a:cs typeface="Arial" panose="020B0604020202020204" pitchFamily="34" charset="0"/>
              </a:rPr>
              <a:t>Hong</a:t>
            </a:r>
            <a:r>
              <a:rPr lang="zh-CN" altLang="en-US" b="1" dirty="0">
                <a:solidFill>
                  <a:schemeClr val="tx1"/>
                </a:solidFill>
                <a:effectLst/>
                <a:latin typeface="Arial" panose="020B0604020202020204" pitchFamily="34" charset="0"/>
                <a:cs typeface="Arial" panose="020B0604020202020204" pitchFamily="34" charset="0"/>
              </a:rPr>
              <a:t> </a:t>
            </a:r>
            <a:r>
              <a:rPr lang="en-US" altLang="zh-CN" b="1" dirty="0">
                <a:solidFill>
                  <a:schemeClr val="tx1"/>
                </a:solidFill>
                <a:effectLst/>
                <a:latin typeface="Arial" panose="020B0604020202020204" pitchFamily="34" charset="0"/>
                <a:cs typeface="Arial" panose="020B0604020202020204" pitchFamily="34" charset="0"/>
              </a:rPr>
              <a:t>K</a:t>
            </a:r>
            <a:r>
              <a:rPr lang="en-US" b="1" dirty="0">
                <a:solidFill>
                  <a:schemeClr val="tx1"/>
                </a:solidFill>
                <a:effectLst/>
                <a:latin typeface="Arial" panose="020B0604020202020204" pitchFamily="34" charset="0"/>
                <a:cs typeface="Arial" panose="020B0604020202020204" pitchFamily="34" charset="0"/>
              </a:rPr>
              <a:t>ong</a:t>
            </a:r>
          </a:p>
          <a:p>
            <a:pPr algn="ctr">
              <a:lnSpc>
                <a:spcPct val="120000"/>
              </a:lnSpc>
            </a:pPr>
            <a:r>
              <a:rPr lang="en-US" sz="1100" b="1" dirty="0">
                <a:solidFill>
                  <a:srgbClr val="C00000"/>
                </a:solidFill>
                <a:effectLst/>
                <a:latin typeface="Arial" panose="020B0604020202020204" pitchFamily="34" charset="0"/>
                <a:cs typeface="Arial" panose="020B0604020202020204" pitchFamily="34" charset="0"/>
              </a:rPr>
              <a:t>Microdacyn60 Oral Care</a:t>
            </a:r>
            <a:endParaRPr lang="en-US" sz="1100" b="1" dirty="0">
              <a:solidFill>
                <a:srgbClr val="00245B"/>
              </a:solidFill>
              <a:effectLst/>
              <a:latin typeface="Arial" panose="020B0604020202020204" pitchFamily="34" charset="0"/>
              <a:cs typeface="Arial" panose="020B0604020202020204" pitchFamily="34" charset="0"/>
            </a:endParaRPr>
          </a:p>
        </p:txBody>
      </p:sp>
      <p:sp>
        <p:nvSpPr>
          <p:cNvPr id="43" name="object 27">
            <a:extLst>
              <a:ext uri="{FF2B5EF4-FFF2-40B4-BE49-F238E27FC236}">
                <a16:creationId xmlns:a16="http://schemas.microsoft.com/office/drawing/2014/main" id="{054DB865-EC8B-FA4C-807B-96E9B5B36DEF}"/>
              </a:ext>
            </a:extLst>
          </p:cNvPr>
          <p:cNvSpPr txBox="1"/>
          <p:nvPr/>
        </p:nvSpPr>
        <p:spPr>
          <a:xfrm>
            <a:off x="4531183" y="1394121"/>
            <a:ext cx="1643139" cy="534762"/>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20000"/>
              </a:lnSpc>
            </a:pPr>
            <a:r>
              <a:rPr lang="en-US" b="1" dirty="0">
                <a:solidFill>
                  <a:schemeClr val="tx1"/>
                </a:solidFill>
                <a:effectLst/>
                <a:latin typeface="Arial" panose="020B0604020202020204" pitchFamily="34" charset="0"/>
                <a:cs typeface="Arial" panose="020B0604020202020204" pitchFamily="34" charset="0"/>
              </a:rPr>
              <a:t>China</a:t>
            </a:r>
          </a:p>
          <a:p>
            <a:pPr algn="ctr">
              <a:lnSpc>
                <a:spcPct val="120000"/>
              </a:lnSpc>
            </a:pPr>
            <a:r>
              <a:rPr lang="en-US" sz="1100" b="1" dirty="0" err="1">
                <a:solidFill>
                  <a:srgbClr val="26316C"/>
                </a:solidFill>
                <a:effectLst/>
                <a:latin typeface="Arial" panose="020B0604020202020204" pitchFamily="34" charset="0"/>
                <a:cs typeface="Arial" panose="020B0604020202020204" pitchFamily="34" charset="0"/>
              </a:rPr>
              <a:t>Microcyn</a:t>
            </a:r>
            <a:endParaRPr lang="en-US" sz="1100" b="1" dirty="0">
              <a:solidFill>
                <a:srgbClr val="26316C"/>
              </a:solidFill>
              <a:effectLst/>
              <a:latin typeface="Arial" panose="020B0604020202020204" pitchFamily="34" charset="0"/>
              <a:cs typeface="Arial" panose="020B0604020202020204" pitchFamily="34" charset="0"/>
            </a:endParaRPr>
          </a:p>
        </p:txBody>
      </p:sp>
      <p:sp>
        <p:nvSpPr>
          <p:cNvPr id="44" name="object 27">
            <a:extLst>
              <a:ext uri="{FF2B5EF4-FFF2-40B4-BE49-F238E27FC236}">
                <a16:creationId xmlns:a16="http://schemas.microsoft.com/office/drawing/2014/main" id="{AF38F1DD-D8A7-B045-A4A3-5D432403B947}"/>
              </a:ext>
            </a:extLst>
          </p:cNvPr>
          <p:cNvSpPr txBox="1"/>
          <p:nvPr/>
        </p:nvSpPr>
        <p:spPr>
          <a:xfrm>
            <a:off x="4438620" y="4001317"/>
            <a:ext cx="1828267" cy="534762"/>
          </a:xfrm>
          <a:prstGeom prst="rect">
            <a:avLst/>
          </a:prstGeom>
        </p:spPr>
        <p:style>
          <a:lnRef idx="0">
            <a:scrgbClr r="0" g="0" b="0"/>
          </a:lnRef>
          <a:fillRef idx="0">
            <a:scrgbClr r="0" g="0" b="0"/>
          </a:fillRef>
          <a:effectRef idx="0">
            <a:scrgbClr r="0" g="0" b="0"/>
          </a:effectRef>
          <a:fontRef idx="major"/>
        </p:style>
        <p:txBody>
          <a:bodyPr vert="horz" wrap="square" lIns="0" tIns="1270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a:lnSpc>
                <a:spcPct val="120000"/>
              </a:lnSpc>
            </a:pPr>
            <a:r>
              <a:rPr lang="en-US" b="1" dirty="0">
                <a:solidFill>
                  <a:schemeClr val="tx1"/>
                </a:solidFill>
                <a:effectLst/>
                <a:latin typeface="Arial" panose="020B0604020202020204" pitchFamily="34" charset="0"/>
                <a:cs typeface="Arial" panose="020B0604020202020204" pitchFamily="34" charset="0"/>
              </a:rPr>
              <a:t>The Philippines</a:t>
            </a:r>
          </a:p>
          <a:p>
            <a:pPr algn="ctr">
              <a:lnSpc>
                <a:spcPct val="120000"/>
              </a:lnSpc>
            </a:pPr>
            <a:r>
              <a:rPr lang="en-US" sz="1100" b="1" dirty="0" err="1">
                <a:solidFill>
                  <a:srgbClr val="0D27C8"/>
                </a:solidFill>
                <a:latin typeface="Arial" panose="020B0604020202020204" pitchFamily="34" charset="0"/>
                <a:cs typeface="Arial" panose="020B0604020202020204" pitchFamily="34" charset="0"/>
              </a:rPr>
              <a:t>M</a:t>
            </a:r>
            <a:r>
              <a:rPr lang="en-US" sz="1100" b="1" dirty="0" err="1">
                <a:solidFill>
                  <a:srgbClr val="0D27C8"/>
                </a:solidFill>
                <a:effectLst/>
                <a:latin typeface="Arial" panose="020B0604020202020204" pitchFamily="34" charset="0"/>
                <a:cs typeface="Arial" panose="020B0604020202020204" pitchFamily="34" charset="0"/>
              </a:rPr>
              <a:t>icrodacyn</a:t>
            </a:r>
            <a:endParaRPr lang="en-US" sz="1100" b="1" dirty="0">
              <a:solidFill>
                <a:srgbClr val="0D27C8"/>
              </a:solidFill>
              <a:effectLst/>
              <a:latin typeface="Arial" panose="020B0604020202020204" pitchFamily="34" charset="0"/>
              <a:cs typeface="Arial" panose="020B0604020202020204" pitchFamily="34" charset="0"/>
            </a:endParaRPr>
          </a:p>
        </p:txBody>
      </p:sp>
      <p:pic>
        <p:nvPicPr>
          <p:cNvPr id="41" name="Sonoma Pharma.png" descr="Sonoma Pharma.png">
            <a:extLst>
              <a:ext uri="{FF2B5EF4-FFF2-40B4-BE49-F238E27FC236}">
                <a16:creationId xmlns:a16="http://schemas.microsoft.com/office/drawing/2014/main" id="{803B4296-9223-4A48-B132-BB681A292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sp>
        <p:nvSpPr>
          <p:cNvPr id="2" name="TextBox 1">
            <a:extLst>
              <a:ext uri="{FF2B5EF4-FFF2-40B4-BE49-F238E27FC236}">
                <a16:creationId xmlns:a16="http://schemas.microsoft.com/office/drawing/2014/main" id="{29C49277-F76D-3B7D-1E4B-0060EF560C63}"/>
              </a:ext>
            </a:extLst>
          </p:cNvPr>
          <p:cNvSpPr txBox="1"/>
          <p:nvPr/>
        </p:nvSpPr>
        <p:spPr>
          <a:xfrm>
            <a:off x="8717519" y="3896161"/>
            <a:ext cx="1778261" cy="369332"/>
          </a:xfrm>
          <a:prstGeom prst="rect">
            <a:avLst/>
          </a:prstGeom>
          <a:noFill/>
        </p:spPr>
        <p:txBody>
          <a:bodyPr wrap="square" rtlCol="0">
            <a:spAutoFit/>
          </a:bodyPr>
          <a:lstStyle/>
          <a:p>
            <a:r>
              <a:rPr lang="en-US" b="1" dirty="0" err="1">
                <a:solidFill>
                  <a:srgbClr val="00245B"/>
                </a:solidFill>
                <a:effectLst/>
                <a:latin typeface="Arial" panose="020B0604020202020204" pitchFamily="34" charset="0"/>
                <a:cs typeface="Arial" panose="020B0604020202020204" pitchFamily="34" charset="0"/>
              </a:rPr>
              <a:t>MicrocynAH</a:t>
            </a:r>
            <a:r>
              <a:rPr lang="en-US" b="1" baseline="30000" dirty="0">
                <a:solidFill>
                  <a:srgbClr val="00245B"/>
                </a:solidFill>
                <a:effectLst/>
                <a:latin typeface="Arial" panose="020B0604020202020204" pitchFamily="34" charset="0"/>
                <a:cs typeface="Arial" panose="020B0604020202020204" pitchFamily="34" charset="0"/>
              </a:rPr>
              <a:t>®</a:t>
            </a:r>
            <a:r>
              <a:rPr lang="en-US" b="1" dirty="0">
                <a:solidFill>
                  <a:srgbClr val="00245B"/>
                </a:solidFill>
                <a:effectLst/>
                <a:latin typeface="Arial" panose="020B0604020202020204" pitchFamily="34" charset="0"/>
                <a:cs typeface="Arial" panose="020B0604020202020204" pitchFamily="34" charset="0"/>
              </a:rPr>
              <a:t> </a:t>
            </a:r>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A02FA783-B20A-E829-E1DC-167A0A13A3BC}"/>
              </a:ext>
            </a:extLst>
          </p:cNvPr>
          <p:cNvSpPr txBox="1"/>
          <p:nvPr/>
        </p:nvSpPr>
        <p:spPr>
          <a:xfrm>
            <a:off x="4971374" y="719503"/>
            <a:ext cx="2591025" cy="584775"/>
          </a:xfrm>
          <a:prstGeom prst="rect">
            <a:avLst/>
          </a:prstGeom>
          <a:noFill/>
        </p:spPr>
        <p:txBody>
          <a:bodyPr wrap="square" rtlCol="0">
            <a:spAutoFit/>
          </a:bodyPr>
          <a:lstStyle/>
          <a:p>
            <a:pPr algn="ctr"/>
            <a:r>
              <a:rPr lang="en-US" sz="3200" b="1" u="sng" dirty="0">
                <a:solidFill>
                  <a:srgbClr val="045AAB"/>
                </a:solidFill>
                <a:latin typeface="Arial" panose="020B0604020202020204" pitchFamily="34" charset="0"/>
              </a:rPr>
              <a:t>Asia</a:t>
            </a:r>
          </a:p>
        </p:txBody>
      </p:sp>
      <p:sp>
        <p:nvSpPr>
          <p:cNvPr id="5" name="Google Shape;69;p3">
            <a:extLst>
              <a:ext uri="{FF2B5EF4-FFF2-40B4-BE49-F238E27FC236}">
                <a16:creationId xmlns:a16="http://schemas.microsoft.com/office/drawing/2014/main" id="{1D415A8A-A804-9442-0E06-297ED7CD995B}"/>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29</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35" name="Picture 34">
            <a:extLst>
              <a:ext uri="{FF2B5EF4-FFF2-40B4-BE49-F238E27FC236}">
                <a16:creationId xmlns:a16="http://schemas.microsoft.com/office/drawing/2014/main" id="{42592CAD-965B-C735-3289-03CF363CCE2E}"/>
              </a:ext>
            </a:extLst>
          </p:cNvPr>
          <p:cNvPicPr>
            <a:picLocks noChangeAspect="1"/>
          </p:cNvPicPr>
          <p:nvPr/>
        </p:nvPicPr>
        <p:blipFill>
          <a:blip r:embed="rId3"/>
          <a:stretch>
            <a:fillRect/>
          </a:stretch>
        </p:blipFill>
        <p:spPr>
          <a:xfrm>
            <a:off x="622777" y="1933768"/>
            <a:ext cx="11242267" cy="1603301"/>
          </a:xfrm>
          <a:prstGeom prst="rect">
            <a:avLst/>
          </a:prstGeom>
        </p:spPr>
      </p:pic>
      <p:pic>
        <p:nvPicPr>
          <p:cNvPr id="78" name="Picture 77">
            <a:extLst>
              <a:ext uri="{FF2B5EF4-FFF2-40B4-BE49-F238E27FC236}">
                <a16:creationId xmlns:a16="http://schemas.microsoft.com/office/drawing/2014/main" id="{87C743E3-22EE-A7A5-83C4-EF88B3637B70}"/>
              </a:ext>
            </a:extLst>
          </p:cNvPr>
          <p:cNvPicPr>
            <a:picLocks noChangeAspect="1"/>
          </p:cNvPicPr>
          <p:nvPr/>
        </p:nvPicPr>
        <p:blipFill>
          <a:blip r:embed="rId4"/>
          <a:stretch>
            <a:fillRect/>
          </a:stretch>
        </p:blipFill>
        <p:spPr>
          <a:xfrm>
            <a:off x="685331" y="4268698"/>
            <a:ext cx="10821338" cy="1713124"/>
          </a:xfrm>
          <a:prstGeom prst="rect">
            <a:avLst/>
          </a:prstGeom>
        </p:spPr>
      </p:pic>
    </p:spTree>
    <p:extLst>
      <p:ext uri="{BB962C8B-B14F-4D97-AF65-F5344CB8AC3E}">
        <p14:creationId xmlns:p14="http://schemas.microsoft.com/office/powerpoint/2010/main" val="2139867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B5AB77-2366-109F-427F-6E41235B8DA9}"/>
              </a:ext>
            </a:extLst>
          </p:cNvPr>
          <p:cNvPicPr>
            <a:picLocks noChangeAspect="1"/>
          </p:cNvPicPr>
          <p:nvPr/>
        </p:nvPicPr>
        <p:blipFill>
          <a:blip r:embed="rId3">
            <a:alphaModFix amt="75000"/>
          </a:blip>
          <a:stretch>
            <a:fillRect/>
          </a:stretch>
        </p:blipFill>
        <p:spPr>
          <a:xfrm>
            <a:off x="5916080" y="3761928"/>
            <a:ext cx="3888268" cy="2430167"/>
          </a:xfrm>
          <a:prstGeom prst="rect">
            <a:avLst/>
          </a:prstGeom>
        </p:spPr>
      </p:pic>
      <p:sp>
        <p:nvSpPr>
          <p:cNvPr id="6" name="Google Shape;131;g1211a5e444f_0_81">
            <a:extLst>
              <a:ext uri="{FF2B5EF4-FFF2-40B4-BE49-F238E27FC236}">
                <a16:creationId xmlns:a16="http://schemas.microsoft.com/office/drawing/2014/main" id="{3F4F723B-61E0-5046-A23F-CED838B94D8E}"/>
              </a:ext>
            </a:extLst>
          </p:cNvPr>
          <p:cNvSpPr/>
          <p:nvPr/>
        </p:nvSpPr>
        <p:spPr>
          <a:xfrm>
            <a:off x="0" y="485192"/>
            <a:ext cx="12192000" cy="5866099"/>
          </a:xfrm>
          <a:prstGeom prst="rect">
            <a:avLst/>
          </a:prstGeom>
          <a:solidFill>
            <a:srgbClr val="E9F7FD">
              <a:alpha val="49411"/>
            </a:srgbClr>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911363" name="Rectangle 3"/>
          <p:cNvSpPr>
            <a:spLocks noGrp="1" noChangeArrowheads="1"/>
          </p:cNvSpPr>
          <p:nvPr>
            <p:ph type="body" idx="4294967295"/>
          </p:nvPr>
        </p:nvSpPr>
        <p:spPr>
          <a:xfrm>
            <a:off x="1139125" y="1410879"/>
            <a:ext cx="9913749" cy="2351049"/>
          </a:xfrm>
        </p:spPr>
        <p:txBody>
          <a:bodyPr>
            <a:noAutofit/>
          </a:bodyPr>
          <a:lstStyle/>
          <a:p>
            <a:pPr algn="ctr">
              <a:lnSpc>
                <a:spcPct val="150000"/>
              </a:lnSpc>
              <a:spcBef>
                <a:spcPts val="600"/>
              </a:spcBef>
              <a:spcAft>
                <a:spcPts val="600"/>
              </a:spcAft>
              <a:buNone/>
            </a:pPr>
            <a:r>
              <a:rPr lang="en-US" altLang="en-US" sz="1600" i="1" dirty="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Sonoma Pharmaceuticals is a global healthcare leader for developing and producing stabilized hypochlorous acid (</a:t>
            </a:r>
            <a:r>
              <a:rPr lang="en-US" altLang="en-US" sz="1600" dirty="0" err="1">
                <a:latin typeface="Arial" panose="020B0604020202020204" pitchFamily="34" charset="0"/>
                <a:cs typeface="Arial" panose="020B0604020202020204" pitchFamily="34" charset="0"/>
              </a:rPr>
              <a:t>HOCl</a:t>
            </a:r>
            <a:r>
              <a:rPr lang="en-US" altLang="en-US" sz="1600" dirty="0">
                <a:latin typeface="Arial" panose="020B0604020202020204" pitchFamily="34" charset="0"/>
                <a:cs typeface="Arial" panose="020B0604020202020204" pitchFamily="34" charset="0"/>
              </a:rPr>
              <a:t>) products for a wide range of applications, including </a:t>
            </a:r>
            <a:r>
              <a:rPr lang="en-US" altLang="en-US" sz="1600" dirty="0">
                <a:cs typeface="Arial" panose="020B0604020202020204" pitchFamily="34" charset="0"/>
              </a:rPr>
              <a:t>wound, eye, oral and nasal care, dermatological conditions, podiatry, animal health care and non-toxic disinfectants</a:t>
            </a:r>
            <a:r>
              <a:rPr lang="en-US" altLang="en-US" sz="1600" dirty="0">
                <a:latin typeface="Arial" panose="020B0604020202020204" pitchFamily="34" charset="0"/>
                <a:cs typeface="Arial" panose="020B0604020202020204" pitchFamily="34" charset="0"/>
              </a:rPr>
              <a:t>. Sonoma’s products are clinically proven to reduce itch, pain, scarring, and irritation safely and without damaging healthy tissue. In-vitro and clinical studies of </a:t>
            </a:r>
            <a:r>
              <a:rPr lang="en-US" altLang="en-US" sz="1600" dirty="0" err="1">
                <a:latin typeface="Arial" panose="020B0604020202020204" pitchFamily="34" charset="0"/>
                <a:cs typeface="Arial" panose="020B0604020202020204" pitchFamily="34" charset="0"/>
              </a:rPr>
              <a:t>HOCl</a:t>
            </a:r>
            <a:r>
              <a:rPr lang="en-US" altLang="en-US" sz="1600" dirty="0">
                <a:latin typeface="Arial" panose="020B0604020202020204" pitchFamily="34" charset="0"/>
                <a:cs typeface="Arial" panose="020B0604020202020204" pitchFamily="34" charset="0"/>
              </a:rPr>
              <a:t> show it to safely </a:t>
            </a:r>
            <a:r>
              <a:rPr lang="en-US" altLang="en-US" sz="1600" dirty="0">
                <a:cs typeface="Arial" panose="020B0604020202020204" pitchFamily="34" charset="0"/>
              </a:rPr>
              <a:t>manage skin abrasions, lacerations, minor irritations, cuts, and intact skin.  </a:t>
            </a:r>
          </a:p>
        </p:txBody>
      </p:sp>
      <p:sp>
        <p:nvSpPr>
          <p:cNvPr id="4" name="Rectangle 2">
            <a:extLst>
              <a:ext uri="{FF2B5EF4-FFF2-40B4-BE49-F238E27FC236}">
                <a16:creationId xmlns:a16="http://schemas.microsoft.com/office/drawing/2014/main" id="{65A74450-3C94-D943-97C8-FC4AF1327110}"/>
              </a:ext>
            </a:extLst>
          </p:cNvPr>
          <p:cNvSpPr txBox="1">
            <a:spLocks noChangeArrowheads="1"/>
          </p:cNvSpPr>
          <p:nvPr/>
        </p:nvSpPr>
        <p:spPr>
          <a:xfrm>
            <a:off x="0" y="818212"/>
            <a:ext cx="12192000" cy="8483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latin typeface="Arial" panose="020B0604020202020204" pitchFamily="34" charset="0"/>
                <a:cs typeface="Arial" panose="020B0604020202020204" pitchFamily="34" charset="0"/>
              </a:rPr>
              <a:t>About Sonoma</a:t>
            </a:r>
            <a:br>
              <a:rPr lang="en-US" altLang="en-US" sz="3600" dirty="0">
                <a:latin typeface="Arial" panose="020B0604020202020204" pitchFamily="34" charset="0"/>
                <a:cs typeface="Arial" panose="020B0604020202020204" pitchFamily="34" charset="0"/>
              </a:rPr>
            </a:br>
            <a:endParaRPr lang="en-US" altLang="en-US" sz="3600" dirty="0">
              <a:latin typeface="Arial" panose="020B0604020202020204" pitchFamily="34" charset="0"/>
              <a:cs typeface="Arial" panose="020B0604020202020204" pitchFamily="34" charset="0"/>
            </a:endParaRPr>
          </a:p>
        </p:txBody>
      </p:sp>
      <p:sp>
        <p:nvSpPr>
          <p:cNvPr id="2" name="Google Shape;69;p3">
            <a:extLst>
              <a:ext uri="{FF2B5EF4-FFF2-40B4-BE49-F238E27FC236}">
                <a16:creationId xmlns:a16="http://schemas.microsoft.com/office/drawing/2014/main" id="{337ACAAF-CD5C-5F3E-EB68-CC9E2F540010}"/>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3</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3" name="Picture 2">
            <a:extLst>
              <a:ext uri="{FF2B5EF4-FFF2-40B4-BE49-F238E27FC236}">
                <a16:creationId xmlns:a16="http://schemas.microsoft.com/office/drawing/2014/main" id="{BBD38195-6DBA-4706-4F47-DAB78AD9C483}"/>
              </a:ext>
            </a:extLst>
          </p:cNvPr>
          <p:cNvPicPr>
            <a:picLocks noChangeAspect="1"/>
          </p:cNvPicPr>
          <p:nvPr/>
        </p:nvPicPr>
        <p:blipFill>
          <a:blip r:embed="rId4"/>
          <a:stretch>
            <a:fillRect/>
          </a:stretch>
        </p:blipFill>
        <p:spPr>
          <a:xfrm>
            <a:off x="1362501" y="3761928"/>
            <a:ext cx="3526575" cy="2351049"/>
          </a:xfrm>
          <a:prstGeom prst="rect">
            <a:avLst/>
          </a:prstGeom>
        </p:spPr>
      </p:pic>
      <p:sp>
        <p:nvSpPr>
          <p:cNvPr id="5" name="TextBox 4">
            <a:extLst>
              <a:ext uri="{FF2B5EF4-FFF2-40B4-BE49-F238E27FC236}">
                <a16:creationId xmlns:a16="http://schemas.microsoft.com/office/drawing/2014/main" id="{8CD11B7D-192E-B6FD-74B9-248A24984710}"/>
              </a:ext>
            </a:extLst>
          </p:cNvPr>
          <p:cNvSpPr txBox="1"/>
          <p:nvPr/>
        </p:nvSpPr>
        <p:spPr>
          <a:xfrm>
            <a:off x="5582248" y="4240608"/>
            <a:ext cx="4611163" cy="1154675"/>
          </a:xfrm>
          <a:prstGeom prst="rect">
            <a:avLst/>
          </a:prstGeom>
          <a:noFill/>
        </p:spPr>
        <p:txBody>
          <a:bodyPr wrap="square" rtlCol="0">
            <a:spAutoFit/>
          </a:bodyPr>
          <a:lstStyle/>
          <a:p>
            <a:pPr algn="ctr">
              <a:lnSpc>
                <a:spcPct val="150000"/>
              </a:lnSpc>
              <a:spcBef>
                <a:spcPts val="600"/>
              </a:spcBef>
              <a:spcAft>
                <a:spcPts val="600"/>
              </a:spcAft>
            </a:pPr>
            <a:r>
              <a:rPr lang="en-US" altLang="en-US" sz="1600" dirty="0">
                <a:latin typeface="Arial" panose="020B0604020202020204" pitchFamily="34" charset="0"/>
                <a:cs typeface="Arial" panose="020B0604020202020204" pitchFamily="34" charset="0"/>
              </a:rPr>
              <a:t>Sonoma’s products are sold either directly or via partners in 55 countries worldwide. Sonoma actively seeks new distribution partners. </a:t>
            </a:r>
          </a:p>
        </p:txBody>
      </p:sp>
    </p:spTree>
    <p:extLst>
      <p:ext uri="{BB962C8B-B14F-4D97-AF65-F5344CB8AC3E}">
        <p14:creationId xmlns:p14="http://schemas.microsoft.com/office/powerpoint/2010/main" val="872084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Sonoma Pharma.png" descr="Sonoma Pharma.png">
            <a:extLst>
              <a:ext uri="{FF2B5EF4-FFF2-40B4-BE49-F238E27FC236}">
                <a16:creationId xmlns:a16="http://schemas.microsoft.com/office/drawing/2014/main" id="{803B4296-9223-4A48-B132-BB681A2922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pic>
        <p:nvPicPr>
          <p:cNvPr id="10" name="Picture 9">
            <a:extLst>
              <a:ext uri="{FF2B5EF4-FFF2-40B4-BE49-F238E27FC236}">
                <a16:creationId xmlns:a16="http://schemas.microsoft.com/office/drawing/2014/main" id="{F3C48535-A706-88CE-FE18-99FB606F2D1F}"/>
              </a:ext>
            </a:extLst>
          </p:cNvPr>
          <p:cNvPicPr>
            <a:picLocks noChangeAspect="1"/>
          </p:cNvPicPr>
          <p:nvPr/>
        </p:nvPicPr>
        <p:blipFill>
          <a:blip r:embed="rId3"/>
          <a:stretch>
            <a:fillRect/>
          </a:stretch>
        </p:blipFill>
        <p:spPr>
          <a:xfrm>
            <a:off x="110865" y="1809803"/>
            <a:ext cx="2591025" cy="755970"/>
          </a:xfrm>
          <a:prstGeom prst="rect">
            <a:avLst/>
          </a:prstGeom>
        </p:spPr>
      </p:pic>
      <p:sp>
        <p:nvSpPr>
          <p:cNvPr id="14" name="TextBox 58">
            <a:extLst>
              <a:ext uri="{FF2B5EF4-FFF2-40B4-BE49-F238E27FC236}">
                <a16:creationId xmlns:a16="http://schemas.microsoft.com/office/drawing/2014/main" id="{99E8C7A6-D434-D4F4-414D-6BDA07D6AD44}"/>
              </a:ext>
            </a:extLst>
          </p:cNvPr>
          <p:cNvSpPr txBox="1"/>
          <p:nvPr/>
        </p:nvSpPr>
        <p:spPr>
          <a:xfrm>
            <a:off x="2889932" y="1829430"/>
            <a:ext cx="2590883" cy="756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lnSpc>
                <a:spcPct val="150000"/>
              </a:lnSpc>
              <a:defRPr b="1"/>
            </a:pPr>
            <a:r>
              <a:rPr lang="en-US" b="1" dirty="0" err="1">
                <a:latin typeface="Arial" panose="020B0604020202020204" pitchFamily="34" charset="0"/>
                <a:cs typeface="Arial" panose="020B0604020202020204" pitchFamily="34" charset="0"/>
              </a:rPr>
              <a:t>Gramacyn</a:t>
            </a:r>
            <a:endParaRPr lang="en-US" b="1" dirty="0">
              <a:latin typeface="Arial" panose="020B0604020202020204" pitchFamily="34" charset="0"/>
              <a:cs typeface="Arial" panose="020B0604020202020204" pitchFamily="34" charset="0"/>
            </a:endParaRPr>
          </a:p>
          <a:p>
            <a:pPr algn="ctr">
              <a:lnSpc>
                <a:spcPct val="150000"/>
              </a:lnSpc>
              <a:defRPr b="1"/>
            </a:pPr>
            <a:r>
              <a:rPr lang="en-US" sz="1800" b="1" baseline="30000" dirty="0">
                <a:solidFill>
                  <a:srgbClr val="BDCD2E"/>
                </a:solidFill>
                <a:latin typeface="Arial" panose="020B0604020202020204" pitchFamily="34" charset="0"/>
                <a:cs typeface="Arial" panose="020B0604020202020204" pitchFamily="34" charset="0"/>
              </a:rPr>
              <a:t>Kit for Acne Skin</a:t>
            </a:r>
          </a:p>
        </p:txBody>
      </p:sp>
      <p:sp>
        <p:nvSpPr>
          <p:cNvPr id="16" name="TextBox 15">
            <a:extLst>
              <a:ext uri="{FF2B5EF4-FFF2-40B4-BE49-F238E27FC236}">
                <a16:creationId xmlns:a16="http://schemas.microsoft.com/office/drawing/2014/main" id="{F2040E6D-43BE-405D-C67B-EAE740EDA3ED}"/>
              </a:ext>
            </a:extLst>
          </p:cNvPr>
          <p:cNvSpPr txBox="1"/>
          <p:nvPr/>
        </p:nvSpPr>
        <p:spPr>
          <a:xfrm>
            <a:off x="1245679" y="969722"/>
            <a:ext cx="2939695" cy="584775"/>
          </a:xfrm>
          <a:prstGeom prst="rect">
            <a:avLst/>
          </a:prstGeom>
          <a:noFill/>
        </p:spPr>
        <p:txBody>
          <a:bodyPr wrap="square" rtlCol="0">
            <a:spAutoFit/>
          </a:bodyPr>
          <a:lstStyle/>
          <a:p>
            <a:pPr algn="ctr"/>
            <a:r>
              <a:rPr lang="en-US" sz="3200" b="1" u="sng" dirty="0">
                <a:solidFill>
                  <a:srgbClr val="045AAB"/>
                </a:solidFill>
                <a:latin typeface="Arial" panose="020B0604020202020204" pitchFamily="34" charset="0"/>
              </a:rPr>
              <a:t>Latin America</a:t>
            </a:r>
          </a:p>
        </p:txBody>
      </p:sp>
      <p:sp>
        <p:nvSpPr>
          <p:cNvPr id="21" name="TextBox 39">
            <a:extLst>
              <a:ext uri="{FF2B5EF4-FFF2-40B4-BE49-F238E27FC236}">
                <a16:creationId xmlns:a16="http://schemas.microsoft.com/office/drawing/2014/main" id="{B39563E4-4E79-1AB3-403C-5858DD34FE0F}"/>
              </a:ext>
            </a:extLst>
          </p:cNvPr>
          <p:cNvSpPr txBox="1"/>
          <p:nvPr/>
        </p:nvSpPr>
        <p:spPr>
          <a:xfrm>
            <a:off x="7461274" y="1851555"/>
            <a:ext cx="2581765" cy="817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lnSpc>
                <a:spcPct val="120000"/>
              </a:lnSpc>
              <a:defRPr b="1"/>
            </a:pPr>
            <a:r>
              <a:rPr lang="en-US" b="1" dirty="0" err="1">
                <a:latin typeface="Arial" panose="020B0604020202020204" pitchFamily="34" charset="0"/>
                <a:cs typeface="Arial" panose="020B0604020202020204" pitchFamily="34" charset="0"/>
              </a:rPr>
              <a:t>Epicyn</a:t>
            </a:r>
            <a:endParaRPr sz="2000" b="1" baseline="30000" dirty="0">
              <a:latin typeface="Arial" panose="020B0604020202020204" pitchFamily="34" charset="0"/>
              <a:cs typeface="Arial" panose="020B0604020202020204" pitchFamily="34" charset="0"/>
            </a:endParaRPr>
          </a:p>
          <a:p>
            <a:pPr algn="ctr">
              <a:lnSpc>
                <a:spcPct val="120000"/>
              </a:lnSpc>
              <a:defRPr sz="1100" b="1"/>
            </a:pPr>
            <a:r>
              <a:rPr lang="en-US" b="1" dirty="0">
                <a:solidFill>
                  <a:srgbClr val="669FD0"/>
                </a:solidFill>
                <a:latin typeface="Arial" panose="020B0604020202020204" pitchFamily="34" charset="0"/>
                <a:cs typeface="Arial" panose="020B0604020202020204" pitchFamily="34" charset="0"/>
              </a:rPr>
              <a:t>Treat Scars Right </a:t>
            </a:r>
            <a:br>
              <a:rPr lang="en-US" b="1" dirty="0">
                <a:solidFill>
                  <a:srgbClr val="669FD0"/>
                </a:solidFill>
                <a:latin typeface="Arial" panose="020B0604020202020204" pitchFamily="34" charset="0"/>
                <a:cs typeface="Arial" panose="020B0604020202020204" pitchFamily="34" charset="0"/>
              </a:rPr>
            </a:br>
            <a:r>
              <a:rPr lang="en-US" b="1" dirty="0">
                <a:solidFill>
                  <a:srgbClr val="669FD0"/>
                </a:solidFill>
                <a:latin typeface="Arial" panose="020B0604020202020204" pitchFamily="34" charset="0"/>
                <a:cs typeface="Arial" panose="020B0604020202020204" pitchFamily="34" charset="0"/>
              </a:rPr>
              <a:t>from the Start</a:t>
            </a:r>
            <a:endParaRPr b="1" dirty="0">
              <a:solidFill>
                <a:srgbClr val="669FD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1BEC17C1-2F45-7103-0E4A-EBCB17E7BA6F}"/>
              </a:ext>
            </a:extLst>
          </p:cNvPr>
          <p:cNvPicPr>
            <a:picLocks noChangeAspect="1"/>
          </p:cNvPicPr>
          <p:nvPr/>
        </p:nvPicPr>
        <p:blipFill>
          <a:blip r:embed="rId4"/>
          <a:stretch>
            <a:fillRect/>
          </a:stretch>
        </p:blipFill>
        <p:spPr>
          <a:xfrm>
            <a:off x="5668857" y="1844636"/>
            <a:ext cx="2591025" cy="853514"/>
          </a:xfrm>
          <a:prstGeom prst="rect">
            <a:avLst/>
          </a:prstGeom>
        </p:spPr>
      </p:pic>
      <p:pic>
        <p:nvPicPr>
          <p:cNvPr id="24" name="Picture 23">
            <a:extLst>
              <a:ext uri="{FF2B5EF4-FFF2-40B4-BE49-F238E27FC236}">
                <a16:creationId xmlns:a16="http://schemas.microsoft.com/office/drawing/2014/main" id="{85FF96A7-2B6A-692C-955A-2B8A3592BD81}"/>
              </a:ext>
            </a:extLst>
          </p:cNvPr>
          <p:cNvPicPr>
            <a:picLocks noChangeAspect="1"/>
          </p:cNvPicPr>
          <p:nvPr/>
        </p:nvPicPr>
        <p:blipFill>
          <a:blip r:embed="rId5"/>
          <a:stretch>
            <a:fillRect/>
          </a:stretch>
        </p:blipFill>
        <p:spPr>
          <a:xfrm>
            <a:off x="9921273" y="1839138"/>
            <a:ext cx="1639966" cy="853514"/>
          </a:xfrm>
          <a:prstGeom prst="rect">
            <a:avLst/>
          </a:prstGeom>
        </p:spPr>
      </p:pic>
      <p:sp>
        <p:nvSpPr>
          <p:cNvPr id="26" name="TextBox 25">
            <a:extLst>
              <a:ext uri="{FF2B5EF4-FFF2-40B4-BE49-F238E27FC236}">
                <a16:creationId xmlns:a16="http://schemas.microsoft.com/office/drawing/2014/main" id="{8CE54FA9-EFCC-DE8D-7204-E35A4215FEA3}"/>
              </a:ext>
            </a:extLst>
          </p:cNvPr>
          <p:cNvSpPr txBox="1"/>
          <p:nvPr/>
        </p:nvSpPr>
        <p:spPr>
          <a:xfrm>
            <a:off x="6342362" y="973259"/>
            <a:ext cx="4998653" cy="584775"/>
          </a:xfrm>
          <a:prstGeom prst="rect">
            <a:avLst/>
          </a:prstGeom>
          <a:noFill/>
        </p:spPr>
        <p:txBody>
          <a:bodyPr wrap="square" rtlCol="0">
            <a:spAutoFit/>
          </a:bodyPr>
          <a:lstStyle/>
          <a:p>
            <a:pPr algn="ctr"/>
            <a:r>
              <a:rPr lang="en-US" sz="3200" b="1" u="sng" dirty="0">
                <a:solidFill>
                  <a:srgbClr val="045AAB"/>
                </a:solidFill>
                <a:latin typeface="Arial" panose="020B0604020202020204" pitchFamily="34" charset="0"/>
              </a:rPr>
              <a:t>Australia &amp; New Zealand</a:t>
            </a:r>
          </a:p>
        </p:txBody>
      </p:sp>
      <p:sp>
        <p:nvSpPr>
          <p:cNvPr id="2" name="Google Shape;69;p3">
            <a:extLst>
              <a:ext uri="{FF2B5EF4-FFF2-40B4-BE49-F238E27FC236}">
                <a16:creationId xmlns:a16="http://schemas.microsoft.com/office/drawing/2014/main" id="{48822201-CB55-A1BA-C00B-86067E87D6DC}"/>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30</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12" name="Picture 11">
            <a:extLst>
              <a:ext uri="{FF2B5EF4-FFF2-40B4-BE49-F238E27FC236}">
                <a16:creationId xmlns:a16="http://schemas.microsoft.com/office/drawing/2014/main" id="{82391F7C-34C0-0883-BD27-59C7F3E73D43}"/>
              </a:ext>
            </a:extLst>
          </p:cNvPr>
          <p:cNvPicPr>
            <a:picLocks noChangeAspect="1"/>
          </p:cNvPicPr>
          <p:nvPr/>
        </p:nvPicPr>
        <p:blipFill>
          <a:blip r:embed="rId6"/>
          <a:stretch>
            <a:fillRect/>
          </a:stretch>
        </p:blipFill>
        <p:spPr>
          <a:xfrm>
            <a:off x="5986457" y="2986173"/>
            <a:ext cx="5790192" cy="2012134"/>
          </a:xfrm>
          <a:prstGeom prst="rect">
            <a:avLst/>
          </a:prstGeom>
        </p:spPr>
      </p:pic>
      <p:pic>
        <p:nvPicPr>
          <p:cNvPr id="4" name="Picture 3">
            <a:extLst>
              <a:ext uri="{FF2B5EF4-FFF2-40B4-BE49-F238E27FC236}">
                <a16:creationId xmlns:a16="http://schemas.microsoft.com/office/drawing/2014/main" id="{0EB90049-BF5A-6193-4D6F-30CC15C0AEE1}"/>
              </a:ext>
            </a:extLst>
          </p:cNvPr>
          <p:cNvPicPr>
            <a:picLocks noChangeAspect="1"/>
          </p:cNvPicPr>
          <p:nvPr/>
        </p:nvPicPr>
        <p:blipFill>
          <a:blip r:embed="rId7"/>
          <a:stretch>
            <a:fillRect/>
          </a:stretch>
        </p:blipFill>
        <p:spPr>
          <a:xfrm>
            <a:off x="445331" y="2698150"/>
            <a:ext cx="1714568" cy="2625915"/>
          </a:xfrm>
          <a:prstGeom prst="rect">
            <a:avLst/>
          </a:prstGeom>
        </p:spPr>
      </p:pic>
      <p:pic>
        <p:nvPicPr>
          <p:cNvPr id="6" name="Picture 5">
            <a:extLst>
              <a:ext uri="{FF2B5EF4-FFF2-40B4-BE49-F238E27FC236}">
                <a16:creationId xmlns:a16="http://schemas.microsoft.com/office/drawing/2014/main" id="{1EFD5D4E-81D4-3FD4-2997-748EA9BBAC26}"/>
              </a:ext>
            </a:extLst>
          </p:cNvPr>
          <p:cNvPicPr>
            <a:picLocks noChangeAspect="1"/>
          </p:cNvPicPr>
          <p:nvPr/>
        </p:nvPicPr>
        <p:blipFill>
          <a:blip r:embed="rId8"/>
          <a:stretch>
            <a:fillRect/>
          </a:stretch>
        </p:blipFill>
        <p:spPr>
          <a:xfrm>
            <a:off x="3029277" y="2698150"/>
            <a:ext cx="2312191" cy="2474044"/>
          </a:xfrm>
          <a:prstGeom prst="rect">
            <a:avLst/>
          </a:prstGeom>
        </p:spPr>
      </p:pic>
    </p:spTree>
    <p:extLst>
      <p:ext uri="{BB962C8B-B14F-4D97-AF65-F5344CB8AC3E}">
        <p14:creationId xmlns:p14="http://schemas.microsoft.com/office/powerpoint/2010/main" val="3118465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7473" y="2378332"/>
            <a:ext cx="7279767" cy="1428813"/>
          </a:xfrm>
        </p:spPr>
        <p:txBody>
          <a:bodyPr>
            <a:noAutofit/>
          </a:bodyPr>
          <a:lstStyle/>
          <a:p>
            <a:pPr>
              <a:lnSpc>
                <a:spcPct val="100000"/>
              </a:lnSpc>
            </a:pPr>
            <a:r>
              <a:rPr lang="en-US" sz="3200" b="1" dirty="0">
                <a:latin typeface="Arial" panose="020B0604020202020204" pitchFamily="34" charset="0"/>
              </a:rPr>
              <a:t>THANK YOU</a:t>
            </a:r>
            <a:endParaRPr lang="en-US" sz="1800" b="1" dirty="0">
              <a:latin typeface="Arial" panose="020B0604020202020204" pitchFamily="34" charset="0"/>
            </a:endParaRPr>
          </a:p>
        </p:txBody>
      </p:sp>
      <p:sp>
        <p:nvSpPr>
          <p:cNvPr id="3" name="object 14">
            <a:extLst>
              <a:ext uri="{FF2B5EF4-FFF2-40B4-BE49-F238E27FC236}">
                <a16:creationId xmlns:a16="http://schemas.microsoft.com/office/drawing/2014/main" id="{2AA7230B-89B4-5149-AD9C-948AE53F19C3}"/>
              </a:ext>
            </a:extLst>
          </p:cNvPr>
          <p:cNvSpPr txBox="1"/>
          <p:nvPr/>
        </p:nvSpPr>
        <p:spPr>
          <a:xfrm>
            <a:off x="667473" y="4224382"/>
            <a:ext cx="3138805" cy="1971950"/>
          </a:xfrm>
          <a:prstGeom prst="rect">
            <a:avLst/>
          </a:prstGeom>
        </p:spPr>
        <p:txBody>
          <a:bodyPr vert="horz" wrap="square" lIns="0" tIns="54610" rIns="0" bIns="0" rtlCol="0">
            <a:spAutoFit/>
          </a:bodyPr>
          <a:lstStyle/>
          <a:p>
            <a:pPr>
              <a:lnSpc>
                <a:spcPct val="150000"/>
              </a:lnSpc>
              <a:spcBef>
                <a:spcPts val="300"/>
              </a:spcBef>
            </a:pPr>
            <a:r>
              <a:rPr sz="900" b="1" spc="15" dirty="0">
                <a:latin typeface="Arial" panose="020B0604020202020204" pitchFamily="34" charset="0"/>
                <a:cs typeface="Arial" panose="020B0604020202020204" pitchFamily="34" charset="0"/>
              </a:rPr>
              <a:t>Sonoma</a:t>
            </a:r>
            <a:r>
              <a:rPr sz="900" b="1" spc="40" dirty="0">
                <a:latin typeface="Arial" panose="020B0604020202020204" pitchFamily="34" charset="0"/>
                <a:cs typeface="Arial" panose="020B0604020202020204" pitchFamily="34" charset="0"/>
              </a:rPr>
              <a:t> </a:t>
            </a:r>
            <a:r>
              <a:rPr sz="900" b="1" spc="15" dirty="0">
                <a:latin typeface="Arial" panose="020B0604020202020204" pitchFamily="34" charset="0"/>
                <a:cs typeface="Arial" panose="020B0604020202020204" pitchFamily="34" charset="0"/>
              </a:rPr>
              <a:t>Pharmaceuticals</a:t>
            </a:r>
            <a:r>
              <a:rPr sz="900" b="1" spc="40" dirty="0">
                <a:latin typeface="Arial" panose="020B0604020202020204" pitchFamily="34" charset="0"/>
                <a:cs typeface="Arial" panose="020B0604020202020204" pitchFamily="34" charset="0"/>
              </a:rPr>
              <a:t> </a:t>
            </a:r>
            <a:r>
              <a:rPr lang="en-US" sz="900" b="1" spc="15" dirty="0">
                <a:latin typeface="Arial" panose="020B0604020202020204" pitchFamily="34" charset="0"/>
                <a:cs typeface="Arial" panose="020B0604020202020204" pitchFamily="34" charset="0"/>
              </a:rPr>
              <a:t>Inc.</a:t>
            </a:r>
            <a:br>
              <a:rPr lang="en-US" sz="900" i="1" dirty="0">
                <a:latin typeface="Arial" panose="020B0604020202020204" pitchFamily="34" charset="0"/>
                <a:cs typeface="Arial" panose="020B0604020202020204" pitchFamily="34" charset="0"/>
              </a:rPr>
            </a:br>
            <a:r>
              <a:rPr lang="en-US" sz="900" dirty="0">
                <a:latin typeface="Arial" panose="020B0604020202020204" pitchFamily="34" charset="0"/>
                <a:cs typeface="Arial" panose="020B0604020202020204" pitchFamily="34" charset="0"/>
              </a:rPr>
              <a:t>5445 Conestoga Court</a:t>
            </a:r>
            <a:r>
              <a:rPr lang="en-US" sz="900" spc="10" dirty="0">
                <a:latin typeface="Arial" panose="020B0604020202020204" pitchFamily="34" charset="0"/>
                <a:cs typeface="Arial" panose="020B0604020202020204" pitchFamily="34" charset="0"/>
              </a:rPr>
              <a:t>, Suite 150</a:t>
            </a:r>
            <a:r>
              <a:rPr lang="zh-CN" altLang="en-US" sz="900" spc="10" dirty="0">
                <a:latin typeface="Arial" panose="020B0604020202020204" pitchFamily="34" charset="0"/>
                <a:cs typeface="Arial" panose="020B0604020202020204" pitchFamily="34" charset="0"/>
              </a:rPr>
              <a:t>  </a:t>
            </a:r>
            <a:r>
              <a:rPr lang="en-US" altLang="zh-CN" sz="900" spc="10" dirty="0">
                <a:latin typeface="Arial" panose="020B0604020202020204" pitchFamily="34" charset="0"/>
                <a:cs typeface="Arial" panose="020B0604020202020204" pitchFamily="34" charset="0"/>
              </a:rPr>
              <a:t>Boulder</a:t>
            </a:r>
            <a:r>
              <a:rPr lang="en-US" sz="900" spc="10" dirty="0">
                <a:latin typeface="Arial" panose="020B0604020202020204" pitchFamily="34" charset="0"/>
                <a:cs typeface="Arial" panose="020B0604020202020204" pitchFamily="34" charset="0"/>
              </a:rPr>
              <a:t>, CO 80301</a:t>
            </a:r>
            <a:r>
              <a:rPr lang="zh-CN" altLang="en-US" sz="900" spc="15" dirty="0">
                <a:latin typeface="Arial" panose="020B0604020202020204" pitchFamily="34" charset="0"/>
                <a:cs typeface="Arial" panose="020B0604020202020204" pitchFamily="34" charset="0"/>
              </a:rPr>
              <a:t> </a:t>
            </a:r>
            <a:r>
              <a:rPr lang="en-US" sz="900" spc="15" dirty="0">
                <a:latin typeface="Arial" panose="020B0604020202020204" pitchFamily="34" charset="0"/>
                <a:cs typeface="Arial" panose="020B0604020202020204" pitchFamily="34" charset="0"/>
              </a:rPr>
              <a:t>United States of America</a:t>
            </a:r>
            <a:br>
              <a:rPr lang="en-US" sz="900" dirty="0">
                <a:latin typeface="Arial" panose="020B0604020202020204" pitchFamily="34" charset="0"/>
                <a:cs typeface="Arial" panose="020B0604020202020204" pitchFamily="34" charset="0"/>
              </a:rPr>
            </a:br>
            <a:r>
              <a:rPr sz="900" spc="15" dirty="0">
                <a:latin typeface="Arial" panose="020B0604020202020204" pitchFamily="34" charset="0"/>
                <a:cs typeface="Arial" panose="020B0604020202020204" pitchFamily="34" charset="0"/>
              </a:rPr>
              <a:t>Phone:</a:t>
            </a:r>
            <a:r>
              <a:rPr sz="900" spc="30" dirty="0">
                <a:latin typeface="Arial" panose="020B0604020202020204" pitchFamily="34" charset="0"/>
                <a:cs typeface="Arial" panose="020B0604020202020204" pitchFamily="34" charset="0"/>
              </a:rPr>
              <a:t> </a:t>
            </a:r>
            <a:r>
              <a:rPr lang="en-US" sz="900" spc="10" dirty="0">
                <a:latin typeface="Arial" panose="020B0604020202020204" pitchFamily="34" charset="0"/>
                <a:cs typeface="Arial" panose="020B0604020202020204" pitchFamily="34" charset="0"/>
              </a:rPr>
              <a:t>1-(800) 759.9305</a:t>
            </a:r>
            <a:br>
              <a:rPr lang="en-US" sz="900" spc="10" dirty="0">
                <a:latin typeface="Arial" panose="020B0604020202020204" pitchFamily="34" charset="0"/>
                <a:cs typeface="Arial" panose="020B0604020202020204" pitchFamily="34" charset="0"/>
              </a:rPr>
            </a:br>
            <a:r>
              <a:rPr lang="en-US" sz="900" spc="10" dirty="0">
                <a:latin typeface="Arial" panose="020B0604020202020204" pitchFamily="34" charset="0"/>
                <a:cs typeface="Arial" panose="020B0604020202020204" pitchFamily="34" charset="0"/>
              </a:rPr>
              <a:t>Email: </a:t>
            </a:r>
            <a:r>
              <a:rPr lang="en-US" sz="900" spc="10" dirty="0">
                <a:latin typeface="Arial" panose="020B0604020202020204" pitchFamily="34" charset="0"/>
                <a:cs typeface="Arial" panose="020B0604020202020204" pitchFamily="34" charset="0"/>
                <a:hlinkClick r:id="rId2"/>
              </a:rPr>
              <a:t>busdev@sonomapharma.com</a:t>
            </a:r>
            <a:br>
              <a:rPr lang="en-US" sz="900" spc="10" dirty="0">
                <a:latin typeface="Arial" panose="020B0604020202020204" pitchFamily="34" charset="0"/>
                <a:cs typeface="Arial" panose="020B0604020202020204" pitchFamily="34" charset="0"/>
              </a:rPr>
            </a:br>
            <a:r>
              <a:rPr lang="en-US" sz="900" spc="10" dirty="0">
                <a:latin typeface="Arial" panose="020B0604020202020204" pitchFamily="34" charset="0"/>
                <a:cs typeface="Arial" panose="020B0604020202020204" pitchFamily="34" charset="0"/>
              </a:rPr>
              <a:t>Website: </a:t>
            </a:r>
            <a:r>
              <a:rPr lang="en-US" sz="900" spc="10" dirty="0">
                <a:latin typeface="Arial" panose="020B0604020202020204" pitchFamily="34" charset="0"/>
                <a:cs typeface="Arial" panose="020B0604020202020204" pitchFamily="34" charset="0"/>
                <a:hlinkClick r:id="rId3"/>
              </a:rPr>
              <a:t>www.sonomapharma.com</a:t>
            </a:r>
            <a:br>
              <a:rPr lang="en-US" sz="900" spc="10" dirty="0">
                <a:latin typeface="Arial" panose="020B0604020202020204" pitchFamily="34" charset="0"/>
                <a:cs typeface="Arial" panose="020B0604020202020204" pitchFamily="34" charset="0"/>
              </a:rPr>
            </a:br>
            <a:endParaRPr lang="en-US" sz="900" spc="10" dirty="0">
              <a:latin typeface="Arial" panose="020B0604020202020204" pitchFamily="34" charset="0"/>
              <a:cs typeface="Arial" panose="020B0604020202020204" pitchFamily="34" charset="0"/>
            </a:endParaRPr>
          </a:p>
          <a:p>
            <a:pPr>
              <a:lnSpc>
                <a:spcPct val="150000"/>
              </a:lnSpc>
              <a:spcBef>
                <a:spcPts val="300"/>
              </a:spcBef>
            </a:pPr>
            <a:endParaRPr lang="en-US" sz="900" b="1" spc="10" dirty="0">
              <a:latin typeface="Arial" panose="020B0604020202020204" pitchFamily="34" charset="0"/>
              <a:cs typeface="Arial" panose="020B0604020202020204" pitchFamily="34" charset="0"/>
            </a:endParaRPr>
          </a:p>
          <a:p>
            <a:pPr>
              <a:lnSpc>
                <a:spcPct val="150000"/>
              </a:lnSpc>
              <a:spcBef>
                <a:spcPts val="300"/>
              </a:spcBef>
            </a:pPr>
            <a:r>
              <a:rPr sz="900" b="1" spc="10" dirty="0">
                <a:latin typeface="Arial" panose="020B0604020202020204" pitchFamily="34" charset="0"/>
                <a:cs typeface="Arial" panose="020B0604020202020204" pitchFamily="34" charset="0"/>
              </a:rPr>
              <a:t>NASDAQ:</a:t>
            </a:r>
            <a:r>
              <a:rPr sz="900" b="1" spc="35" dirty="0">
                <a:latin typeface="Arial" panose="020B0604020202020204" pitchFamily="34" charset="0"/>
                <a:cs typeface="Arial" panose="020B0604020202020204" pitchFamily="34" charset="0"/>
              </a:rPr>
              <a:t> </a:t>
            </a:r>
            <a:r>
              <a:rPr sz="900" b="1" spc="10" dirty="0">
                <a:latin typeface="Arial" panose="020B0604020202020204" pitchFamily="34" charset="0"/>
                <a:cs typeface="Arial" panose="020B0604020202020204" pitchFamily="34" charset="0"/>
              </a:rPr>
              <a:t>SNOA</a:t>
            </a:r>
            <a:endParaRPr sz="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97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1;g1211a5e444f_0_81">
            <a:extLst>
              <a:ext uri="{FF2B5EF4-FFF2-40B4-BE49-F238E27FC236}">
                <a16:creationId xmlns:a16="http://schemas.microsoft.com/office/drawing/2014/main" id="{640E59DA-76F3-7248-842C-75BDA05BFC71}"/>
              </a:ext>
            </a:extLst>
          </p:cNvPr>
          <p:cNvSpPr/>
          <p:nvPr/>
        </p:nvSpPr>
        <p:spPr>
          <a:xfrm>
            <a:off x="0" y="481372"/>
            <a:ext cx="12192000" cy="5854367"/>
          </a:xfrm>
          <a:prstGeom prst="rect">
            <a:avLst/>
          </a:prstGeom>
          <a:solidFill>
            <a:srgbClr val="E9F7FD">
              <a:alpha val="49411"/>
            </a:srgbClr>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20" name="Google Shape;1037;p102">
            <a:extLst>
              <a:ext uri="{FF2B5EF4-FFF2-40B4-BE49-F238E27FC236}">
                <a16:creationId xmlns:a16="http://schemas.microsoft.com/office/drawing/2014/main" id="{3587CB3B-798F-7EDA-2C58-D23D4F4BB73E}"/>
              </a:ext>
            </a:extLst>
          </p:cNvPr>
          <p:cNvSpPr/>
          <p:nvPr/>
        </p:nvSpPr>
        <p:spPr>
          <a:xfrm>
            <a:off x="2383148" y="1397202"/>
            <a:ext cx="9518480" cy="740781"/>
          </a:xfrm>
          <a:prstGeom prst="roundRect">
            <a:avLst>
              <a:gd name="adj" fmla="val 16667"/>
            </a:avLst>
          </a:prstGeom>
          <a:solidFill>
            <a:srgbClr val="00A499"/>
          </a:solidFill>
          <a:ln w="28575">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defTabSz="2438338" hangingPunct="0">
              <a:buClr>
                <a:srgbClr val="000000"/>
              </a:buClr>
              <a:buSzPts val="1400"/>
              <a:buFont typeface="Arial"/>
              <a:buNone/>
            </a:pPr>
            <a:r>
              <a:rPr lang="en-US" sz="1400" b="1" kern="0" dirty="0">
                <a:solidFill>
                  <a:srgbClr val="FFFFFF"/>
                </a:solidFill>
                <a:latin typeface="Arial" panose="020B0604020202020204" pitchFamily="34" charset="0"/>
                <a:cs typeface="Arial" panose="020B0604020202020204" pitchFamily="34" charset="0"/>
                <a:sym typeface="Arial"/>
              </a:rPr>
              <a:t>Over 20 years of experience developing and manufacturing products containing </a:t>
            </a:r>
            <a:r>
              <a:rPr lang="en-US" sz="1400" b="1" kern="0" dirty="0" err="1">
                <a:solidFill>
                  <a:srgbClr val="FFFFFF"/>
                </a:solidFill>
                <a:latin typeface="Arial" panose="020B0604020202020204" pitchFamily="34" charset="0"/>
                <a:cs typeface="Arial" panose="020B0604020202020204" pitchFamily="34" charset="0"/>
                <a:sym typeface="Arial"/>
              </a:rPr>
              <a:t>HOCl</a:t>
            </a:r>
            <a:r>
              <a:rPr lang="en-US" sz="1400" b="1" kern="0" dirty="0">
                <a:solidFill>
                  <a:srgbClr val="FFFFFF"/>
                </a:solidFill>
                <a:latin typeface="Arial" panose="020B0604020202020204" pitchFamily="34" charset="0"/>
                <a:cs typeface="Arial" panose="020B0604020202020204" pitchFamily="34" charset="0"/>
                <a:sym typeface="Arial"/>
              </a:rPr>
              <a:t>, over 100 research articles, papers and clinical and case studies, over 50 active U.S. and international patents, and continual product innovation </a:t>
            </a:r>
          </a:p>
        </p:txBody>
      </p:sp>
      <p:sp>
        <p:nvSpPr>
          <p:cNvPr id="21" name="Google Shape;1039;p102">
            <a:extLst>
              <a:ext uri="{FF2B5EF4-FFF2-40B4-BE49-F238E27FC236}">
                <a16:creationId xmlns:a16="http://schemas.microsoft.com/office/drawing/2014/main" id="{1651E5E5-14A6-DE9D-CAB2-58F703C7F0A9}"/>
              </a:ext>
            </a:extLst>
          </p:cNvPr>
          <p:cNvSpPr/>
          <p:nvPr/>
        </p:nvSpPr>
        <p:spPr>
          <a:xfrm>
            <a:off x="312518" y="1397202"/>
            <a:ext cx="1936546" cy="2121502"/>
          </a:xfrm>
          <a:prstGeom prst="roundRect">
            <a:avLst>
              <a:gd name="adj" fmla="val 16667"/>
            </a:avLst>
          </a:prstGeom>
          <a:solidFill>
            <a:srgbClr val="194FAF">
              <a:alpha val="49000"/>
            </a:srgbClr>
          </a:solidFill>
          <a:ln w="285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algn="ctr" defTabSz="2438338" hangingPunct="0">
              <a:buClr>
                <a:srgbClr val="5E5E5E"/>
              </a:buClr>
              <a:buSzPts val="800"/>
              <a:buFont typeface="Arial"/>
              <a:buNone/>
            </a:pPr>
            <a:r>
              <a:rPr lang="en-US" sz="1600" b="1" kern="0" dirty="0">
                <a:solidFill>
                  <a:srgbClr val="FFFFFF"/>
                </a:solidFill>
                <a:latin typeface="Arial" panose="020B0604020202020204" pitchFamily="34" charset="0"/>
                <a:ea typeface="Plus Jakarta Sans"/>
                <a:cs typeface="Arial" panose="020B0604020202020204" pitchFamily="34" charset="0"/>
                <a:sym typeface="Plus Jakarta Sans"/>
              </a:rPr>
              <a:t>Hypochlorous Acid Industry Leader</a:t>
            </a:r>
          </a:p>
        </p:txBody>
      </p:sp>
      <p:sp>
        <p:nvSpPr>
          <p:cNvPr id="22" name="Google Shape;1037;p102">
            <a:extLst>
              <a:ext uri="{FF2B5EF4-FFF2-40B4-BE49-F238E27FC236}">
                <a16:creationId xmlns:a16="http://schemas.microsoft.com/office/drawing/2014/main" id="{074D6E6A-7FFC-87CB-6B36-F5C8687CB898}"/>
              </a:ext>
            </a:extLst>
          </p:cNvPr>
          <p:cNvSpPr/>
          <p:nvPr/>
        </p:nvSpPr>
        <p:spPr>
          <a:xfrm>
            <a:off x="2383148" y="2276607"/>
            <a:ext cx="9518480" cy="740781"/>
          </a:xfrm>
          <a:prstGeom prst="roundRect">
            <a:avLst>
              <a:gd name="adj" fmla="val 16667"/>
            </a:avLst>
          </a:prstGeom>
          <a:solidFill>
            <a:srgbClr val="00A499"/>
          </a:solidFill>
          <a:ln w="28575">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defTabSz="2438338" hangingPunct="0">
              <a:buClr>
                <a:srgbClr val="000000"/>
              </a:buClr>
              <a:buSzPts val="1400"/>
              <a:buFont typeface="Arial"/>
              <a:buNone/>
            </a:pPr>
            <a:r>
              <a:rPr lang="en-US" sz="1400" b="1" kern="0" dirty="0">
                <a:solidFill>
                  <a:schemeClr val="bg1"/>
                </a:solidFill>
                <a:latin typeface="Arial" panose="020B0604020202020204" pitchFamily="34" charset="0"/>
                <a:cs typeface="Arial" panose="020B0604020202020204" pitchFamily="34" charset="0"/>
                <a:sym typeface="Arial"/>
              </a:rPr>
              <a:t>22 U.S. FDA clearances </a:t>
            </a:r>
            <a:r>
              <a:rPr lang="en-US" sz="1400" b="1" kern="0" dirty="0">
                <a:solidFill>
                  <a:srgbClr val="FFFFFF"/>
                </a:solidFill>
                <a:latin typeface="Arial" panose="020B0604020202020204" pitchFamily="34" charset="0"/>
                <a:cs typeface="Arial" panose="020B0604020202020204" pitchFamily="34" charset="0"/>
                <a:sym typeface="Arial"/>
              </a:rPr>
              <a:t>as 510(k) medical devices, transition to MDR completed for all revenue-producing products, and extensive worldwide regulatory clearances</a:t>
            </a:r>
          </a:p>
        </p:txBody>
      </p:sp>
      <p:sp>
        <p:nvSpPr>
          <p:cNvPr id="24" name="Google Shape;1037;p102">
            <a:extLst>
              <a:ext uri="{FF2B5EF4-FFF2-40B4-BE49-F238E27FC236}">
                <a16:creationId xmlns:a16="http://schemas.microsoft.com/office/drawing/2014/main" id="{26CF2DD2-C3F6-CEBD-0ADD-18D3B4EF35BE}"/>
              </a:ext>
            </a:extLst>
          </p:cNvPr>
          <p:cNvSpPr/>
          <p:nvPr/>
        </p:nvSpPr>
        <p:spPr>
          <a:xfrm>
            <a:off x="2383148" y="3104148"/>
            <a:ext cx="9518480" cy="493294"/>
          </a:xfrm>
          <a:prstGeom prst="roundRect">
            <a:avLst>
              <a:gd name="adj" fmla="val 16667"/>
            </a:avLst>
          </a:prstGeom>
          <a:solidFill>
            <a:srgbClr val="00A499"/>
          </a:solidFill>
          <a:ln w="28575">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defTabSz="2438338" hangingPunct="0">
              <a:buClr>
                <a:srgbClr val="000000"/>
              </a:buClr>
              <a:buSzPts val="1400"/>
              <a:buFont typeface="Arial"/>
              <a:buNone/>
            </a:pPr>
            <a:r>
              <a:rPr lang="en-US" sz="1400" b="1" kern="0" dirty="0">
                <a:solidFill>
                  <a:srgbClr val="FFFFFF"/>
                </a:solidFill>
                <a:latin typeface="Arial" panose="020B0604020202020204" pitchFamily="34" charset="0"/>
                <a:cs typeface="Arial" panose="020B0604020202020204" pitchFamily="34" charset="0"/>
                <a:sym typeface="Arial"/>
              </a:rPr>
              <a:t>Utilized on millions of patients worldwide without a single report of serious adverse effect</a:t>
            </a:r>
          </a:p>
        </p:txBody>
      </p:sp>
      <p:sp>
        <p:nvSpPr>
          <p:cNvPr id="26" name="Google Shape;1037;p102">
            <a:extLst>
              <a:ext uri="{FF2B5EF4-FFF2-40B4-BE49-F238E27FC236}">
                <a16:creationId xmlns:a16="http://schemas.microsoft.com/office/drawing/2014/main" id="{86CE2BA4-3F94-5CEF-8A64-F3501905DF0D}"/>
              </a:ext>
            </a:extLst>
          </p:cNvPr>
          <p:cNvSpPr/>
          <p:nvPr/>
        </p:nvSpPr>
        <p:spPr>
          <a:xfrm>
            <a:off x="2383148" y="3694937"/>
            <a:ext cx="9518480" cy="740781"/>
          </a:xfrm>
          <a:prstGeom prst="roundRect">
            <a:avLst>
              <a:gd name="adj" fmla="val 16667"/>
            </a:avLst>
          </a:prstGeom>
          <a:solidFill>
            <a:srgbClr val="00A499"/>
          </a:solidFill>
          <a:ln w="28575">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defTabSz="2438338" hangingPunct="0">
              <a:buClr>
                <a:srgbClr val="000000"/>
              </a:buClr>
              <a:buSzPts val="1400"/>
              <a:buFont typeface="Arial"/>
              <a:buNone/>
            </a:pPr>
            <a:r>
              <a:rPr lang="en-US" sz="1400" b="1" kern="0" dirty="0">
                <a:solidFill>
                  <a:srgbClr val="FFFFFF"/>
                </a:solidFill>
                <a:latin typeface="Arial" panose="020B0604020202020204" pitchFamily="34" charset="0"/>
                <a:cs typeface="Arial" panose="020B0604020202020204" pitchFamily="34" charset="0"/>
                <a:sym typeface="Arial"/>
              </a:rPr>
              <a:t>Focused on billion-dollar markets in Rx and OTC dermatology, wound care, eye, oral and nasal care, podiatry, animal health and non-toxic disinfectants, treating common injuries and managing irritations</a:t>
            </a:r>
          </a:p>
        </p:txBody>
      </p:sp>
      <p:sp>
        <p:nvSpPr>
          <p:cNvPr id="27" name="Google Shape;1039;p102">
            <a:extLst>
              <a:ext uri="{FF2B5EF4-FFF2-40B4-BE49-F238E27FC236}">
                <a16:creationId xmlns:a16="http://schemas.microsoft.com/office/drawing/2014/main" id="{93BC5B66-50A7-4A58-5CC2-2BEDE00A5424}"/>
              </a:ext>
            </a:extLst>
          </p:cNvPr>
          <p:cNvSpPr/>
          <p:nvPr/>
        </p:nvSpPr>
        <p:spPr>
          <a:xfrm>
            <a:off x="312518" y="3661137"/>
            <a:ext cx="1936546" cy="2533391"/>
          </a:xfrm>
          <a:prstGeom prst="roundRect">
            <a:avLst>
              <a:gd name="adj" fmla="val 16667"/>
            </a:avLst>
          </a:prstGeom>
          <a:solidFill>
            <a:srgbClr val="194FAF">
              <a:alpha val="49000"/>
            </a:srgbClr>
          </a:solidFill>
          <a:ln w="28575">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algn="ctr" defTabSz="2438338" hangingPunct="0">
              <a:buClr>
                <a:srgbClr val="5E5E5E"/>
              </a:buClr>
              <a:buSzPts val="800"/>
              <a:buFont typeface="Arial"/>
              <a:buNone/>
            </a:pPr>
            <a:r>
              <a:rPr lang="en-US" b="1" kern="0" dirty="0">
                <a:solidFill>
                  <a:srgbClr val="FFFFFF"/>
                </a:solidFill>
                <a:latin typeface="Arial" panose="020B0604020202020204" pitchFamily="34" charset="0"/>
                <a:ea typeface="Plus Jakarta Sans"/>
                <a:cs typeface="Arial" panose="020B0604020202020204" pitchFamily="34" charset="0"/>
                <a:sym typeface="Plus Jakarta Sans"/>
              </a:rPr>
              <a:t>Diverse Global Healthcare Business</a:t>
            </a:r>
          </a:p>
        </p:txBody>
      </p:sp>
      <p:sp>
        <p:nvSpPr>
          <p:cNvPr id="29" name="Rectangle 2">
            <a:extLst>
              <a:ext uri="{FF2B5EF4-FFF2-40B4-BE49-F238E27FC236}">
                <a16:creationId xmlns:a16="http://schemas.microsoft.com/office/drawing/2014/main" id="{ECEA5152-F452-8A9D-5D4D-E9C1BEEF6CE1}"/>
              </a:ext>
            </a:extLst>
          </p:cNvPr>
          <p:cNvSpPr txBox="1">
            <a:spLocks noChangeArrowheads="1"/>
          </p:cNvSpPr>
          <p:nvPr/>
        </p:nvSpPr>
        <p:spPr>
          <a:xfrm>
            <a:off x="0" y="818212"/>
            <a:ext cx="12192000" cy="8483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dirty="0">
                <a:latin typeface="Arial" panose="020B0604020202020204" pitchFamily="34" charset="0"/>
                <a:cs typeface="Arial" panose="020B0604020202020204" pitchFamily="34" charset="0"/>
              </a:rPr>
              <a:t>Investment Highlights</a:t>
            </a:r>
          </a:p>
        </p:txBody>
      </p:sp>
      <p:sp>
        <p:nvSpPr>
          <p:cNvPr id="30" name="Google Shape;1037;p102">
            <a:extLst>
              <a:ext uri="{FF2B5EF4-FFF2-40B4-BE49-F238E27FC236}">
                <a16:creationId xmlns:a16="http://schemas.microsoft.com/office/drawing/2014/main" id="{AED42358-0874-2ABF-3C12-2174054C8414}"/>
              </a:ext>
            </a:extLst>
          </p:cNvPr>
          <p:cNvSpPr/>
          <p:nvPr/>
        </p:nvSpPr>
        <p:spPr>
          <a:xfrm>
            <a:off x="2383148" y="4574342"/>
            <a:ext cx="9518480" cy="740781"/>
          </a:xfrm>
          <a:prstGeom prst="roundRect">
            <a:avLst>
              <a:gd name="adj" fmla="val 16667"/>
            </a:avLst>
          </a:prstGeom>
          <a:solidFill>
            <a:srgbClr val="00A499"/>
          </a:solidFill>
          <a:ln w="28575">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defTabSz="2438338" hangingPunct="0">
              <a:buClr>
                <a:srgbClr val="000000"/>
              </a:buClr>
              <a:buSzPts val="1400"/>
              <a:buFont typeface="Arial"/>
              <a:buNone/>
            </a:pPr>
            <a:r>
              <a:rPr lang="en-US" sz="1400" b="1" kern="0" dirty="0">
                <a:solidFill>
                  <a:srgbClr val="FFFFFF"/>
                </a:solidFill>
                <a:latin typeface="Arial" panose="020B0604020202020204" pitchFamily="34" charset="0"/>
                <a:cs typeface="Arial" panose="020B0604020202020204" pitchFamily="34" charset="0"/>
                <a:sym typeface="Arial"/>
              </a:rPr>
              <a:t>Robust and diverse international partner network selling into over 55 countries and extensive worldwide </a:t>
            </a:r>
            <a:r>
              <a:rPr lang="en-US" sz="1400" b="1" kern="0" dirty="0">
                <a:solidFill>
                  <a:schemeClr val="bg1"/>
                </a:solidFill>
                <a:latin typeface="Arial" panose="020B0604020202020204" pitchFamily="34" charset="0"/>
                <a:cs typeface="Arial" panose="020B0604020202020204" pitchFamily="34" charset="0"/>
                <a:sym typeface="Arial"/>
              </a:rPr>
              <a:t>regulatory clearances </a:t>
            </a:r>
            <a:r>
              <a:rPr lang="en-US" sz="1400" b="1" kern="0" dirty="0">
                <a:solidFill>
                  <a:srgbClr val="FFFFFF"/>
                </a:solidFill>
                <a:latin typeface="Arial" panose="020B0604020202020204" pitchFamily="34" charset="0"/>
                <a:cs typeface="Arial" panose="020B0604020202020204" pitchFamily="34" charset="0"/>
                <a:sym typeface="Arial"/>
              </a:rPr>
              <a:t>means products can be commercialized faster</a:t>
            </a:r>
          </a:p>
        </p:txBody>
      </p:sp>
      <p:sp>
        <p:nvSpPr>
          <p:cNvPr id="32" name="Google Shape;1037;p102">
            <a:extLst>
              <a:ext uri="{FF2B5EF4-FFF2-40B4-BE49-F238E27FC236}">
                <a16:creationId xmlns:a16="http://schemas.microsoft.com/office/drawing/2014/main" id="{E3B2FC73-3E42-6184-D6EF-899BF5202CE0}"/>
              </a:ext>
            </a:extLst>
          </p:cNvPr>
          <p:cNvSpPr/>
          <p:nvPr/>
        </p:nvSpPr>
        <p:spPr>
          <a:xfrm>
            <a:off x="2383148" y="5453747"/>
            <a:ext cx="9518480" cy="740781"/>
          </a:xfrm>
          <a:prstGeom prst="roundRect">
            <a:avLst>
              <a:gd name="adj" fmla="val 16667"/>
            </a:avLst>
          </a:prstGeom>
          <a:solidFill>
            <a:srgbClr val="00A499"/>
          </a:solidFill>
          <a:ln w="28575">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defTabSz="2438338" hangingPunct="0">
              <a:buClr>
                <a:srgbClr val="000000"/>
              </a:buClr>
              <a:buSzPts val="1400"/>
              <a:buFont typeface="Arial"/>
              <a:buNone/>
            </a:pPr>
            <a:r>
              <a:rPr lang="en-US" sz="1400" b="1" kern="0" dirty="0">
                <a:solidFill>
                  <a:srgbClr val="FFFFFF"/>
                </a:solidFill>
                <a:latin typeface="Arial" panose="020B0604020202020204" pitchFamily="34" charset="0"/>
                <a:cs typeface="Arial" panose="020B0604020202020204" pitchFamily="34" charset="0"/>
                <a:sym typeface="Arial"/>
              </a:rPr>
              <a:t>FDA registered medical device manufacturing capabilities in Mexico lowers COGS and creates opportunities for volume plays</a:t>
            </a:r>
          </a:p>
        </p:txBody>
      </p:sp>
      <p:sp>
        <p:nvSpPr>
          <p:cNvPr id="2" name="Google Shape;69;p3">
            <a:extLst>
              <a:ext uri="{FF2B5EF4-FFF2-40B4-BE49-F238E27FC236}">
                <a16:creationId xmlns:a16="http://schemas.microsoft.com/office/drawing/2014/main" id="{5A1F2576-B139-3520-A75A-D88368A17B63}"/>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4</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303157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9" name="Google Shape;131;g1211a5e444f_0_81">
            <a:extLst>
              <a:ext uri="{FF2B5EF4-FFF2-40B4-BE49-F238E27FC236}">
                <a16:creationId xmlns:a16="http://schemas.microsoft.com/office/drawing/2014/main" id="{A9BA0939-AC0F-F343-A495-8788A1DAC245}"/>
              </a:ext>
            </a:extLst>
          </p:cNvPr>
          <p:cNvSpPr/>
          <p:nvPr/>
        </p:nvSpPr>
        <p:spPr>
          <a:xfrm>
            <a:off x="0" y="0"/>
            <a:ext cx="12192000" cy="6858000"/>
          </a:xfrm>
          <a:prstGeom prst="rect">
            <a:avLst/>
          </a:prstGeom>
          <a:solidFill>
            <a:srgbClr val="E9F7FD">
              <a:alpha val="49411"/>
            </a:srgbClr>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911362" name="Rectangle 2"/>
          <p:cNvSpPr>
            <a:spLocks noGrp="1" noChangeArrowheads="1"/>
          </p:cNvSpPr>
          <p:nvPr>
            <p:ph type="title" idx="4294967295"/>
          </p:nvPr>
        </p:nvSpPr>
        <p:spPr>
          <a:xfrm>
            <a:off x="838200" y="231073"/>
            <a:ext cx="10515600" cy="1267973"/>
          </a:xfrm>
        </p:spPr>
        <p:txBody>
          <a:bodyPr>
            <a:normAutofit/>
          </a:bodyPr>
          <a:lstStyle/>
          <a:p>
            <a:pPr algn="ctr" eaLnBrk="1" hangingPunct="1"/>
            <a:r>
              <a:rPr lang="en-US" altLang="en-US" sz="3600" dirty="0">
                <a:latin typeface="Arial" panose="020B0604020202020204" pitchFamily="34" charset="0"/>
                <a:cs typeface="Arial" panose="020B0604020202020204" pitchFamily="34" charset="0"/>
              </a:rPr>
              <a:t>Sonoma’s </a:t>
            </a:r>
            <a:r>
              <a:rPr lang="en-US" altLang="en-US" sz="3600" dirty="0" err="1">
                <a:latin typeface="Arial" panose="020B0604020202020204" pitchFamily="34" charset="0"/>
                <a:cs typeface="Arial" panose="020B0604020202020204" pitchFamily="34" charset="0"/>
              </a:rPr>
              <a:t>Microcyn</a:t>
            </a:r>
            <a:r>
              <a:rPr lang="en-US" altLang="en-US" sz="3600" baseline="30000" dirty="0">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 Technology</a:t>
            </a:r>
            <a:br>
              <a:rPr lang="en-US" altLang="en-US" sz="3600" b="0" dirty="0">
                <a:latin typeface="Arial" panose="020B0604020202020204" pitchFamily="34" charset="0"/>
                <a:cs typeface="Arial" panose="020B0604020202020204" pitchFamily="34" charset="0"/>
              </a:rPr>
            </a:br>
            <a:endParaRPr lang="en-US" altLang="en-US" sz="3600" dirty="0">
              <a:latin typeface="Arial" panose="020B0604020202020204" pitchFamily="34" charset="0"/>
              <a:cs typeface="Arial" panose="020B0604020202020204" pitchFamily="34" charset="0"/>
            </a:endParaRPr>
          </a:p>
        </p:txBody>
      </p:sp>
      <p:sp>
        <p:nvSpPr>
          <p:cNvPr id="911363" name="Rectangle 3"/>
          <p:cNvSpPr>
            <a:spLocks noGrp="1" noChangeArrowheads="1"/>
          </p:cNvSpPr>
          <p:nvPr>
            <p:ph type="body" idx="4294967295"/>
          </p:nvPr>
        </p:nvSpPr>
        <p:spPr>
          <a:xfrm>
            <a:off x="693906" y="1070812"/>
            <a:ext cx="11131506" cy="5511572"/>
          </a:xfrm>
          <a:solidFill>
            <a:schemeClr val="bg1"/>
          </a:solidFill>
        </p:spPr>
        <p:txBody>
          <a:bodyPr>
            <a:normAutofit fontScale="85000" lnSpcReduction="20000"/>
          </a:bodyPr>
          <a:lstStyle/>
          <a:p>
            <a:pPr marL="0" indent="0" eaLnBrk="1" hangingPunct="1">
              <a:lnSpc>
                <a:spcPct val="100000"/>
              </a:lnSpc>
              <a:buNone/>
            </a:pPr>
            <a:r>
              <a:rPr lang="en-US" altLang="en-US" b="1" u="sng" dirty="0">
                <a:solidFill>
                  <a:schemeClr val="accent1">
                    <a:lumMod val="50000"/>
                  </a:schemeClr>
                </a:solidFill>
                <a:latin typeface="Arial" panose="020B0604020202020204" pitchFamily="34" charset="0"/>
                <a:cs typeface="Arial" panose="020B0604020202020204" pitchFamily="34" charset="0"/>
              </a:rPr>
              <a:t>Patented, Stabilized Triple-Action Topical Technology</a:t>
            </a:r>
            <a:endParaRPr lang="en-US" altLang="en-US" b="1" dirty="0">
              <a:solidFill>
                <a:schemeClr val="accent1">
                  <a:lumMod val="50000"/>
                </a:schemeClr>
              </a:solidFill>
              <a:latin typeface="Arial" panose="020B0604020202020204" pitchFamily="34" charset="0"/>
              <a:cs typeface="Arial" panose="020B0604020202020204" pitchFamily="34" charset="0"/>
            </a:endParaRPr>
          </a:p>
          <a:p>
            <a:pPr>
              <a:lnSpc>
                <a:spcPct val="100000"/>
              </a:lnSpc>
            </a:pPr>
            <a:r>
              <a:rPr lang="en-US" altLang="en-US" sz="2000" dirty="0" err="1">
                <a:cs typeface="Arial" panose="020B0604020202020204" pitchFamily="34" charset="0"/>
              </a:rPr>
              <a:t>HOCl</a:t>
            </a:r>
            <a:r>
              <a:rPr lang="en-US" altLang="en-US" sz="2000" dirty="0">
                <a:cs typeface="Arial" panose="020B0604020202020204" pitchFamily="34" charset="0"/>
              </a:rPr>
              <a:t> k</a:t>
            </a:r>
            <a:r>
              <a:rPr lang="en-US" altLang="en-US" sz="2000" dirty="0">
                <a:latin typeface="Arial" panose="020B0604020202020204" pitchFamily="34" charset="0"/>
                <a:cs typeface="Arial" panose="020B0604020202020204" pitchFamily="34" charset="0"/>
              </a:rPr>
              <a:t>ills microbes including bacteria, fungi and viruses while assisting healing</a:t>
            </a:r>
          </a:p>
          <a:p>
            <a:pPr>
              <a:lnSpc>
                <a:spcPct val="100000"/>
              </a:lnSpc>
            </a:pPr>
            <a:r>
              <a:rPr lang="en-US" altLang="en-US" sz="2000" dirty="0">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elieves pain and itch</a:t>
            </a:r>
          </a:p>
          <a:p>
            <a:pPr>
              <a:lnSpc>
                <a:spcPct val="100000"/>
              </a:lnSpc>
            </a:pPr>
            <a:r>
              <a:rPr lang="en-US" altLang="en-US" sz="2000" dirty="0">
                <a:cs typeface="Arial" panose="020B0604020202020204" pitchFamily="34" charset="0"/>
              </a:rPr>
              <a:t>Improves wound care by </a:t>
            </a:r>
            <a:r>
              <a:rPr lang="en-US" altLang="en-US" sz="2000" dirty="0">
                <a:latin typeface="Arial" panose="020B0604020202020204" pitchFamily="34" charset="0"/>
                <a:cs typeface="Arial" panose="020B0604020202020204" pitchFamily="34" charset="0"/>
              </a:rPr>
              <a:t>cleaning and moistening the wound and peri-wound area</a:t>
            </a:r>
            <a:endParaRPr lang="en-US" sz="2000" dirty="0">
              <a:latin typeface="Arial" panose="020B0604020202020204" pitchFamily="34" charset="0"/>
              <a:cs typeface="Arial" panose="020B0604020202020204" pitchFamily="34" charset="0"/>
            </a:endParaRPr>
          </a:p>
          <a:p>
            <a:pPr>
              <a:lnSpc>
                <a:spcPct val="100000"/>
              </a:lnSpc>
            </a:pPr>
            <a:r>
              <a:rPr lang="en-US" altLang="en-US" sz="2000" dirty="0">
                <a:latin typeface="Arial" panose="020B0604020202020204" pitchFamily="34" charset="0"/>
                <a:cs typeface="Arial" panose="020B0604020202020204" pitchFamily="34" charset="0"/>
              </a:rPr>
              <a:t>Safely manage skin abrasions, lacerations, minor irritations, cuts, burns, and intact skin</a:t>
            </a:r>
          </a:p>
          <a:p>
            <a:pPr>
              <a:lnSpc>
                <a:spcPct val="100000"/>
              </a:lnSpc>
            </a:pPr>
            <a:r>
              <a:rPr lang="en-US" sz="2000" dirty="0">
                <a:cs typeface="Arial" panose="020B0604020202020204" pitchFamily="34" charset="0"/>
              </a:rPr>
              <a:t>Applications in dermatology include atopic dermatitis, scar treatment and daily care</a:t>
            </a:r>
            <a:endParaRPr lang="en-US" sz="2000" dirty="0">
              <a:latin typeface="Arial" panose="020B0604020202020204" pitchFamily="34" charset="0"/>
              <a:cs typeface="Arial" panose="020B0604020202020204" pitchFamily="34" charset="0"/>
            </a:endParaRPr>
          </a:p>
          <a:p>
            <a:pPr marL="0" indent="0" eaLnBrk="1" hangingPunct="1">
              <a:lnSpc>
                <a:spcPct val="100000"/>
              </a:lnSpc>
              <a:buNone/>
            </a:pPr>
            <a:endParaRPr lang="en-US" altLang="en-US" sz="2000" b="1" u="sng" dirty="0">
              <a:solidFill>
                <a:srgbClr val="002060"/>
              </a:solidFill>
              <a:latin typeface="Arial" panose="020B0604020202020204" pitchFamily="34" charset="0"/>
              <a:cs typeface="Arial" panose="020B0604020202020204" pitchFamily="34" charset="0"/>
            </a:endParaRPr>
          </a:p>
          <a:p>
            <a:pPr marL="0" indent="0" eaLnBrk="1" hangingPunct="1">
              <a:lnSpc>
                <a:spcPct val="100000"/>
              </a:lnSpc>
              <a:buNone/>
            </a:pPr>
            <a:r>
              <a:rPr lang="en-US" altLang="en-US" b="1" u="sng" dirty="0">
                <a:solidFill>
                  <a:schemeClr val="accent1">
                    <a:lumMod val="50000"/>
                  </a:schemeClr>
                </a:solidFill>
                <a:cs typeface="Arial" panose="020B0604020202020204" pitchFamily="34" charset="0"/>
              </a:rPr>
              <a:t>May</a:t>
            </a:r>
            <a:r>
              <a:rPr lang="en-US" altLang="en-US" b="1" u="sng" dirty="0">
                <a:solidFill>
                  <a:schemeClr val="accent1">
                    <a:lumMod val="50000"/>
                  </a:schemeClr>
                </a:solidFill>
                <a:latin typeface="Arial" panose="020B0604020202020204" pitchFamily="34" charset="0"/>
                <a:cs typeface="Arial" panose="020B0604020202020204" pitchFamily="34" charset="0"/>
              </a:rPr>
              <a:t> replace other treatments with side effects or health concerns</a:t>
            </a:r>
          </a:p>
          <a:p>
            <a:pPr>
              <a:lnSpc>
                <a:spcPct val="100000"/>
              </a:lnSpc>
            </a:pPr>
            <a:r>
              <a:rPr lang="en-US" altLang="en-US" sz="2000" dirty="0">
                <a:latin typeface="Arial" panose="020B0604020202020204" pitchFamily="34" charset="0"/>
                <a:cs typeface="Arial" panose="020B0604020202020204" pitchFamily="34" charset="0"/>
              </a:rPr>
              <a:t>Overused antibiotics may cause deadly epidemics such as MRSA</a:t>
            </a:r>
          </a:p>
          <a:p>
            <a:pPr>
              <a:lnSpc>
                <a:spcPct val="100000"/>
              </a:lnSpc>
            </a:pPr>
            <a:r>
              <a:rPr lang="en-US" altLang="en-US" sz="2000" dirty="0">
                <a:latin typeface="Arial" panose="020B0604020202020204" pitchFamily="34" charset="0"/>
                <a:cs typeface="Arial" panose="020B0604020202020204" pitchFamily="34" charset="0"/>
              </a:rPr>
              <a:t>May replac</a:t>
            </a:r>
            <a:r>
              <a:rPr lang="en-US" altLang="en-US" sz="2000" dirty="0">
                <a:cs typeface="Arial" panose="020B0604020202020204" pitchFamily="34" charset="0"/>
              </a:rPr>
              <a:t>e steroids for some patients</a:t>
            </a:r>
          </a:p>
          <a:p>
            <a:pPr>
              <a:lnSpc>
                <a:spcPct val="100000"/>
              </a:lnSpc>
            </a:pPr>
            <a:r>
              <a:rPr lang="en-US" altLang="en-US" sz="2000" dirty="0">
                <a:latin typeface="Arial" panose="020B0604020202020204" pitchFamily="34" charset="0"/>
                <a:cs typeface="Arial" panose="020B0604020202020204" pitchFamily="34" charset="0"/>
              </a:rPr>
              <a:t>Avoids harmful ingredients such as benzoyl peroxide</a:t>
            </a:r>
          </a:p>
          <a:p>
            <a:pPr>
              <a:lnSpc>
                <a:spcPct val="100000"/>
              </a:lnSpc>
            </a:pPr>
            <a:endParaRPr lang="en-US" altLang="en-US" sz="2000" b="1" u="sng" dirty="0">
              <a:solidFill>
                <a:srgbClr val="002060"/>
              </a:solidFill>
              <a:latin typeface="Arial" panose="020B0604020202020204" pitchFamily="34" charset="0"/>
              <a:cs typeface="Arial" panose="020B0604020202020204" pitchFamily="34" charset="0"/>
            </a:endParaRPr>
          </a:p>
          <a:p>
            <a:pPr marL="0" indent="0" eaLnBrk="1" hangingPunct="1">
              <a:lnSpc>
                <a:spcPct val="100000"/>
              </a:lnSpc>
              <a:buNone/>
            </a:pPr>
            <a:r>
              <a:rPr lang="en-US" altLang="en-US" b="1" u="sng" dirty="0">
                <a:solidFill>
                  <a:schemeClr val="accent1">
                    <a:lumMod val="50000"/>
                  </a:schemeClr>
                </a:solidFill>
                <a:latin typeface="Arial" panose="020B0604020202020204" pitchFamily="34" charset="0"/>
                <a:cs typeface="Arial" panose="020B0604020202020204" pitchFamily="34" charset="0"/>
              </a:rPr>
              <a:t>Cost Effective</a:t>
            </a:r>
          </a:p>
          <a:p>
            <a:pPr>
              <a:lnSpc>
                <a:spcPct val="100000"/>
              </a:lnSpc>
            </a:pPr>
            <a:r>
              <a:rPr lang="en-US" altLang="en-US" sz="2000" dirty="0">
                <a:latin typeface="Arial" panose="020B0604020202020204" pitchFamily="34" charset="0"/>
                <a:cs typeface="Arial" panose="020B0604020202020204" pitchFamily="34" charset="0"/>
              </a:rPr>
              <a:t>Reduces hospital/physician visits</a:t>
            </a:r>
          </a:p>
          <a:p>
            <a:pPr>
              <a:lnSpc>
                <a:spcPct val="100000"/>
              </a:lnSpc>
            </a:pPr>
            <a:r>
              <a:rPr lang="en-US" altLang="en-US" sz="2000" dirty="0">
                <a:latin typeface="Arial" panose="020B0604020202020204" pitchFamily="34" charset="0"/>
                <a:cs typeface="Arial" panose="020B0604020202020204" pitchFamily="34" charset="0"/>
              </a:rPr>
              <a:t>Medicare/hospital savings </a:t>
            </a:r>
            <a:r>
              <a:rPr lang="en-US" altLang="en-US" sz="2000" dirty="0">
                <a:cs typeface="Arial" panose="020B0604020202020204" pitchFamily="34" charset="0"/>
              </a:rPr>
              <a:t>from </a:t>
            </a:r>
            <a:r>
              <a:rPr lang="en-US" altLang="en-US" sz="2000" dirty="0">
                <a:latin typeface="Arial" panose="020B0604020202020204" pitchFamily="34" charset="0"/>
                <a:cs typeface="Arial" panose="020B0604020202020204" pitchFamily="34" charset="0"/>
              </a:rPr>
              <a:t>reduced hospital stays</a:t>
            </a:r>
          </a:p>
        </p:txBody>
      </p:sp>
      <p:pic>
        <p:nvPicPr>
          <p:cNvPr id="8" name="Sonoma Pharma.png" descr="Sonoma Pharma.png">
            <a:extLst>
              <a:ext uri="{FF2B5EF4-FFF2-40B4-BE49-F238E27FC236}">
                <a16:creationId xmlns:a16="http://schemas.microsoft.com/office/drawing/2014/main" id="{F6C167B9-69D5-C345-BDC7-93DF19DA5B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87289" y="5897232"/>
            <a:ext cx="1225087" cy="548640"/>
          </a:xfrm>
          <a:prstGeom prst="rect">
            <a:avLst/>
          </a:prstGeom>
          <a:ln w="12700">
            <a:miter lim="400000"/>
          </a:ln>
        </p:spPr>
      </p:pic>
      <p:pic>
        <p:nvPicPr>
          <p:cNvPr id="5" name="Picture 4">
            <a:extLst>
              <a:ext uri="{FF2B5EF4-FFF2-40B4-BE49-F238E27FC236}">
                <a16:creationId xmlns:a16="http://schemas.microsoft.com/office/drawing/2014/main" id="{2C4768E8-32E0-82DE-E279-26AFDCB759B8}"/>
              </a:ext>
            </a:extLst>
          </p:cNvPr>
          <p:cNvPicPr>
            <a:picLocks noChangeAspect="1"/>
          </p:cNvPicPr>
          <p:nvPr/>
        </p:nvPicPr>
        <p:blipFill>
          <a:blip r:embed="rId5"/>
          <a:stretch>
            <a:fillRect/>
          </a:stretch>
        </p:blipFill>
        <p:spPr>
          <a:xfrm>
            <a:off x="10597829" y="522157"/>
            <a:ext cx="1511939" cy="1487553"/>
          </a:xfrm>
          <a:prstGeom prst="rect">
            <a:avLst/>
          </a:prstGeom>
        </p:spPr>
      </p:pic>
      <p:sp>
        <p:nvSpPr>
          <p:cNvPr id="2" name="Google Shape;69;p3">
            <a:extLst>
              <a:ext uri="{FF2B5EF4-FFF2-40B4-BE49-F238E27FC236}">
                <a16:creationId xmlns:a16="http://schemas.microsoft.com/office/drawing/2014/main" id="{D2DBAA3C-1335-6D67-FD59-0DF59355CFD1}"/>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5</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2830672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9" name="Google Shape;131;g1211a5e444f_0_81">
            <a:extLst>
              <a:ext uri="{FF2B5EF4-FFF2-40B4-BE49-F238E27FC236}">
                <a16:creationId xmlns:a16="http://schemas.microsoft.com/office/drawing/2014/main" id="{A9BA0939-AC0F-F343-A495-8788A1DAC245}"/>
              </a:ext>
            </a:extLst>
          </p:cNvPr>
          <p:cNvSpPr/>
          <p:nvPr/>
        </p:nvSpPr>
        <p:spPr>
          <a:xfrm>
            <a:off x="0" y="0"/>
            <a:ext cx="12192000" cy="6858000"/>
          </a:xfrm>
          <a:prstGeom prst="rect">
            <a:avLst/>
          </a:prstGeom>
          <a:solidFill>
            <a:srgbClr val="E9F7FD">
              <a:alpha val="49411"/>
            </a:srgbClr>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911362" name="Rectangle 2"/>
          <p:cNvSpPr>
            <a:spLocks noGrp="1" noChangeArrowheads="1"/>
          </p:cNvSpPr>
          <p:nvPr>
            <p:ph type="title" idx="4294967295"/>
          </p:nvPr>
        </p:nvSpPr>
        <p:spPr>
          <a:xfrm>
            <a:off x="838200" y="231073"/>
            <a:ext cx="10515600" cy="1267973"/>
          </a:xfrm>
        </p:spPr>
        <p:txBody>
          <a:bodyPr>
            <a:normAutofit/>
          </a:bodyPr>
          <a:lstStyle/>
          <a:p>
            <a:pPr algn="ctr" eaLnBrk="1" hangingPunct="1"/>
            <a:r>
              <a:rPr lang="en-US" altLang="en-US" sz="3600" dirty="0">
                <a:latin typeface="Arial" panose="020B0604020202020204" pitchFamily="34" charset="0"/>
                <a:cs typeface="Arial" panose="020B0604020202020204" pitchFamily="34" charset="0"/>
              </a:rPr>
              <a:t>Sonoma’s </a:t>
            </a:r>
            <a:r>
              <a:rPr lang="en-US" altLang="en-US" sz="3600" dirty="0" err="1">
                <a:latin typeface="Arial" panose="020B0604020202020204" pitchFamily="34" charset="0"/>
                <a:cs typeface="Arial" panose="020B0604020202020204" pitchFamily="34" charset="0"/>
              </a:rPr>
              <a:t>Microcyn</a:t>
            </a:r>
            <a:r>
              <a:rPr lang="en-US" altLang="en-US" sz="3600" baseline="30000" dirty="0">
                <a:latin typeface="Arial" panose="020B0604020202020204" pitchFamily="34" charset="0"/>
                <a:cs typeface="Arial" panose="020B0604020202020204" pitchFamily="34" charset="0"/>
              </a:rPr>
              <a:t>®</a:t>
            </a:r>
            <a:r>
              <a:rPr lang="en-US" altLang="en-US" sz="3600" dirty="0">
                <a:latin typeface="Arial" panose="020B0604020202020204" pitchFamily="34" charset="0"/>
                <a:cs typeface="Arial" panose="020B0604020202020204" pitchFamily="34" charset="0"/>
              </a:rPr>
              <a:t> Technology</a:t>
            </a:r>
            <a:br>
              <a:rPr lang="en-US" altLang="en-US" sz="3600" b="0" dirty="0">
                <a:latin typeface="Arial" panose="020B0604020202020204" pitchFamily="34" charset="0"/>
                <a:cs typeface="Arial" panose="020B0604020202020204" pitchFamily="34" charset="0"/>
              </a:rPr>
            </a:br>
            <a:endParaRPr lang="en-US" altLang="en-US" sz="3600" dirty="0">
              <a:latin typeface="Arial" panose="020B0604020202020204" pitchFamily="34" charset="0"/>
              <a:cs typeface="Arial" panose="020B0604020202020204" pitchFamily="34" charset="0"/>
            </a:endParaRPr>
          </a:p>
        </p:txBody>
      </p:sp>
      <p:sp>
        <p:nvSpPr>
          <p:cNvPr id="911363" name="Rectangle 3"/>
          <p:cNvSpPr>
            <a:spLocks noGrp="1" noChangeArrowheads="1"/>
          </p:cNvSpPr>
          <p:nvPr>
            <p:ph type="body" idx="4294967295"/>
          </p:nvPr>
        </p:nvSpPr>
        <p:spPr>
          <a:xfrm>
            <a:off x="693906" y="1070812"/>
            <a:ext cx="11131506" cy="5511572"/>
          </a:xfrm>
          <a:solidFill>
            <a:schemeClr val="bg1"/>
          </a:solidFill>
        </p:spPr>
        <p:txBody>
          <a:bodyPr>
            <a:normAutofit/>
          </a:bodyPr>
          <a:lstStyle/>
          <a:p>
            <a:pPr marL="0" indent="0">
              <a:lnSpc>
                <a:spcPct val="100000"/>
              </a:lnSpc>
              <a:buNone/>
            </a:pPr>
            <a:r>
              <a:rPr lang="en-US" altLang="en-US" sz="2400" b="1" u="sng" dirty="0">
                <a:solidFill>
                  <a:schemeClr val="accent1">
                    <a:lumMod val="50000"/>
                  </a:schemeClr>
                </a:solidFill>
                <a:latin typeface="Arial" panose="020B0604020202020204" pitchFamily="34" charset="0"/>
                <a:cs typeface="Arial" panose="020B0604020202020204" pitchFamily="34" charset="0"/>
              </a:rPr>
              <a:t>Unparalleled Safety</a:t>
            </a:r>
          </a:p>
          <a:p>
            <a:pPr>
              <a:lnSpc>
                <a:spcPct val="100000"/>
              </a:lnSpc>
            </a:pPr>
            <a:r>
              <a:rPr lang="en-US" altLang="en-US" sz="2000" dirty="0">
                <a:latin typeface="Arial" panose="020B0604020202020204" pitchFamily="34" charset="0"/>
                <a:cs typeface="Arial" panose="020B0604020202020204" pitchFamily="34" charset="0"/>
              </a:rPr>
              <a:t>No drug-to-drug interaction or contraindications</a:t>
            </a:r>
          </a:p>
          <a:p>
            <a:pPr>
              <a:lnSpc>
                <a:spcPct val="100000"/>
              </a:lnSpc>
            </a:pPr>
            <a:r>
              <a:rPr lang="en-US" altLang="en-US" sz="2000" dirty="0">
                <a:latin typeface="Arial" panose="020B0604020202020204" pitchFamily="34" charset="0"/>
                <a:cs typeface="Arial" panose="020B0604020202020204" pitchFamily="34" charset="0"/>
              </a:rPr>
              <a:t>Millions of patients treated worldwide without a single report of serious adverse effect</a:t>
            </a:r>
          </a:p>
          <a:p>
            <a:pPr>
              <a:lnSpc>
                <a:spcPct val="100000"/>
              </a:lnSpc>
            </a:pPr>
            <a:r>
              <a:rPr lang="en-US" altLang="en-US" sz="2000" dirty="0">
                <a:latin typeface="Arial" panose="020B0604020202020204" pitchFamily="34" charset="0"/>
                <a:cs typeface="Arial" panose="020B0604020202020204" pitchFamily="34" charset="0"/>
              </a:rPr>
              <a:t>30+ human clinical trials with over 1,500 patients</a:t>
            </a:r>
          </a:p>
          <a:p>
            <a:pPr>
              <a:lnSpc>
                <a:spcPct val="100000"/>
              </a:lnSpc>
            </a:pPr>
            <a:r>
              <a:rPr lang="en-US" altLang="en-US" sz="2000" dirty="0">
                <a:cs typeface="Arial" panose="020B0604020202020204" pitchFamily="34" charset="0"/>
              </a:rPr>
              <a:t>Products contain all-natural hypochlorous acid</a:t>
            </a:r>
          </a:p>
          <a:p>
            <a:pPr marL="0" indent="0">
              <a:lnSpc>
                <a:spcPct val="100000"/>
              </a:lnSpc>
              <a:buNone/>
            </a:pPr>
            <a:r>
              <a:rPr lang="en-US" altLang="en-US" sz="2400" b="1" u="sng" dirty="0">
                <a:solidFill>
                  <a:schemeClr val="accent1">
                    <a:lumMod val="50000"/>
                  </a:schemeClr>
                </a:solidFill>
                <a:cs typeface="Arial" panose="020B0604020202020204" pitchFamily="34" charset="0"/>
              </a:rPr>
              <a:t>Industry Leader</a:t>
            </a:r>
          </a:p>
          <a:p>
            <a:pPr>
              <a:lnSpc>
                <a:spcPct val="100000"/>
              </a:lnSpc>
            </a:pPr>
            <a:r>
              <a:rPr lang="en-US" altLang="en-US" sz="2000" dirty="0">
                <a:cs typeface="Arial" panose="020B0604020202020204" pitchFamily="34" charset="0"/>
              </a:rPr>
              <a:t>Strong U.S. and international regulatory portfolio</a:t>
            </a:r>
          </a:p>
          <a:p>
            <a:pPr>
              <a:lnSpc>
                <a:spcPct val="100000"/>
              </a:lnSpc>
            </a:pPr>
            <a:r>
              <a:rPr lang="en-US" altLang="en-US" sz="2000" dirty="0">
                <a:cs typeface="Arial" panose="020B0604020202020204" pitchFamily="34" charset="0"/>
              </a:rPr>
              <a:t>Longer shelf life than most competitors while retaining efficacy</a:t>
            </a:r>
          </a:p>
          <a:p>
            <a:pPr>
              <a:lnSpc>
                <a:spcPct val="100000"/>
              </a:lnSpc>
            </a:pPr>
            <a:r>
              <a:rPr lang="en-US" altLang="en-US" sz="2000" dirty="0">
                <a:cs typeface="Arial" panose="020B0604020202020204" pitchFamily="34" charset="0"/>
              </a:rPr>
              <a:t>Available in solution, hydrogels and in combination with silicone for scar treatment</a:t>
            </a:r>
          </a:p>
          <a:p>
            <a:pPr>
              <a:lnSpc>
                <a:spcPct val="100000"/>
              </a:lnSpc>
            </a:pPr>
            <a:r>
              <a:rPr lang="en-US" altLang="en-US" sz="2000" dirty="0">
                <a:cs typeface="Arial" panose="020B0604020202020204" pitchFamily="34" charset="0"/>
              </a:rPr>
              <a:t>White label available with custom packaging and design</a:t>
            </a:r>
          </a:p>
          <a:p>
            <a:pPr>
              <a:lnSpc>
                <a:spcPct val="100000"/>
              </a:lnSpc>
            </a:pPr>
            <a:r>
              <a:rPr lang="en-US" altLang="en-US" sz="2000" dirty="0">
                <a:cs typeface="Arial" panose="020B0604020202020204" pitchFamily="34" charset="0"/>
              </a:rPr>
              <a:t>Established </a:t>
            </a:r>
            <a:r>
              <a:rPr lang="en-US" altLang="en-US" sz="2000" dirty="0" err="1">
                <a:cs typeface="Arial" panose="020B0604020202020204" pitchFamily="34" charset="0"/>
              </a:rPr>
              <a:t>Microcyn</a:t>
            </a:r>
            <a:r>
              <a:rPr lang="en-US" altLang="en-US" sz="2000" baseline="30000" dirty="0">
                <a:cs typeface="Arial" panose="020B0604020202020204" pitchFamily="34" charset="0"/>
              </a:rPr>
              <a:t>®</a:t>
            </a:r>
            <a:r>
              <a:rPr lang="en-US" altLang="en-US" sz="2000" dirty="0">
                <a:cs typeface="Arial" panose="020B0604020202020204" pitchFamily="34" charset="0"/>
              </a:rPr>
              <a:t> brand</a:t>
            </a:r>
          </a:p>
          <a:p>
            <a:pPr>
              <a:lnSpc>
                <a:spcPct val="100000"/>
              </a:lnSpc>
            </a:pPr>
            <a:r>
              <a:rPr lang="en-US" altLang="en-US" sz="2000" dirty="0">
                <a:cs typeface="Arial" panose="020B0604020202020204" pitchFamily="34" charset="0"/>
              </a:rPr>
              <a:t>State of the art manufacturing</a:t>
            </a:r>
            <a:endParaRPr lang="en-US" altLang="en-US" sz="1600" dirty="0">
              <a:latin typeface="Arial" panose="020B0604020202020204" pitchFamily="34" charset="0"/>
              <a:cs typeface="Arial" panose="020B0604020202020204" pitchFamily="34" charset="0"/>
            </a:endParaRPr>
          </a:p>
          <a:p>
            <a:pPr marL="0" indent="0" eaLnBrk="1" hangingPunct="1">
              <a:lnSpc>
                <a:spcPct val="100000"/>
              </a:lnSpc>
              <a:buNone/>
            </a:pPr>
            <a:endParaRPr lang="en-US" altLang="en-US" sz="1400" dirty="0">
              <a:latin typeface="Arial" panose="020B0604020202020204" pitchFamily="34" charset="0"/>
              <a:cs typeface="Arial" panose="020B0604020202020204" pitchFamily="34" charset="0"/>
            </a:endParaRPr>
          </a:p>
        </p:txBody>
      </p:sp>
      <p:pic>
        <p:nvPicPr>
          <p:cNvPr id="8" name="Sonoma Pharma.png" descr="Sonoma Pharma.png">
            <a:extLst>
              <a:ext uri="{FF2B5EF4-FFF2-40B4-BE49-F238E27FC236}">
                <a16:creationId xmlns:a16="http://schemas.microsoft.com/office/drawing/2014/main" id="{F6C167B9-69D5-C345-BDC7-93DF19DA5B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37664" y="5827092"/>
            <a:ext cx="1225087" cy="548640"/>
          </a:xfrm>
          <a:prstGeom prst="rect">
            <a:avLst/>
          </a:prstGeom>
          <a:ln w="12700">
            <a:miter lim="400000"/>
          </a:ln>
        </p:spPr>
      </p:pic>
      <p:pic>
        <p:nvPicPr>
          <p:cNvPr id="5" name="Picture 4">
            <a:extLst>
              <a:ext uri="{FF2B5EF4-FFF2-40B4-BE49-F238E27FC236}">
                <a16:creationId xmlns:a16="http://schemas.microsoft.com/office/drawing/2014/main" id="{2C4768E8-32E0-82DE-E279-26AFDCB759B8}"/>
              </a:ext>
            </a:extLst>
          </p:cNvPr>
          <p:cNvPicPr>
            <a:picLocks noChangeAspect="1"/>
          </p:cNvPicPr>
          <p:nvPr/>
        </p:nvPicPr>
        <p:blipFill>
          <a:blip r:embed="rId5"/>
          <a:stretch>
            <a:fillRect/>
          </a:stretch>
        </p:blipFill>
        <p:spPr>
          <a:xfrm>
            <a:off x="10597829" y="522157"/>
            <a:ext cx="1511939" cy="1487553"/>
          </a:xfrm>
          <a:prstGeom prst="rect">
            <a:avLst/>
          </a:prstGeom>
        </p:spPr>
      </p:pic>
      <p:sp>
        <p:nvSpPr>
          <p:cNvPr id="2" name="Google Shape;69;p3">
            <a:extLst>
              <a:ext uri="{FF2B5EF4-FFF2-40B4-BE49-F238E27FC236}">
                <a16:creationId xmlns:a16="http://schemas.microsoft.com/office/drawing/2014/main" id="{D2DBAA3C-1335-6D67-FD59-0DF59355CFD1}"/>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6</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1464059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1;g1211a5e444f_0_81">
            <a:extLst>
              <a:ext uri="{FF2B5EF4-FFF2-40B4-BE49-F238E27FC236}">
                <a16:creationId xmlns:a16="http://schemas.microsoft.com/office/drawing/2014/main" id="{FC9B7BCD-101A-734C-9E74-908B5CA35AA9}"/>
              </a:ext>
            </a:extLst>
          </p:cNvPr>
          <p:cNvSpPr/>
          <p:nvPr/>
        </p:nvSpPr>
        <p:spPr>
          <a:xfrm>
            <a:off x="0" y="481476"/>
            <a:ext cx="12192000" cy="5854367"/>
          </a:xfrm>
          <a:prstGeom prst="rect">
            <a:avLst/>
          </a:prstGeom>
          <a:solidFill>
            <a:srgbClr val="E9F7FD">
              <a:alpha val="49411"/>
            </a:srgbClr>
          </a:solidFill>
          <a:ln w="12700">
            <a:miter lim="400000"/>
          </a:ln>
        </p:spPr>
        <p:txBody>
          <a:bodyPr lIns="45719" rIns="45719"/>
          <a:lstStyle/>
          <a:p>
            <a:pPr>
              <a:defRPr sz="1800">
                <a:latin typeface="Calibri"/>
                <a:ea typeface="Calibri"/>
                <a:cs typeface="Calibri"/>
                <a:sym typeface="Calibri"/>
              </a:defRPr>
            </a:pPr>
            <a:endParaRPr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75130" y="861848"/>
            <a:ext cx="11891213" cy="971840"/>
          </a:xfrm>
        </p:spPr>
        <p:txBody>
          <a:bodyPr>
            <a:noAutofit/>
          </a:bodyPr>
          <a:lstStyle/>
          <a:p>
            <a:pPr algn="ctr"/>
            <a:r>
              <a:rPr lang="en-US" sz="2800" dirty="0">
                <a:solidFill>
                  <a:schemeClr val="accent5">
                    <a:lumMod val="50000"/>
                  </a:schemeClr>
                </a:solidFill>
                <a:latin typeface="Arial" panose="020B0604020202020204" pitchFamily="34" charset="0"/>
                <a:cs typeface="Arial" panose="020B0604020202020204" pitchFamily="34" charset="0"/>
              </a:rPr>
              <a:t>Over 100 research articles and case and clinical studies showcasing both the efficacy and safety of our </a:t>
            </a:r>
            <a:r>
              <a:rPr lang="en-US" sz="2800" dirty="0" err="1">
                <a:solidFill>
                  <a:schemeClr val="accent5">
                    <a:lumMod val="50000"/>
                  </a:schemeClr>
                </a:solidFill>
                <a:latin typeface="Arial" panose="020B0604020202020204" pitchFamily="34" charset="0"/>
                <a:cs typeface="Arial" panose="020B0604020202020204" pitchFamily="34" charset="0"/>
              </a:rPr>
              <a:t>Microcyn</a:t>
            </a:r>
            <a:r>
              <a:rPr lang="en-US" sz="2800" baseline="30000" dirty="0">
                <a:solidFill>
                  <a:schemeClr val="accent5">
                    <a:lumMod val="50000"/>
                  </a:schemeClr>
                </a:solidFill>
                <a:latin typeface="Arial" panose="020B0604020202020204" pitchFamily="34" charset="0"/>
                <a:cs typeface="Arial" panose="020B0604020202020204" pitchFamily="34" charset="0"/>
              </a:rPr>
              <a:t>®</a:t>
            </a:r>
            <a:r>
              <a:rPr lang="en-US" sz="2800" dirty="0">
                <a:solidFill>
                  <a:schemeClr val="accent5">
                    <a:lumMod val="50000"/>
                  </a:schemeClr>
                </a:solidFill>
                <a:latin typeface="Arial" panose="020B0604020202020204" pitchFamily="34" charset="0"/>
                <a:cs typeface="Arial" panose="020B0604020202020204" pitchFamily="34" charset="0"/>
              </a:rPr>
              <a:t> technology</a:t>
            </a:r>
            <a:br>
              <a:rPr lang="en-US" sz="2800" dirty="0">
                <a:solidFill>
                  <a:schemeClr val="accent5">
                    <a:lumMod val="50000"/>
                  </a:schemeClr>
                </a:solidFill>
                <a:latin typeface="Arial" panose="020B0604020202020204" pitchFamily="34" charset="0"/>
                <a:cs typeface="Arial" panose="020B0604020202020204" pitchFamily="34" charset="0"/>
              </a:rPr>
            </a:br>
            <a:endParaRPr lang="en-US" sz="2800" dirty="0">
              <a:solidFill>
                <a:schemeClr val="accent5">
                  <a:lumMod val="50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0" y="1408387"/>
            <a:ext cx="12192000" cy="4792312"/>
          </a:xfrm>
        </p:spPr>
        <p:txBody>
          <a:bodyPr>
            <a:normAutofit fontScale="92500"/>
          </a:bodyPr>
          <a:lstStyle/>
          <a:p>
            <a:pPr marL="0" indent="0">
              <a:lnSpc>
                <a:spcPct val="120000"/>
              </a:lnSpc>
              <a:spcBef>
                <a:spcPts val="0"/>
              </a:spcBef>
              <a:buNone/>
            </a:pPr>
            <a:endParaRPr lang="en-US" sz="1600" dirty="0">
              <a:latin typeface="Arial" panose="020B0604020202020204" pitchFamily="34" charset="0"/>
              <a:cs typeface="Arial" panose="020B0604020202020204" pitchFamily="34" charset="0"/>
            </a:endParaRPr>
          </a:p>
          <a:p>
            <a:pPr marL="0" indent="0">
              <a:lnSpc>
                <a:spcPct val="120000"/>
              </a:lnSpc>
              <a:spcBef>
                <a:spcPts val="0"/>
              </a:spcBef>
              <a:buNone/>
            </a:pPr>
            <a:endParaRPr lang="en-US" sz="1600" dirty="0">
              <a:latin typeface="Arial" panose="020B0604020202020204" pitchFamily="34" charset="0"/>
              <a:cs typeface="Arial" panose="020B0604020202020204" pitchFamily="34" charset="0"/>
            </a:endParaRPr>
          </a:p>
          <a:p>
            <a:pPr>
              <a:lnSpc>
                <a:spcPct val="120000"/>
              </a:lnSpc>
              <a:spcBef>
                <a:spcPts val="0"/>
              </a:spcBef>
            </a:pPr>
            <a:r>
              <a:rPr lang="en-US" sz="1600" dirty="0" err="1">
                <a:latin typeface="Arial" panose="020B0604020202020204" pitchFamily="34" charset="0"/>
                <a:cs typeface="Arial" panose="020B0604020202020204" pitchFamily="34" charset="0"/>
              </a:rPr>
              <a:t>Dermodacyn</a:t>
            </a:r>
            <a:r>
              <a:rPr lang="en-US" sz="1600" dirty="0">
                <a:latin typeface="Arial" panose="020B0604020202020204" pitchFamily="34" charset="0"/>
                <a:cs typeface="Arial" panose="020B0604020202020204" pitchFamily="34" charset="0"/>
              </a:rPr>
              <a:t>® Disinfecting solution study on viability of SARS-CoV-2, see </a:t>
            </a:r>
            <a:r>
              <a:rPr lang="en-US" sz="1600" dirty="0">
                <a:latin typeface="Arial" panose="020B0604020202020204" pitchFamily="34" charset="0"/>
                <a:cs typeface="Arial" panose="020B0604020202020204" pitchFamily="34" charset="0"/>
                <a:hlinkClick r:id="rId2"/>
              </a:rPr>
              <a:t>https://www.sciencedirect.com/science/article/pii/S019567012030339X</a:t>
            </a:r>
            <a:endParaRPr lang="en-US" sz="1600" dirty="0">
              <a:latin typeface="Arial" panose="020B0604020202020204" pitchFamily="34" charset="0"/>
              <a:cs typeface="Arial" panose="020B0604020202020204" pitchFamily="34" charset="0"/>
            </a:endParaRPr>
          </a:p>
          <a:p>
            <a:pPr>
              <a:lnSpc>
                <a:spcPct val="120000"/>
              </a:lnSpc>
              <a:spcBef>
                <a:spcPts val="0"/>
              </a:spcBef>
            </a:pPr>
            <a:endParaRPr lang="en-US" sz="1600" dirty="0">
              <a:latin typeface="Arial" panose="020B0604020202020204" pitchFamily="34" charset="0"/>
              <a:cs typeface="Arial" panose="020B0604020202020204" pitchFamily="34" charset="0"/>
            </a:endParaRPr>
          </a:p>
          <a:p>
            <a:pPr>
              <a:lnSpc>
                <a:spcPct val="120000"/>
              </a:lnSpc>
              <a:spcBef>
                <a:spcPts val="0"/>
              </a:spcBef>
            </a:pPr>
            <a:r>
              <a:rPr lang="en-US" sz="1600" dirty="0" err="1">
                <a:latin typeface="Arial" panose="020B0604020202020204" pitchFamily="34" charset="0"/>
                <a:cs typeface="Arial" panose="020B0604020202020204" pitchFamily="34" charset="0"/>
              </a:rPr>
              <a:t>Endocyn</a:t>
            </a:r>
            <a:r>
              <a:rPr lang="en-US" sz="1600" dirty="0">
                <a:latin typeface="Arial" panose="020B0604020202020204" pitchFamily="34" charset="0"/>
                <a:cs typeface="Arial" panose="020B0604020202020204" pitchFamily="34" charset="0"/>
              </a:rPr>
              <a:t>® study on cellular toxicity, see </a:t>
            </a:r>
            <a:r>
              <a:rPr lang="en-US" sz="1600" dirty="0">
                <a:latin typeface="Arial" panose="020B0604020202020204" pitchFamily="34" charset="0"/>
                <a:cs typeface="Arial" panose="020B0604020202020204" pitchFamily="34" charset="0"/>
                <a:hlinkClick r:id="rId3"/>
              </a:rPr>
              <a:t>https://www.sciencedirect.com/science/article/abs/pii/S0099239917310439</a:t>
            </a:r>
            <a:endParaRPr lang="en-US" sz="1600" dirty="0">
              <a:latin typeface="Arial" panose="020B0604020202020204" pitchFamily="34" charset="0"/>
              <a:cs typeface="Arial" panose="020B0604020202020204" pitchFamily="34" charset="0"/>
            </a:endParaRPr>
          </a:p>
          <a:p>
            <a:pPr>
              <a:lnSpc>
                <a:spcPct val="120000"/>
              </a:lnSpc>
              <a:spcBef>
                <a:spcPts val="0"/>
              </a:spcBef>
            </a:pPr>
            <a:endParaRPr lang="en-US" sz="1600" dirty="0">
              <a:latin typeface="Arial" panose="020B0604020202020204" pitchFamily="34" charset="0"/>
              <a:cs typeface="Arial" panose="020B0604020202020204" pitchFamily="34" charset="0"/>
            </a:endParaRPr>
          </a:p>
          <a:p>
            <a:pPr>
              <a:lnSpc>
                <a:spcPct val="120000"/>
              </a:lnSpc>
              <a:spcBef>
                <a:spcPts val="0"/>
              </a:spcBef>
            </a:pPr>
            <a:r>
              <a:rPr lang="en-US" sz="1600" dirty="0" err="1">
                <a:latin typeface="Arial" panose="020B0604020202020204" pitchFamily="34" charset="0"/>
                <a:cs typeface="Arial" panose="020B0604020202020204" pitchFamily="34" charset="0"/>
              </a:rPr>
              <a:t>HOCl</a:t>
            </a:r>
            <a:r>
              <a:rPr lang="en-US" sz="1600" dirty="0">
                <a:latin typeface="Arial" panose="020B0604020202020204" pitchFamily="34" charset="0"/>
                <a:cs typeface="Arial" panose="020B0604020202020204" pitchFamily="34" charset="0"/>
              </a:rPr>
              <a:t> study evaluating virucidal activity in Vero E6 cells against SARS-CoV-2, University of Barcelona, 11/27/2020</a:t>
            </a:r>
          </a:p>
          <a:p>
            <a:pPr>
              <a:lnSpc>
                <a:spcPct val="120000"/>
              </a:lnSpc>
              <a:spcBef>
                <a:spcPts val="0"/>
              </a:spcBef>
            </a:pPr>
            <a:endParaRPr lang="en-US" sz="1600" dirty="0">
              <a:latin typeface="Arial" panose="020B0604020202020204" pitchFamily="34" charset="0"/>
              <a:cs typeface="Arial" panose="020B0604020202020204" pitchFamily="34" charset="0"/>
            </a:endParaRPr>
          </a:p>
          <a:p>
            <a:pPr>
              <a:lnSpc>
                <a:spcPct val="120000"/>
              </a:lnSpc>
              <a:spcBef>
                <a:spcPts val="0"/>
              </a:spcBef>
            </a:pPr>
            <a:r>
              <a:rPr lang="en-US" sz="1600" dirty="0">
                <a:latin typeface="Arial" panose="020B0604020202020204" pitchFamily="34" charset="0"/>
                <a:cs typeface="Arial" panose="020B0604020202020204" pitchFamily="34" charset="0"/>
              </a:rPr>
              <a:t>Hypochlorous acid gel technology—Its impact on post-procedure treatment and scar prevention, see </a:t>
            </a:r>
            <a:r>
              <a:rPr lang="en-US" sz="1600" dirty="0">
                <a:latin typeface="Arial" panose="020B0604020202020204" pitchFamily="34" charset="0"/>
                <a:cs typeface="Arial" panose="020B0604020202020204" pitchFamily="34" charset="0"/>
                <a:hlinkClick r:id="rId4"/>
              </a:rPr>
              <a:t>https://sonomapharma.com/wp-content/uploads/2020/08/Gold_et_al-2017-Journal_of_Cosmetic_Dermatology-003.pdf</a:t>
            </a:r>
            <a:endParaRPr lang="en-US" sz="1600" dirty="0">
              <a:latin typeface="Arial" panose="020B0604020202020204" pitchFamily="34" charset="0"/>
              <a:cs typeface="Arial" panose="020B0604020202020204" pitchFamily="34" charset="0"/>
            </a:endParaRPr>
          </a:p>
          <a:p>
            <a:pPr>
              <a:lnSpc>
                <a:spcPct val="120000"/>
              </a:lnSpc>
              <a:spcBef>
                <a:spcPts val="0"/>
              </a:spcBef>
            </a:pPr>
            <a:endParaRPr lang="en-US" sz="1600" dirty="0">
              <a:latin typeface="Arial" panose="020B0604020202020204" pitchFamily="34" charset="0"/>
              <a:cs typeface="Arial" panose="020B0604020202020204" pitchFamily="34" charset="0"/>
            </a:endParaRPr>
          </a:p>
          <a:p>
            <a:pPr>
              <a:lnSpc>
                <a:spcPct val="120000"/>
              </a:lnSpc>
              <a:spcBef>
                <a:spcPts val="0"/>
              </a:spcBef>
            </a:pPr>
            <a:r>
              <a:rPr lang="en-US" sz="1600" dirty="0">
                <a:latin typeface="Arial" panose="020B0604020202020204" pitchFamily="34" charset="0"/>
                <a:cs typeface="Arial" panose="020B0604020202020204" pitchFamily="34" charset="0"/>
              </a:rPr>
              <a:t>Topical stabilized hypochlorous acid: The future gold standard for wound care and scar management in dermatologic and plastic surgery procedures, see </a:t>
            </a:r>
            <a:r>
              <a:rPr lang="en-US" sz="1600" dirty="0">
                <a:latin typeface="Arial" panose="020B0604020202020204" pitchFamily="34" charset="0"/>
                <a:cs typeface="Arial" panose="020B0604020202020204" pitchFamily="34" charset="0"/>
                <a:hlinkClick r:id="rId5"/>
              </a:rPr>
              <a:t>https://sonomapharma.com/wp-content/uploads/2020/08/Topical-Stabilized-HOCL-consensus-article-2020.pdf</a:t>
            </a:r>
            <a:endParaRPr lang="en-US" sz="1600" dirty="0">
              <a:latin typeface="Arial" panose="020B0604020202020204" pitchFamily="34" charset="0"/>
              <a:cs typeface="Arial" panose="020B0604020202020204" pitchFamily="34" charset="0"/>
            </a:endParaRPr>
          </a:p>
          <a:p>
            <a:pPr>
              <a:lnSpc>
                <a:spcPct val="120000"/>
              </a:lnSpc>
              <a:spcBef>
                <a:spcPts val="0"/>
              </a:spcBef>
            </a:pPr>
            <a:endParaRPr lang="en-US" sz="1600" dirty="0">
              <a:latin typeface="Arial" panose="020B0604020202020204" pitchFamily="34" charset="0"/>
              <a:cs typeface="Arial" panose="020B0604020202020204" pitchFamily="34" charset="0"/>
            </a:endParaRPr>
          </a:p>
          <a:p>
            <a:pPr>
              <a:lnSpc>
                <a:spcPct val="120000"/>
              </a:lnSpc>
              <a:spcBef>
                <a:spcPts val="0"/>
              </a:spcBef>
            </a:pPr>
            <a:r>
              <a:rPr lang="en-US" sz="1600" dirty="0" err="1">
                <a:latin typeface="Arial" panose="020B0604020202020204" pitchFamily="34" charset="0"/>
                <a:cs typeface="Arial" panose="020B0604020202020204" pitchFamily="34" charset="0"/>
              </a:rPr>
              <a:t>HOCl</a:t>
            </a:r>
            <a:r>
              <a:rPr lang="en-US" sz="1600" dirty="0">
                <a:latin typeface="Arial" panose="020B0604020202020204" pitchFamily="34" charset="0"/>
                <a:cs typeface="Arial" panose="020B0604020202020204" pitchFamily="34" charset="0"/>
              </a:rPr>
              <a:t> Article: Optimizing Wound Healing for Procedures – Apr 2018, see </a:t>
            </a:r>
            <a:r>
              <a:rPr lang="en-US" sz="1600" dirty="0">
                <a:latin typeface="Arial" panose="020B0604020202020204" pitchFamily="34" charset="0"/>
                <a:cs typeface="Arial" panose="020B0604020202020204" pitchFamily="34" charset="0"/>
                <a:hlinkClick r:id="rId6"/>
              </a:rPr>
              <a:t>https://sonomapharma.com/wp-content/uploads/2018/11/Pracitcal-Derm-HOCl-article-4-7-18-wounds.pdf</a:t>
            </a:r>
            <a:endParaRPr lang="en-US" sz="1600" dirty="0">
              <a:latin typeface="Arial" panose="020B0604020202020204" pitchFamily="34" charset="0"/>
              <a:cs typeface="Arial" panose="020B0604020202020204" pitchFamily="34" charset="0"/>
            </a:endParaRPr>
          </a:p>
          <a:p>
            <a:pPr>
              <a:lnSpc>
                <a:spcPct val="120000"/>
              </a:lnSpc>
              <a:spcBef>
                <a:spcPts val="0"/>
              </a:spcBef>
            </a:pPr>
            <a:endParaRPr lang="en-US" sz="1600" dirty="0">
              <a:latin typeface="Arial" panose="020B0604020202020204" pitchFamily="34" charset="0"/>
              <a:cs typeface="Arial" panose="020B0604020202020204" pitchFamily="34" charset="0"/>
            </a:endParaRPr>
          </a:p>
          <a:p>
            <a:pPr marL="0" indent="0">
              <a:lnSpc>
                <a:spcPct val="120000"/>
              </a:lnSpc>
              <a:buNone/>
            </a:pPr>
            <a:endParaRPr lang="en-US" sz="1600" dirty="0">
              <a:latin typeface="Arial" panose="020B0604020202020204" pitchFamily="34" charset="0"/>
              <a:cs typeface="Arial" panose="020B0604020202020204" pitchFamily="34" charset="0"/>
            </a:endParaRPr>
          </a:p>
          <a:p>
            <a:pPr>
              <a:lnSpc>
                <a:spcPct val="120000"/>
              </a:lnSpc>
            </a:pPr>
            <a:endParaRPr lang="en-US" sz="1600" dirty="0">
              <a:latin typeface="Arial" panose="020B0604020202020204" pitchFamily="34" charset="0"/>
              <a:cs typeface="Arial" panose="020B0604020202020204" pitchFamily="34" charset="0"/>
            </a:endParaRPr>
          </a:p>
          <a:p>
            <a:pPr>
              <a:lnSpc>
                <a:spcPct val="120000"/>
              </a:lnSpc>
            </a:pPr>
            <a:endParaRPr lang="en-US" sz="1600" dirty="0">
              <a:latin typeface="Arial" panose="020B0604020202020204" pitchFamily="34" charset="0"/>
              <a:cs typeface="Arial" panose="020B0604020202020204" pitchFamily="34" charset="0"/>
            </a:endParaRPr>
          </a:p>
        </p:txBody>
      </p:sp>
      <p:pic>
        <p:nvPicPr>
          <p:cNvPr id="6" name="Sonoma Pharma.png" descr="Sonoma Pharma.png">
            <a:extLst>
              <a:ext uri="{FF2B5EF4-FFF2-40B4-BE49-F238E27FC236}">
                <a16:creationId xmlns:a16="http://schemas.microsoft.com/office/drawing/2014/main" id="{F8A694FC-79BA-1C4E-AF15-AFEC3700FD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pic>
        <p:nvPicPr>
          <p:cNvPr id="19" name="Picture 18">
            <a:extLst>
              <a:ext uri="{FF2B5EF4-FFF2-40B4-BE49-F238E27FC236}">
                <a16:creationId xmlns:a16="http://schemas.microsoft.com/office/drawing/2014/main" id="{A252894B-7FA6-380F-37E6-2BCCB3B157D0}"/>
              </a:ext>
            </a:extLst>
          </p:cNvPr>
          <p:cNvPicPr>
            <a:picLocks noChangeAspect="1"/>
          </p:cNvPicPr>
          <p:nvPr/>
        </p:nvPicPr>
        <p:blipFill>
          <a:blip r:embed="rId8"/>
          <a:stretch>
            <a:fillRect/>
          </a:stretch>
        </p:blipFill>
        <p:spPr>
          <a:xfrm>
            <a:off x="3286407" y="1865207"/>
            <a:ext cx="4399696" cy="4501423"/>
          </a:xfrm>
          <a:prstGeom prst="rect">
            <a:avLst/>
          </a:prstGeom>
        </p:spPr>
      </p:pic>
      <p:pic>
        <p:nvPicPr>
          <p:cNvPr id="9" name="Picture 8">
            <a:extLst>
              <a:ext uri="{FF2B5EF4-FFF2-40B4-BE49-F238E27FC236}">
                <a16:creationId xmlns:a16="http://schemas.microsoft.com/office/drawing/2014/main" id="{40726DD0-BD58-5051-2BBF-0D59091E8C84}"/>
              </a:ext>
            </a:extLst>
          </p:cNvPr>
          <p:cNvPicPr>
            <a:picLocks noChangeAspect="1"/>
          </p:cNvPicPr>
          <p:nvPr/>
        </p:nvPicPr>
        <p:blipFill>
          <a:blip r:embed="rId9"/>
          <a:stretch>
            <a:fillRect/>
          </a:stretch>
        </p:blipFill>
        <p:spPr>
          <a:xfrm>
            <a:off x="5919177" y="1931775"/>
            <a:ext cx="3533852" cy="4425521"/>
          </a:xfrm>
          <a:prstGeom prst="rect">
            <a:avLst/>
          </a:prstGeom>
        </p:spPr>
      </p:pic>
      <p:pic>
        <p:nvPicPr>
          <p:cNvPr id="11" name="Picture 10">
            <a:extLst>
              <a:ext uri="{FF2B5EF4-FFF2-40B4-BE49-F238E27FC236}">
                <a16:creationId xmlns:a16="http://schemas.microsoft.com/office/drawing/2014/main" id="{89FD01E2-B518-74DD-8C2A-95362080D5A8}"/>
              </a:ext>
            </a:extLst>
          </p:cNvPr>
          <p:cNvPicPr>
            <a:picLocks noChangeAspect="1"/>
          </p:cNvPicPr>
          <p:nvPr/>
        </p:nvPicPr>
        <p:blipFill>
          <a:blip r:embed="rId10"/>
          <a:stretch>
            <a:fillRect/>
          </a:stretch>
        </p:blipFill>
        <p:spPr>
          <a:xfrm>
            <a:off x="75130" y="1878610"/>
            <a:ext cx="3337814" cy="4383663"/>
          </a:xfrm>
          <a:prstGeom prst="rect">
            <a:avLst/>
          </a:prstGeom>
        </p:spPr>
      </p:pic>
      <p:pic>
        <p:nvPicPr>
          <p:cNvPr id="13" name="Picture 12">
            <a:extLst>
              <a:ext uri="{FF2B5EF4-FFF2-40B4-BE49-F238E27FC236}">
                <a16:creationId xmlns:a16="http://schemas.microsoft.com/office/drawing/2014/main" id="{2E3F6330-CEE4-22C0-1CD6-7E781B35722B}"/>
              </a:ext>
            </a:extLst>
          </p:cNvPr>
          <p:cNvPicPr>
            <a:picLocks noChangeAspect="1"/>
          </p:cNvPicPr>
          <p:nvPr/>
        </p:nvPicPr>
        <p:blipFill>
          <a:blip r:embed="rId11"/>
          <a:stretch>
            <a:fillRect/>
          </a:stretch>
        </p:blipFill>
        <p:spPr>
          <a:xfrm>
            <a:off x="8797187" y="1903415"/>
            <a:ext cx="3393680" cy="4481472"/>
          </a:xfrm>
          <a:prstGeom prst="rect">
            <a:avLst/>
          </a:prstGeom>
        </p:spPr>
      </p:pic>
      <p:sp>
        <p:nvSpPr>
          <p:cNvPr id="4" name="Google Shape;69;p3">
            <a:extLst>
              <a:ext uri="{FF2B5EF4-FFF2-40B4-BE49-F238E27FC236}">
                <a16:creationId xmlns:a16="http://schemas.microsoft.com/office/drawing/2014/main" id="{E2E818D0-2207-99DA-49B8-D967E41CC45B}"/>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7</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974286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Connector 8">
            <a:extLst>
              <a:ext uri="{FF2B5EF4-FFF2-40B4-BE49-F238E27FC236}">
                <a16:creationId xmlns:a16="http://schemas.microsoft.com/office/drawing/2014/main" id="{8C49F599-B112-02E6-FB4C-314CB6D267B8}"/>
              </a:ext>
            </a:extLst>
          </p:cNvPr>
          <p:cNvSpPr/>
          <p:nvPr/>
        </p:nvSpPr>
        <p:spPr>
          <a:xfrm>
            <a:off x="8582907" y="3836534"/>
            <a:ext cx="2080205" cy="2040220"/>
          </a:xfrm>
          <a:prstGeom prst="flowChartConnector">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p:cNvSpPr>
            <a:spLocks noGrp="1"/>
          </p:cNvSpPr>
          <p:nvPr>
            <p:ph type="title" idx="4294967295"/>
          </p:nvPr>
        </p:nvSpPr>
        <p:spPr>
          <a:xfrm>
            <a:off x="813066" y="689871"/>
            <a:ext cx="9986682" cy="1342764"/>
          </a:xfrm>
        </p:spPr>
        <p:txBody>
          <a:bodyPr>
            <a:noAutofit/>
          </a:bodyPr>
          <a:lstStyle/>
          <a:p>
            <a:pPr algn="ctr">
              <a:lnSpc>
                <a:spcPct val="100000"/>
              </a:lnSpc>
              <a:spcBef>
                <a:spcPts val="0"/>
              </a:spcBef>
            </a:pPr>
            <a:r>
              <a:rPr lang="en-US" sz="3600" dirty="0">
                <a:solidFill>
                  <a:srgbClr val="002060"/>
                </a:solidFill>
                <a:latin typeface="Arial" panose="020B0604020202020204" pitchFamily="34" charset="0"/>
                <a:cs typeface="Arial" panose="020B0604020202020204" pitchFamily="34" charset="0"/>
              </a:rPr>
              <a:t>Wide Range of Applications</a:t>
            </a:r>
            <a:br>
              <a:rPr lang="en-US" sz="3600" b="1"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13" name="Sonoma Pharma.png" descr="Sonoma Pharma.png">
            <a:extLst>
              <a:ext uri="{FF2B5EF4-FFF2-40B4-BE49-F238E27FC236}">
                <a16:creationId xmlns:a16="http://schemas.microsoft.com/office/drawing/2014/main" id="{46F6356E-902F-524E-B219-8867BC2FCE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1256" y="5787099"/>
            <a:ext cx="1225087" cy="548640"/>
          </a:xfrm>
          <a:prstGeom prst="rect">
            <a:avLst/>
          </a:prstGeom>
          <a:ln w="12700">
            <a:miter lim="400000"/>
          </a:ln>
        </p:spPr>
      </p:pic>
      <p:pic>
        <p:nvPicPr>
          <p:cNvPr id="2" name="Picture 1">
            <a:extLst>
              <a:ext uri="{FF2B5EF4-FFF2-40B4-BE49-F238E27FC236}">
                <a16:creationId xmlns:a16="http://schemas.microsoft.com/office/drawing/2014/main" id="{E26DF40D-77CC-68A7-94BB-8EF4260F20C9}"/>
              </a:ext>
            </a:extLst>
          </p:cNvPr>
          <p:cNvPicPr>
            <a:picLocks noChangeAspect="1"/>
          </p:cNvPicPr>
          <p:nvPr/>
        </p:nvPicPr>
        <p:blipFill>
          <a:blip r:embed="rId3"/>
          <a:stretch>
            <a:fillRect/>
          </a:stretch>
        </p:blipFill>
        <p:spPr>
          <a:xfrm>
            <a:off x="10077271" y="617476"/>
            <a:ext cx="1511939" cy="1487553"/>
          </a:xfrm>
          <a:prstGeom prst="rect">
            <a:avLst/>
          </a:prstGeom>
        </p:spPr>
      </p:pic>
      <p:sp>
        <p:nvSpPr>
          <p:cNvPr id="4" name="Google Shape;69;p3">
            <a:extLst>
              <a:ext uri="{FF2B5EF4-FFF2-40B4-BE49-F238E27FC236}">
                <a16:creationId xmlns:a16="http://schemas.microsoft.com/office/drawing/2014/main" id="{1FA8E138-8DB5-F843-E762-A86C2D71E8FD}"/>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8</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pic>
        <p:nvPicPr>
          <p:cNvPr id="11" name="Picture 10" descr="A blue circle with white cross on it&#10;&#10;Description automatically generated">
            <a:extLst>
              <a:ext uri="{FF2B5EF4-FFF2-40B4-BE49-F238E27FC236}">
                <a16:creationId xmlns:a16="http://schemas.microsoft.com/office/drawing/2014/main" id="{7CD8B0E4-37A7-892E-70C3-ACCF2AFEC7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03" y="1524267"/>
            <a:ext cx="1867266" cy="1867266"/>
          </a:xfrm>
          <a:prstGeom prst="rect">
            <a:avLst/>
          </a:prstGeom>
        </p:spPr>
      </p:pic>
      <p:pic>
        <p:nvPicPr>
          <p:cNvPr id="15" name="Picture 14" descr="A blue circle with white outline of a person's head and a magnifying glass&#10;&#10;Description automatically generated">
            <a:extLst>
              <a:ext uri="{FF2B5EF4-FFF2-40B4-BE49-F238E27FC236}">
                <a16:creationId xmlns:a16="http://schemas.microsoft.com/office/drawing/2014/main" id="{39A4E4C6-B954-7901-4727-18A2E93A35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5334" y="1599936"/>
            <a:ext cx="1867266" cy="1867266"/>
          </a:xfrm>
          <a:prstGeom prst="rect">
            <a:avLst/>
          </a:prstGeom>
        </p:spPr>
      </p:pic>
      <p:pic>
        <p:nvPicPr>
          <p:cNvPr id="18" name="Picture 17" descr="A blue circle with a white eye and a black background&#10;&#10;Description automatically generated">
            <a:extLst>
              <a:ext uri="{FF2B5EF4-FFF2-40B4-BE49-F238E27FC236}">
                <a16:creationId xmlns:a16="http://schemas.microsoft.com/office/drawing/2014/main" id="{214C402A-2101-6C44-E430-88F3EEDBC4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1836" y="1566791"/>
            <a:ext cx="1867266" cy="1867266"/>
          </a:xfrm>
          <a:prstGeom prst="rect">
            <a:avLst/>
          </a:prstGeom>
        </p:spPr>
      </p:pic>
      <p:pic>
        <p:nvPicPr>
          <p:cNvPr id="20" name="Picture 19" descr="A blue circle with a yellow and white circle with a yellow circle with a white line around it&#10;&#10;Description automatically generated">
            <a:extLst>
              <a:ext uri="{FF2B5EF4-FFF2-40B4-BE49-F238E27FC236}">
                <a16:creationId xmlns:a16="http://schemas.microsoft.com/office/drawing/2014/main" id="{A13FA369-B7D1-1430-FE0C-B1D9AFE536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7394" y="3825683"/>
            <a:ext cx="2071503" cy="2071503"/>
          </a:xfrm>
          <a:prstGeom prst="rect">
            <a:avLst/>
          </a:prstGeom>
        </p:spPr>
      </p:pic>
      <p:pic>
        <p:nvPicPr>
          <p:cNvPr id="22" name="Picture 21" descr="A blue circle with white paw print&#10;&#10;Description automatically generated">
            <a:extLst>
              <a:ext uri="{FF2B5EF4-FFF2-40B4-BE49-F238E27FC236}">
                <a16:creationId xmlns:a16="http://schemas.microsoft.com/office/drawing/2014/main" id="{BA466C99-A8C4-540E-9E1A-0BF91018E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158" y="3808309"/>
            <a:ext cx="2071504" cy="2071504"/>
          </a:xfrm>
          <a:prstGeom prst="rect">
            <a:avLst/>
          </a:prstGeom>
        </p:spPr>
      </p:pic>
      <p:pic>
        <p:nvPicPr>
          <p:cNvPr id="29" name="Picture 28" descr="A blue circle with a white outline of a tooth&#10;&#10;Description automatically generated">
            <a:extLst>
              <a:ext uri="{FF2B5EF4-FFF2-40B4-BE49-F238E27FC236}">
                <a16:creationId xmlns:a16="http://schemas.microsoft.com/office/drawing/2014/main" id="{B31EE0F3-166B-6374-D485-4E11BBF062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3463" y="1557275"/>
            <a:ext cx="1950961" cy="1950961"/>
          </a:xfrm>
          <a:prstGeom prst="rect">
            <a:avLst/>
          </a:prstGeom>
        </p:spPr>
      </p:pic>
      <p:sp>
        <p:nvSpPr>
          <p:cNvPr id="30" name="TextBox 29">
            <a:extLst>
              <a:ext uri="{FF2B5EF4-FFF2-40B4-BE49-F238E27FC236}">
                <a16:creationId xmlns:a16="http://schemas.microsoft.com/office/drawing/2014/main" id="{FEE4D089-8277-54B8-D7DC-9F4DC25B6E33}"/>
              </a:ext>
            </a:extLst>
          </p:cNvPr>
          <p:cNvSpPr txBox="1"/>
          <p:nvPr/>
        </p:nvSpPr>
        <p:spPr>
          <a:xfrm>
            <a:off x="397047" y="3415255"/>
            <a:ext cx="1666374" cy="369332"/>
          </a:xfrm>
          <a:prstGeom prst="rect">
            <a:avLst/>
          </a:prstGeom>
          <a:noFill/>
        </p:spPr>
        <p:txBody>
          <a:bodyPr wrap="square" rtlCol="0">
            <a:spAutoFit/>
          </a:bodyPr>
          <a:lstStyle/>
          <a:p>
            <a:pPr algn="ctr"/>
            <a:r>
              <a:rPr lang="en-US" dirty="0"/>
              <a:t>Wound Care</a:t>
            </a:r>
          </a:p>
        </p:txBody>
      </p:sp>
      <p:sp>
        <p:nvSpPr>
          <p:cNvPr id="31" name="TextBox 30">
            <a:extLst>
              <a:ext uri="{FF2B5EF4-FFF2-40B4-BE49-F238E27FC236}">
                <a16:creationId xmlns:a16="http://schemas.microsoft.com/office/drawing/2014/main" id="{3F39DD97-2AD4-510A-5CB2-8F4229DBD56E}"/>
              </a:ext>
            </a:extLst>
          </p:cNvPr>
          <p:cNvSpPr txBox="1"/>
          <p:nvPr/>
        </p:nvSpPr>
        <p:spPr>
          <a:xfrm>
            <a:off x="2999507" y="3467758"/>
            <a:ext cx="1542413" cy="369332"/>
          </a:xfrm>
          <a:prstGeom prst="rect">
            <a:avLst/>
          </a:prstGeom>
          <a:noFill/>
        </p:spPr>
        <p:txBody>
          <a:bodyPr wrap="square" rtlCol="0">
            <a:spAutoFit/>
          </a:bodyPr>
          <a:lstStyle/>
          <a:p>
            <a:pPr algn="ctr"/>
            <a:r>
              <a:rPr lang="en-US" dirty="0"/>
              <a:t>Dermatology</a:t>
            </a:r>
          </a:p>
        </p:txBody>
      </p:sp>
      <p:sp>
        <p:nvSpPr>
          <p:cNvPr id="32" name="TextBox 31">
            <a:extLst>
              <a:ext uri="{FF2B5EF4-FFF2-40B4-BE49-F238E27FC236}">
                <a16:creationId xmlns:a16="http://schemas.microsoft.com/office/drawing/2014/main" id="{4F73A05B-B5C7-6DC9-D4CC-CF112355969B}"/>
              </a:ext>
            </a:extLst>
          </p:cNvPr>
          <p:cNvSpPr txBox="1"/>
          <p:nvPr/>
        </p:nvSpPr>
        <p:spPr>
          <a:xfrm>
            <a:off x="5723912" y="3467202"/>
            <a:ext cx="1437774" cy="369332"/>
          </a:xfrm>
          <a:prstGeom prst="rect">
            <a:avLst/>
          </a:prstGeom>
          <a:noFill/>
        </p:spPr>
        <p:txBody>
          <a:bodyPr wrap="square" rtlCol="0">
            <a:spAutoFit/>
          </a:bodyPr>
          <a:lstStyle/>
          <a:p>
            <a:r>
              <a:rPr lang="en-US" dirty="0"/>
              <a:t>Eye Care</a:t>
            </a:r>
          </a:p>
        </p:txBody>
      </p:sp>
      <p:sp>
        <p:nvSpPr>
          <p:cNvPr id="33" name="TextBox 32">
            <a:extLst>
              <a:ext uri="{FF2B5EF4-FFF2-40B4-BE49-F238E27FC236}">
                <a16:creationId xmlns:a16="http://schemas.microsoft.com/office/drawing/2014/main" id="{55B0DF6B-FE99-6F09-A573-C3652A5AEE33}"/>
              </a:ext>
            </a:extLst>
          </p:cNvPr>
          <p:cNvSpPr txBox="1"/>
          <p:nvPr/>
        </p:nvSpPr>
        <p:spPr>
          <a:xfrm>
            <a:off x="7635508" y="3513086"/>
            <a:ext cx="2286364" cy="369332"/>
          </a:xfrm>
          <a:prstGeom prst="rect">
            <a:avLst/>
          </a:prstGeom>
          <a:noFill/>
        </p:spPr>
        <p:txBody>
          <a:bodyPr wrap="square" rtlCol="0">
            <a:spAutoFit/>
          </a:bodyPr>
          <a:lstStyle/>
          <a:p>
            <a:pPr algn="ctr"/>
            <a:r>
              <a:rPr lang="en-US" dirty="0"/>
              <a:t>Oral and Dental Care</a:t>
            </a:r>
          </a:p>
        </p:txBody>
      </p:sp>
      <p:sp>
        <p:nvSpPr>
          <p:cNvPr id="34" name="TextBox 33">
            <a:extLst>
              <a:ext uri="{FF2B5EF4-FFF2-40B4-BE49-F238E27FC236}">
                <a16:creationId xmlns:a16="http://schemas.microsoft.com/office/drawing/2014/main" id="{68E6B73C-5571-9CD2-D7DF-59B5D389886A}"/>
              </a:ext>
            </a:extLst>
          </p:cNvPr>
          <p:cNvSpPr txBox="1"/>
          <p:nvPr/>
        </p:nvSpPr>
        <p:spPr>
          <a:xfrm>
            <a:off x="1043548" y="5876753"/>
            <a:ext cx="2225842" cy="369332"/>
          </a:xfrm>
          <a:prstGeom prst="rect">
            <a:avLst/>
          </a:prstGeom>
          <a:noFill/>
        </p:spPr>
        <p:txBody>
          <a:bodyPr wrap="square" rtlCol="0">
            <a:spAutoFit/>
          </a:bodyPr>
          <a:lstStyle/>
          <a:p>
            <a:r>
              <a:rPr lang="en-US" dirty="0"/>
              <a:t>Animal Health Care</a:t>
            </a:r>
          </a:p>
        </p:txBody>
      </p:sp>
      <p:sp>
        <p:nvSpPr>
          <p:cNvPr id="35" name="TextBox 34">
            <a:extLst>
              <a:ext uri="{FF2B5EF4-FFF2-40B4-BE49-F238E27FC236}">
                <a16:creationId xmlns:a16="http://schemas.microsoft.com/office/drawing/2014/main" id="{9480CCA7-7334-6307-D5B6-AEE323C72A16}"/>
              </a:ext>
            </a:extLst>
          </p:cNvPr>
          <p:cNvSpPr txBox="1"/>
          <p:nvPr/>
        </p:nvSpPr>
        <p:spPr>
          <a:xfrm>
            <a:off x="3586573" y="5901582"/>
            <a:ext cx="2207794" cy="369332"/>
          </a:xfrm>
          <a:prstGeom prst="rect">
            <a:avLst/>
          </a:prstGeom>
          <a:noFill/>
        </p:spPr>
        <p:txBody>
          <a:bodyPr wrap="square" rtlCol="0">
            <a:spAutoFit/>
          </a:bodyPr>
          <a:lstStyle/>
          <a:p>
            <a:r>
              <a:rPr lang="en-US" dirty="0"/>
              <a:t>Surface Disinfectants</a:t>
            </a:r>
          </a:p>
        </p:txBody>
      </p:sp>
      <p:pic>
        <p:nvPicPr>
          <p:cNvPr id="42" name="Graphic 41" descr="Footprints outline">
            <a:extLst>
              <a:ext uri="{FF2B5EF4-FFF2-40B4-BE49-F238E27FC236}">
                <a16:creationId xmlns:a16="http://schemas.microsoft.com/office/drawing/2014/main" id="{A615A543-7A2B-39F9-93F3-E4A4608D52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23114" y="3975183"/>
            <a:ext cx="1801891" cy="1801891"/>
          </a:xfrm>
          <a:prstGeom prst="rect">
            <a:avLst/>
          </a:prstGeom>
        </p:spPr>
      </p:pic>
      <p:sp>
        <p:nvSpPr>
          <p:cNvPr id="43" name="TextBox 42">
            <a:extLst>
              <a:ext uri="{FF2B5EF4-FFF2-40B4-BE49-F238E27FC236}">
                <a16:creationId xmlns:a16="http://schemas.microsoft.com/office/drawing/2014/main" id="{DE3FBE25-E335-B78F-5890-C42A0B826294}"/>
              </a:ext>
            </a:extLst>
          </p:cNvPr>
          <p:cNvSpPr txBox="1"/>
          <p:nvPr/>
        </p:nvSpPr>
        <p:spPr>
          <a:xfrm>
            <a:off x="6837079" y="5869840"/>
            <a:ext cx="1596858" cy="369332"/>
          </a:xfrm>
          <a:prstGeom prst="rect">
            <a:avLst/>
          </a:prstGeom>
          <a:noFill/>
        </p:spPr>
        <p:txBody>
          <a:bodyPr wrap="square" rtlCol="0">
            <a:spAutoFit/>
          </a:bodyPr>
          <a:lstStyle/>
          <a:p>
            <a:r>
              <a:rPr lang="en-US" dirty="0"/>
              <a:t>Podiatry</a:t>
            </a:r>
          </a:p>
        </p:txBody>
      </p:sp>
      <p:sp>
        <p:nvSpPr>
          <p:cNvPr id="47" name="TextBox 46">
            <a:extLst>
              <a:ext uri="{FF2B5EF4-FFF2-40B4-BE49-F238E27FC236}">
                <a16:creationId xmlns:a16="http://schemas.microsoft.com/office/drawing/2014/main" id="{DD34279D-074E-1BD9-7997-0BD420439018}"/>
              </a:ext>
            </a:extLst>
          </p:cNvPr>
          <p:cNvSpPr txBox="1"/>
          <p:nvPr/>
        </p:nvSpPr>
        <p:spPr>
          <a:xfrm>
            <a:off x="9078785" y="5901582"/>
            <a:ext cx="1472663" cy="369332"/>
          </a:xfrm>
          <a:prstGeom prst="rect">
            <a:avLst/>
          </a:prstGeom>
          <a:noFill/>
        </p:spPr>
        <p:txBody>
          <a:bodyPr wrap="square" rtlCol="0">
            <a:spAutoFit/>
          </a:bodyPr>
          <a:lstStyle/>
          <a:p>
            <a:r>
              <a:rPr lang="en-US" dirty="0"/>
              <a:t>Senior Care</a:t>
            </a:r>
          </a:p>
        </p:txBody>
      </p:sp>
      <p:pic>
        <p:nvPicPr>
          <p:cNvPr id="5" name="Picture 4">
            <a:extLst>
              <a:ext uri="{FF2B5EF4-FFF2-40B4-BE49-F238E27FC236}">
                <a16:creationId xmlns:a16="http://schemas.microsoft.com/office/drawing/2014/main" id="{85BE9BD5-6BBA-B87D-16CE-70247910628A}"/>
              </a:ext>
            </a:extLst>
          </p:cNvPr>
          <p:cNvPicPr>
            <a:picLocks noChangeAspect="1"/>
          </p:cNvPicPr>
          <p:nvPr/>
        </p:nvPicPr>
        <p:blipFill>
          <a:blip r:embed="rId12"/>
          <a:stretch>
            <a:fillRect/>
          </a:stretch>
        </p:blipFill>
        <p:spPr>
          <a:xfrm>
            <a:off x="6096000" y="3890591"/>
            <a:ext cx="2259793" cy="1956934"/>
          </a:xfrm>
          <a:prstGeom prst="rect">
            <a:avLst/>
          </a:prstGeom>
        </p:spPr>
      </p:pic>
      <p:pic>
        <p:nvPicPr>
          <p:cNvPr id="6" name="Graphic 5" descr="Stethoscope outline">
            <a:extLst>
              <a:ext uri="{FF2B5EF4-FFF2-40B4-BE49-F238E27FC236}">
                <a16:creationId xmlns:a16="http://schemas.microsoft.com/office/drawing/2014/main" id="{C0E732F0-DA21-BFCB-3FD0-B126D20E2E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78785" y="4272686"/>
            <a:ext cx="1192744" cy="1192744"/>
          </a:xfrm>
          <a:prstGeom prst="rect">
            <a:avLst/>
          </a:prstGeom>
        </p:spPr>
      </p:pic>
    </p:spTree>
    <p:extLst>
      <p:ext uri="{BB962C8B-B14F-4D97-AF65-F5344CB8AC3E}">
        <p14:creationId xmlns:p14="http://schemas.microsoft.com/office/powerpoint/2010/main" val="372800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4675C3-8AF9-72C8-7ADE-D0277868152E}"/>
              </a:ext>
            </a:extLst>
          </p:cNvPr>
          <p:cNvSpPr txBox="1"/>
          <p:nvPr/>
        </p:nvSpPr>
        <p:spPr>
          <a:xfrm>
            <a:off x="426220" y="506370"/>
            <a:ext cx="10920248" cy="461665"/>
          </a:xfrm>
          <a:prstGeom prst="rect">
            <a:avLst/>
          </a:prstGeom>
          <a:noFill/>
        </p:spPr>
        <p:txBody>
          <a:bodyPr wrap="square" rtlCol="0">
            <a:spAutoFit/>
          </a:bodyPr>
          <a:lstStyle/>
          <a:p>
            <a:pPr algn="ctr"/>
            <a:r>
              <a:rPr lang="en-US" sz="2400" b="1" dirty="0">
                <a:solidFill>
                  <a:srgbClr val="194FAF"/>
                </a:solidFill>
                <a:latin typeface="Arial" panose="020B0604020202020204" pitchFamily="34" charset="0"/>
                <a:cs typeface="Arial" panose="020B0604020202020204" pitchFamily="34" charset="0"/>
              </a:rPr>
              <a:t>Our Wound Care Business is Growing in the U.S. and Internationally</a:t>
            </a:r>
          </a:p>
        </p:txBody>
      </p:sp>
      <p:sp>
        <p:nvSpPr>
          <p:cNvPr id="2" name="Google Shape;69;p3">
            <a:extLst>
              <a:ext uri="{FF2B5EF4-FFF2-40B4-BE49-F238E27FC236}">
                <a16:creationId xmlns:a16="http://schemas.microsoft.com/office/drawing/2014/main" id="{C53663AB-78A0-3163-EE56-087E7E0F6E11}"/>
              </a:ext>
            </a:extLst>
          </p:cNvPr>
          <p:cNvSpPr txBox="1">
            <a:spLocks/>
          </p:cNvSpPr>
          <p:nvPr/>
        </p:nvSpPr>
        <p:spPr>
          <a:xfrm>
            <a:off x="11612376" y="6612076"/>
            <a:ext cx="551187" cy="234949"/>
          </a:xfrm>
          <a:prstGeom prst="rect">
            <a:avLst/>
          </a:prstGeom>
          <a:noFill/>
          <a:ln>
            <a:noFill/>
          </a:ln>
        </p:spPr>
        <p:txBody>
          <a:bodyPr spcFirstLastPara="1" wrap="square" lIns="91425" tIns="45700" rIns="91425" bIns="4570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a:lstStyle>
          <a:p>
            <a:pPr>
              <a:buClr>
                <a:srgbClr val="FFFFFF"/>
              </a:buClr>
              <a:buSzPts val="1100"/>
              <a:buFont typeface="Montserrat"/>
              <a:buNone/>
            </a:pPr>
            <a:fld id="{00000000-1234-1234-1234-123412341234}" type="slidenum">
              <a:rPr lang="en-US" sz="1100" kern="0" spc="81">
                <a:solidFill>
                  <a:srgbClr val="FFFFFF"/>
                </a:solidFill>
                <a:latin typeface="Arial" panose="020B0604020202020204" pitchFamily="34" charset="0"/>
                <a:cs typeface="Arial" panose="020B0604020202020204" pitchFamily="34" charset="0"/>
                <a:sym typeface="Montserrat"/>
              </a:rPr>
              <a:pPr>
                <a:buClr>
                  <a:srgbClr val="FFFFFF"/>
                </a:buClr>
                <a:buSzPts val="1100"/>
                <a:buFont typeface="Montserrat"/>
                <a:buNone/>
              </a:pPr>
              <a:t>9</a:t>
            </a:fld>
            <a:endParaRPr lang="en-US" sz="1100" kern="0" spc="81" dirty="0">
              <a:solidFill>
                <a:srgbClr val="FFFFFF"/>
              </a:solidFill>
              <a:latin typeface="Arial" panose="020B0604020202020204" pitchFamily="34" charset="0"/>
              <a:cs typeface="Arial" panose="020B0604020202020204" pitchFamily="34" charset="0"/>
              <a:sym typeface="Montserrat"/>
            </a:endParaRPr>
          </a:p>
        </p:txBody>
      </p:sp>
      <p:sp>
        <p:nvSpPr>
          <p:cNvPr id="7" name="TextBox 6">
            <a:extLst>
              <a:ext uri="{FF2B5EF4-FFF2-40B4-BE49-F238E27FC236}">
                <a16:creationId xmlns:a16="http://schemas.microsoft.com/office/drawing/2014/main" id="{5A512B1A-D0EF-F301-E094-F9FF8BE8D180}"/>
              </a:ext>
            </a:extLst>
          </p:cNvPr>
          <p:cNvSpPr txBox="1"/>
          <p:nvPr/>
        </p:nvSpPr>
        <p:spPr>
          <a:xfrm>
            <a:off x="672236" y="977046"/>
            <a:ext cx="11019628" cy="4903907"/>
          </a:xfrm>
          <a:prstGeom prst="rect">
            <a:avLst/>
          </a:prstGeom>
          <a:noFill/>
        </p:spPr>
        <p:txBody>
          <a:bodyPr wrap="square" rtlCol="0">
            <a:spAutoFit/>
          </a:bodyPr>
          <a:lstStyle/>
          <a:p>
            <a:pPr marL="285750" indent="-285750">
              <a:buSzPct val="100000"/>
              <a:buFont typeface="Arial" panose="020B0604020202020204" pitchFamily="34" charset="0"/>
              <a:buChar char="•"/>
            </a:pPr>
            <a:r>
              <a:rPr lang="en-US" dirty="0"/>
              <a:t>Celebrating </a:t>
            </a:r>
            <a:r>
              <a:rPr lang="en-US" b="1" dirty="0"/>
              <a:t>20 years </a:t>
            </a:r>
            <a:r>
              <a:rPr lang="en-US" dirty="0"/>
              <a:t>of selling wound care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August 2024, we added </a:t>
            </a:r>
            <a:r>
              <a:rPr lang="en-US" b="1" dirty="0"/>
              <a:t>Medline Industries, LP </a:t>
            </a:r>
            <a:r>
              <a:rPr lang="en-US" dirty="0"/>
              <a:t>as a U.S. distributor for our wound care </a:t>
            </a:r>
          </a:p>
          <a:p>
            <a:pPr>
              <a:spcAft>
                <a:spcPts val="800"/>
              </a:spcAft>
            </a:pPr>
            <a:r>
              <a:rPr lang="en-US" dirty="0"/>
              <a:t>      products – Medline is one of the largest medical supply distributors in the United States</a:t>
            </a:r>
          </a:p>
          <a:p>
            <a:pPr marL="1085850" indent="-171450">
              <a:buFont typeface="Arial" panose="020B0604020202020204" pitchFamily="34" charset="0"/>
              <a:buChar char="•"/>
            </a:pPr>
            <a:r>
              <a:rPr lang="en-US" dirty="0"/>
              <a:t>In October 2024, we expanded our partnership with Medline to include distribution </a:t>
            </a:r>
          </a:p>
          <a:p>
            <a:pPr marL="914400" indent="171450"/>
            <a:r>
              <a:rPr lang="en-US" dirty="0"/>
              <a:t>in Canada, and OTC wound care sales to retailers in both countries</a:t>
            </a:r>
          </a:p>
          <a:p>
            <a:endParaRPr lang="en-US" dirty="0"/>
          </a:p>
          <a:p>
            <a:pPr marL="285750" indent="-285750">
              <a:buFont typeface="Arial" panose="020B0604020202020204" pitchFamily="34" charset="0"/>
              <a:buChar char="•"/>
            </a:pPr>
            <a:r>
              <a:rPr lang="en-US" dirty="0"/>
              <a:t>We sell wound care across Europe and added a new distributor for wound care in Ukraine in 2024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Expanding Product Lines: including new options for our </a:t>
            </a:r>
            <a:r>
              <a:rPr lang="en-US" b="1" dirty="0" err="1"/>
              <a:t>Microcyn</a:t>
            </a:r>
            <a:r>
              <a:rPr lang="en-US" b="1" dirty="0"/>
              <a:t>® Negative Pressure Wound Therapy Solution</a:t>
            </a:r>
            <a:r>
              <a:rPr lang="en-US" dirty="0"/>
              <a:t> product line.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Product innovation:  In June 2023, we announced a new</a:t>
            </a:r>
          </a:p>
          <a:p>
            <a:pPr indent="288925"/>
            <a:r>
              <a:rPr lang="en-US" dirty="0"/>
              <a:t>application of our </a:t>
            </a:r>
            <a:r>
              <a:rPr lang="en-US" dirty="0" err="1"/>
              <a:t>Microcyn</a:t>
            </a:r>
            <a:r>
              <a:rPr lang="en-US" dirty="0"/>
              <a:t>® technology for intraoperative </a:t>
            </a:r>
          </a:p>
          <a:p>
            <a:pPr indent="288925"/>
            <a:r>
              <a:rPr lang="en-US" b="1" dirty="0"/>
              <a:t>pulse lavage irrigation treatment</a:t>
            </a:r>
            <a:r>
              <a:rPr lang="en-US" dirty="0"/>
              <a:t>. </a:t>
            </a:r>
          </a:p>
          <a:p>
            <a:pPr marL="285750" indent="-285750">
              <a:buFont typeface="Arial" panose="020B0604020202020204" pitchFamily="34" charset="0"/>
              <a:buChar char="•"/>
            </a:pPr>
            <a:endParaRPr lang="en-US" dirty="0"/>
          </a:p>
          <a:p>
            <a:endParaRPr lang="en-US" dirty="0"/>
          </a:p>
        </p:txBody>
      </p:sp>
      <p:pic>
        <p:nvPicPr>
          <p:cNvPr id="19" name="Picture 18">
            <a:extLst>
              <a:ext uri="{FF2B5EF4-FFF2-40B4-BE49-F238E27FC236}">
                <a16:creationId xmlns:a16="http://schemas.microsoft.com/office/drawing/2014/main" id="{3712588C-264C-EFC5-3E8C-403C66BE55C0}"/>
              </a:ext>
            </a:extLst>
          </p:cNvPr>
          <p:cNvPicPr>
            <a:picLocks noChangeAspect="1"/>
          </p:cNvPicPr>
          <p:nvPr/>
        </p:nvPicPr>
        <p:blipFill>
          <a:blip r:embed="rId2"/>
          <a:stretch>
            <a:fillRect/>
          </a:stretch>
        </p:blipFill>
        <p:spPr>
          <a:xfrm>
            <a:off x="9766836" y="1588310"/>
            <a:ext cx="1030313" cy="1042506"/>
          </a:xfrm>
          <a:prstGeom prst="rect">
            <a:avLst/>
          </a:prstGeom>
        </p:spPr>
      </p:pic>
      <p:pic>
        <p:nvPicPr>
          <p:cNvPr id="22" name="Picture 21">
            <a:extLst>
              <a:ext uri="{FF2B5EF4-FFF2-40B4-BE49-F238E27FC236}">
                <a16:creationId xmlns:a16="http://schemas.microsoft.com/office/drawing/2014/main" id="{05C9AAF2-4379-8712-CFA0-53A68D2ACE1B}"/>
              </a:ext>
            </a:extLst>
          </p:cNvPr>
          <p:cNvPicPr>
            <a:picLocks noChangeAspect="1"/>
          </p:cNvPicPr>
          <p:nvPr/>
        </p:nvPicPr>
        <p:blipFill>
          <a:blip r:embed="rId3"/>
          <a:stretch>
            <a:fillRect/>
          </a:stretch>
        </p:blipFill>
        <p:spPr>
          <a:xfrm>
            <a:off x="6869251" y="4406004"/>
            <a:ext cx="2264521" cy="1827234"/>
          </a:xfrm>
          <a:prstGeom prst="rect">
            <a:avLst/>
          </a:prstGeom>
        </p:spPr>
      </p:pic>
      <p:pic>
        <p:nvPicPr>
          <p:cNvPr id="25" name="Picture 24">
            <a:extLst>
              <a:ext uri="{FF2B5EF4-FFF2-40B4-BE49-F238E27FC236}">
                <a16:creationId xmlns:a16="http://schemas.microsoft.com/office/drawing/2014/main" id="{1BCC8AA7-B679-D8EB-6A7D-3F6404E50709}"/>
              </a:ext>
            </a:extLst>
          </p:cNvPr>
          <p:cNvPicPr>
            <a:picLocks noChangeAspect="1"/>
          </p:cNvPicPr>
          <p:nvPr/>
        </p:nvPicPr>
        <p:blipFill>
          <a:blip r:embed="rId4"/>
          <a:stretch>
            <a:fillRect/>
          </a:stretch>
        </p:blipFill>
        <p:spPr>
          <a:xfrm>
            <a:off x="9349333" y="4405323"/>
            <a:ext cx="2538636" cy="1828596"/>
          </a:xfrm>
          <a:prstGeom prst="rect">
            <a:avLst/>
          </a:prstGeom>
        </p:spPr>
      </p:pic>
    </p:spTree>
    <p:extLst>
      <p:ext uri="{BB962C8B-B14F-4D97-AF65-F5344CB8AC3E}">
        <p14:creationId xmlns:p14="http://schemas.microsoft.com/office/powerpoint/2010/main" val="2209311989"/>
      </p:ext>
    </p:extLst>
  </p:cSld>
  <p:clrMapOvr>
    <a:masterClrMapping/>
  </p:clrMapOvr>
</p:sld>
</file>

<file path=ppt/theme/theme1.xml><?xml version="1.0" encoding="utf-8"?>
<a:theme xmlns:a="http://schemas.openxmlformats.org/drawingml/2006/main" name="SonomaPhar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nomaPharma" id="{3B6355E2-FFDB-42C8-A763-2F84444004B2}" vid="{7EADF41B-C98C-46D9-A903-85AAD8534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SonomaPharma</Template>
  <TotalTime>115213</TotalTime>
  <Words>3561</Words>
  <Application>Microsoft Office PowerPoint</Application>
  <PresentationFormat>Widescreen</PresentationFormat>
  <Paragraphs>303</Paragraphs>
  <Slides>31</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Courier New</vt:lpstr>
      <vt:lpstr>Montserrat</vt:lpstr>
      <vt:lpstr>Arial</vt:lpstr>
      <vt:lpstr>Wingdings</vt:lpstr>
      <vt:lpstr>Times New Roman</vt:lpstr>
      <vt:lpstr>SonomaPharma</vt:lpstr>
      <vt:lpstr>Sonoma Pharmaceuticals, Inc. Investor Presentation April 2025 </vt:lpstr>
      <vt:lpstr>Legal Disclaimers</vt:lpstr>
      <vt:lpstr>PowerPoint Presentation</vt:lpstr>
      <vt:lpstr>PowerPoint Presentation</vt:lpstr>
      <vt:lpstr>Sonoma’s Microcyn® Technology </vt:lpstr>
      <vt:lpstr>Sonoma’s Microcyn® Technology </vt:lpstr>
      <vt:lpstr>Over 100 research articles and case and clinical studies showcasing both the efficacy and safety of our Microcyn® technology </vt:lpstr>
      <vt:lpstr>Wide Range of Applications </vt:lpstr>
      <vt:lpstr>PowerPoint Presentation</vt:lpstr>
      <vt:lpstr>PowerPoint Presentation</vt:lpstr>
      <vt:lpstr>PowerPoint Presentation</vt:lpstr>
      <vt:lpstr>Robust U.S. and International Distribution Network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vt:lpstr>
      <vt:lpstr>Key Financial Metrics</vt:lpstr>
      <vt:lpstr>APPENDIX: Product Portfolio</vt:lpstr>
      <vt:lpstr>PowerPoint Presentation</vt:lpstr>
      <vt:lpstr>PowerPoint Presentation</vt:lpstr>
      <vt:lpstr>U.S. Animal Health Care</vt:lpstr>
      <vt:lpstr>PowerPoint Presentation</vt:lpstr>
      <vt:lpstr>PowerPoint Presentation</vt:lpstr>
      <vt:lpstr>PowerPoint Presentation</vt:lpstr>
      <vt:lpstr>PowerPoint Presentation</vt:lpstr>
      <vt:lpstr>PowerPoint Presentation</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MicrocynAH® Animal Healthcare Products</dc:title>
  <dc:creator>Bob</dc:creator>
  <cp:lastModifiedBy>Julia Amrock</cp:lastModifiedBy>
  <cp:revision>492</cp:revision>
  <cp:lastPrinted>2023-04-18T17:54:54Z</cp:lastPrinted>
  <dcterms:created xsi:type="dcterms:W3CDTF">2018-07-24T16:53:10Z</dcterms:created>
  <dcterms:modified xsi:type="dcterms:W3CDTF">2025-04-25T20:54:38Z</dcterms:modified>
</cp:coreProperties>
</file>