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4.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8"/>
  </p:notesMasterIdLst>
  <p:sldIdLst>
    <p:sldId id="1553" r:id="rId5"/>
    <p:sldId id="257" r:id="rId6"/>
    <p:sldId id="1537" r:id="rId7"/>
    <p:sldId id="1576" r:id="rId8"/>
    <p:sldId id="1577" r:id="rId9"/>
    <p:sldId id="1559" r:id="rId10"/>
    <p:sldId id="1550" r:id="rId11"/>
    <p:sldId id="1551" r:id="rId12"/>
    <p:sldId id="262" r:id="rId13"/>
    <p:sldId id="1583" r:id="rId14"/>
    <p:sldId id="1584" r:id="rId15"/>
    <p:sldId id="1581" r:id="rId16"/>
    <p:sldId id="1586" r:id="rId17"/>
    <p:sldId id="1587" r:id="rId18"/>
    <p:sldId id="277" r:id="rId19"/>
    <p:sldId id="1534" r:id="rId20"/>
    <p:sldId id="270" r:id="rId21"/>
    <p:sldId id="1536" r:id="rId22"/>
    <p:sldId id="1535" r:id="rId23"/>
    <p:sldId id="1561" r:id="rId24"/>
    <p:sldId id="1572" r:id="rId25"/>
    <p:sldId id="1565" r:id="rId26"/>
    <p:sldId id="1552" r:id="rId27"/>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8" userDrawn="1">
          <p15:clr>
            <a:srgbClr val="A4A3A4"/>
          </p15:clr>
        </p15:guide>
        <p15:guide id="2" pos="430" userDrawn="1">
          <p15:clr>
            <a:srgbClr val="A4A3A4"/>
          </p15:clr>
        </p15:guide>
        <p15:guide id="3" orient="horz" pos="6682" userDrawn="1">
          <p15:clr>
            <a:srgbClr val="A4A3A4"/>
          </p15:clr>
        </p15:guide>
        <p15:guide id="4" pos="12236" userDrawn="1">
          <p15:clr>
            <a:srgbClr val="A4A3A4"/>
          </p15:clr>
        </p15:guide>
        <p15:guide id="6" orient="horz" pos="6249" userDrawn="1">
          <p15:clr>
            <a:srgbClr val="A4A3A4"/>
          </p15:clr>
        </p15:guide>
        <p15:guide id="7" orient="horz" pos="1090" userDrawn="1">
          <p15:clr>
            <a:srgbClr val="A4A3A4"/>
          </p15:clr>
        </p15:guide>
        <p15:guide id="8" orient="horz" pos="18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5317"/>
    <a:srgbClr val="FFFFFF"/>
    <a:srgbClr val="FBDD05"/>
    <a:srgbClr val="081611"/>
    <a:srgbClr val="000002"/>
    <a:srgbClr val="0F253F"/>
    <a:srgbClr val="02100E"/>
    <a:srgbClr val="110C07"/>
    <a:srgbClr val="0D1014"/>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1"/>
    <p:restoredTop sz="94580"/>
  </p:normalViewPr>
  <p:slideViewPr>
    <p:cSldViewPr snapToGrid="0">
      <p:cViewPr varScale="1">
        <p:scale>
          <a:sx n="59" d="100"/>
          <a:sy n="59" d="100"/>
        </p:scale>
        <p:origin x="1518" y="282"/>
      </p:cViewPr>
      <p:guideLst>
        <p:guide orient="horz" pos="418"/>
        <p:guide pos="430"/>
        <p:guide orient="horz" pos="6682"/>
        <p:guide pos="12236"/>
        <p:guide orient="horz" pos="6249"/>
        <p:guide orient="horz" pos="1090"/>
        <p:guide orient="horz" pos="1834"/>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80A475A-3506-BB4A-ACB0-4F87931B72C5}" type="datetimeFigureOut">
              <a:rPr lang="en-US" smtClean="0"/>
              <a:t>4/26/2025</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EE7E0D24-FB64-2F45-B79F-45F00495F559}" type="slidenum">
              <a:rPr lang="en-US" smtClean="0"/>
              <a:t>‹#›</a:t>
            </a:fld>
            <a:endParaRPr lang="en-US" dirty="0"/>
          </a:p>
        </p:txBody>
      </p:sp>
    </p:spTree>
    <p:extLst>
      <p:ext uri="{BB962C8B-B14F-4D97-AF65-F5344CB8AC3E}">
        <p14:creationId xmlns:p14="http://schemas.microsoft.com/office/powerpoint/2010/main" val="2955289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1</a:t>
            </a:fld>
            <a:endParaRPr lang="en-US" dirty="0"/>
          </a:p>
        </p:txBody>
      </p:sp>
    </p:spTree>
    <p:extLst>
      <p:ext uri="{BB962C8B-B14F-4D97-AF65-F5344CB8AC3E}">
        <p14:creationId xmlns:p14="http://schemas.microsoft.com/office/powerpoint/2010/main" val="3139145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77D0C-867C-57B1-B08C-AAF601F73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41291-9A49-E9A4-E86B-C03FFA8D9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8B265-0E55-E920-6DF7-8300EA5626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D0F332-D675-7835-2738-DB52A3ED178F}"/>
              </a:ext>
            </a:extLst>
          </p:cNvPr>
          <p:cNvSpPr>
            <a:spLocks noGrp="1"/>
          </p:cNvSpPr>
          <p:nvPr>
            <p:ph type="sldNum" sz="quarter" idx="5"/>
          </p:nvPr>
        </p:nvSpPr>
        <p:spPr/>
        <p:txBody>
          <a:bodyPr/>
          <a:lstStyle/>
          <a:p>
            <a:fld id="{EE7E0D24-FB64-2F45-B79F-45F00495F559}" type="slidenum">
              <a:rPr lang="en-US" smtClean="0"/>
              <a:t>14</a:t>
            </a:fld>
            <a:endParaRPr lang="en-US" dirty="0"/>
          </a:p>
        </p:txBody>
      </p:sp>
    </p:spTree>
    <p:extLst>
      <p:ext uri="{BB962C8B-B14F-4D97-AF65-F5344CB8AC3E}">
        <p14:creationId xmlns:p14="http://schemas.microsoft.com/office/powerpoint/2010/main" val="7428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15</a:t>
            </a:fld>
            <a:endParaRPr lang="en-US" dirty="0"/>
          </a:p>
        </p:txBody>
      </p:sp>
    </p:spTree>
    <p:extLst>
      <p:ext uri="{BB962C8B-B14F-4D97-AF65-F5344CB8AC3E}">
        <p14:creationId xmlns:p14="http://schemas.microsoft.com/office/powerpoint/2010/main" val="1624679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BE74D8-FDD7-4441-B0A8-B9D989988428}" type="slidenum">
              <a:rPr lang="en-US" smtClean="0"/>
              <a:t>18</a:t>
            </a:fld>
            <a:endParaRPr lang="en-US"/>
          </a:p>
        </p:txBody>
      </p:sp>
    </p:spTree>
    <p:extLst>
      <p:ext uri="{BB962C8B-B14F-4D97-AF65-F5344CB8AC3E}">
        <p14:creationId xmlns:p14="http://schemas.microsoft.com/office/powerpoint/2010/main" val="2130376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19</a:t>
            </a:fld>
            <a:endParaRPr lang="en-US" dirty="0"/>
          </a:p>
        </p:txBody>
      </p:sp>
    </p:spTree>
    <p:extLst>
      <p:ext uri="{BB962C8B-B14F-4D97-AF65-F5344CB8AC3E}">
        <p14:creationId xmlns:p14="http://schemas.microsoft.com/office/powerpoint/2010/main" val="2626194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20</a:t>
            </a:fld>
            <a:endParaRPr lang="en-US" dirty="0"/>
          </a:p>
        </p:txBody>
      </p:sp>
    </p:spTree>
    <p:extLst>
      <p:ext uri="{BB962C8B-B14F-4D97-AF65-F5344CB8AC3E}">
        <p14:creationId xmlns:p14="http://schemas.microsoft.com/office/powerpoint/2010/main" val="1761697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21</a:t>
            </a:fld>
            <a:endParaRPr lang="en-US" dirty="0"/>
          </a:p>
        </p:txBody>
      </p:sp>
    </p:spTree>
    <p:extLst>
      <p:ext uri="{BB962C8B-B14F-4D97-AF65-F5344CB8AC3E}">
        <p14:creationId xmlns:p14="http://schemas.microsoft.com/office/powerpoint/2010/main" val="4276144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22</a:t>
            </a:fld>
            <a:endParaRPr lang="en-US" dirty="0"/>
          </a:p>
        </p:txBody>
      </p:sp>
    </p:spTree>
    <p:extLst>
      <p:ext uri="{BB962C8B-B14F-4D97-AF65-F5344CB8AC3E}">
        <p14:creationId xmlns:p14="http://schemas.microsoft.com/office/powerpoint/2010/main" val="120343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23</a:t>
            </a:fld>
            <a:endParaRPr lang="en-US" dirty="0"/>
          </a:p>
        </p:txBody>
      </p:sp>
    </p:spTree>
    <p:extLst>
      <p:ext uri="{BB962C8B-B14F-4D97-AF65-F5344CB8AC3E}">
        <p14:creationId xmlns:p14="http://schemas.microsoft.com/office/powerpoint/2010/main" val="137850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6</a:t>
            </a:fld>
            <a:endParaRPr lang="en-US" dirty="0"/>
          </a:p>
        </p:txBody>
      </p:sp>
    </p:spTree>
    <p:extLst>
      <p:ext uri="{BB962C8B-B14F-4D97-AF65-F5344CB8AC3E}">
        <p14:creationId xmlns:p14="http://schemas.microsoft.com/office/powerpoint/2010/main" val="1507600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7</a:t>
            </a:fld>
            <a:endParaRPr lang="en-US" dirty="0"/>
          </a:p>
        </p:txBody>
      </p:sp>
    </p:spTree>
    <p:extLst>
      <p:ext uri="{BB962C8B-B14F-4D97-AF65-F5344CB8AC3E}">
        <p14:creationId xmlns:p14="http://schemas.microsoft.com/office/powerpoint/2010/main" val="2072486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8</a:t>
            </a:fld>
            <a:endParaRPr lang="en-US" dirty="0"/>
          </a:p>
        </p:txBody>
      </p:sp>
    </p:spTree>
    <p:extLst>
      <p:ext uri="{BB962C8B-B14F-4D97-AF65-F5344CB8AC3E}">
        <p14:creationId xmlns:p14="http://schemas.microsoft.com/office/powerpoint/2010/main" val="1829224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E0D24-FB64-2F45-B79F-45F00495F559}" type="slidenum">
              <a:rPr lang="en-US" smtClean="0"/>
              <a:t>9</a:t>
            </a:fld>
            <a:endParaRPr lang="en-US" dirty="0"/>
          </a:p>
        </p:txBody>
      </p:sp>
    </p:spTree>
    <p:extLst>
      <p:ext uri="{BB962C8B-B14F-4D97-AF65-F5344CB8AC3E}">
        <p14:creationId xmlns:p14="http://schemas.microsoft.com/office/powerpoint/2010/main" val="42572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C5FCF-AC88-A733-4588-4105C244D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2CA0A-0D58-44E1-4742-2EBE8C4E2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A9FA1-FF1E-01EE-B921-31A1B7C936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2315D6-17DF-1D86-F65E-6C7DF0815C33}"/>
              </a:ext>
            </a:extLst>
          </p:cNvPr>
          <p:cNvSpPr>
            <a:spLocks noGrp="1"/>
          </p:cNvSpPr>
          <p:nvPr>
            <p:ph type="sldNum" sz="quarter" idx="5"/>
          </p:nvPr>
        </p:nvSpPr>
        <p:spPr/>
        <p:txBody>
          <a:bodyPr/>
          <a:lstStyle/>
          <a:p>
            <a:fld id="{EE7E0D24-FB64-2F45-B79F-45F00495F559}" type="slidenum">
              <a:rPr lang="en-US" smtClean="0"/>
              <a:t>10</a:t>
            </a:fld>
            <a:endParaRPr lang="en-US" dirty="0"/>
          </a:p>
        </p:txBody>
      </p:sp>
    </p:spTree>
    <p:extLst>
      <p:ext uri="{BB962C8B-B14F-4D97-AF65-F5344CB8AC3E}">
        <p14:creationId xmlns:p14="http://schemas.microsoft.com/office/powerpoint/2010/main" val="407633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5CD4C-DCB3-A03D-9B0A-9FEAECEF9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79303-02F8-8D9D-6B0F-72F411A93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A0888-0093-19A3-1CE1-5066BE71D8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25352A-59DC-3F1F-B2A2-5242C2416815}"/>
              </a:ext>
            </a:extLst>
          </p:cNvPr>
          <p:cNvSpPr>
            <a:spLocks noGrp="1"/>
          </p:cNvSpPr>
          <p:nvPr>
            <p:ph type="sldNum" sz="quarter" idx="5"/>
          </p:nvPr>
        </p:nvSpPr>
        <p:spPr/>
        <p:txBody>
          <a:bodyPr/>
          <a:lstStyle/>
          <a:p>
            <a:fld id="{EE7E0D24-FB64-2F45-B79F-45F00495F559}" type="slidenum">
              <a:rPr lang="en-US" smtClean="0"/>
              <a:t>11</a:t>
            </a:fld>
            <a:endParaRPr lang="en-US" dirty="0"/>
          </a:p>
        </p:txBody>
      </p:sp>
    </p:spTree>
    <p:extLst>
      <p:ext uri="{BB962C8B-B14F-4D97-AF65-F5344CB8AC3E}">
        <p14:creationId xmlns:p14="http://schemas.microsoft.com/office/powerpoint/2010/main" val="3957237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4B66-F763-E491-A9B8-CF28C23B3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D14E6-8408-38BB-5CB0-828D667F3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FC8A8-1D22-FAE9-47AF-2CC80C5AE6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C36788-93D1-AD20-63CF-A234B7DA83C0}"/>
              </a:ext>
            </a:extLst>
          </p:cNvPr>
          <p:cNvSpPr>
            <a:spLocks noGrp="1"/>
          </p:cNvSpPr>
          <p:nvPr>
            <p:ph type="sldNum" sz="quarter" idx="5"/>
          </p:nvPr>
        </p:nvSpPr>
        <p:spPr/>
        <p:txBody>
          <a:bodyPr/>
          <a:lstStyle/>
          <a:p>
            <a:fld id="{EE7E0D24-FB64-2F45-B79F-45F00495F559}" type="slidenum">
              <a:rPr lang="en-US" smtClean="0"/>
              <a:t>12</a:t>
            </a:fld>
            <a:endParaRPr lang="en-US" dirty="0"/>
          </a:p>
        </p:txBody>
      </p:sp>
    </p:spTree>
    <p:extLst>
      <p:ext uri="{BB962C8B-B14F-4D97-AF65-F5344CB8AC3E}">
        <p14:creationId xmlns:p14="http://schemas.microsoft.com/office/powerpoint/2010/main" val="3267964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4EA42-6F31-1E74-2DFF-167482BC70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B8C95-932A-9ED1-AF54-B4DF1BB3E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E94AE-8209-F7A8-C15C-AF843F93A4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D91C1D-A565-4D41-477A-60A62C730FD2}"/>
              </a:ext>
            </a:extLst>
          </p:cNvPr>
          <p:cNvSpPr>
            <a:spLocks noGrp="1"/>
          </p:cNvSpPr>
          <p:nvPr>
            <p:ph type="sldNum" sz="quarter" idx="5"/>
          </p:nvPr>
        </p:nvSpPr>
        <p:spPr/>
        <p:txBody>
          <a:bodyPr/>
          <a:lstStyle/>
          <a:p>
            <a:fld id="{EE7E0D24-FB64-2F45-B79F-45F00495F559}" type="slidenum">
              <a:rPr lang="en-US" smtClean="0"/>
              <a:t>13</a:t>
            </a:fld>
            <a:endParaRPr lang="en-US" dirty="0"/>
          </a:p>
        </p:txBody>
      </p:sp>
    </p:spTree>
    <p:extLst>
      <p:ext uri="{BB962C8B-B14F-4D97-AF65-F5344CB8AC3E}">
        <p14:creationId xmlns:p14="http://schemas.microsoft.com/office/powerpoint/2010/main" val="804944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150" b="0" i="0">
                <a:solidFill>
                  <a:srgbClr val="10103D"/>
                </a:solidFill>
                <a:latin typeface="Open Sans Light"/>
                <a:cs typeface="Open Sans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150" b="0" i="0">
                <a:solidFill>
                  <a:srgbClr val="10103D"/>
                </a:solidFill>
                <a:latin typeface="Open Sans Light"/>
                <a:cs typeface="Open Sans Light"/>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0150" b="0" i="0">
                <a:solidFill>
                  <a:srgbClr val="10103D"/>
                </a:solidFill>
                <a:latin typeface="Open Sans Light"/>
                <a:cs typeface="Open Sans Light"/>
              </a:defRPr>
            </a:lvl1pPr>
          </a:lstStyle>
          <a:p>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590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A0B7-8B8A-C027-16C4-EE7D36C00612}"/>
              </a:ext>
            </a:extLst>
          </p:cNvPr>
          <p:cNvSpPr>
            <a:spLocks noGrp="1"/>
          </p:cNvSpPr>
          <p:nvPr>
            <p:ph type="ctrTitle"/>
          </p:nvPr>
        </p:nvSpPr>
        <p:spPr>
          <a:xfrm>
            <a:off x="2513013" y="2744025"/>
            <a:ext cx="15078075" cy="3044167"/>
          </a:xfrm>
        </p:spPr>
        <p:txBody>
          <a:bodyPr anchor="b"/>
          <a:lstStyle>
            <a:lvl1pPr algn="ctr">
              <a:defRPr sz="9889"/>
            </a:lvl1pPr>
          </a:lstStyle>
          <a:p>
            <a:r>
              <a:rPr lang="en-US"/>
              <a:t>Click to edit Master title style</a:t>
            </a:r>
          </a:p>
        </p:txBody>
      </p:sp>
      <p:sp>
        <p:nvSpPr>
          <p:cNvPr id="3" name="Subtitle 2">
            <a:extLst>
              <a:ext uri="{FF2B5EF4-FFF2-40B4-BE49-F238E27FC236}">
                <a16:creationId xmlns:a16="http://schemas.microsoft.com/office/drawing/2014/main" id="{30123530-A10A-6663-63B8-1A9DEF49D46A}"/>
              </a:ext>
            </a:extLst>
          </p:cNvPr>
          <p:cNvSpPr>
            <a:spLocks noGrp="1"/>
          </p:cNvSpPr>
          <p:nvPr>
            <p:ph type="subTitle" idx="1"/>
          </p:nvPr>
        </p:nvSpPr>
        <p:spPr>
          <a:xfrm>
            <a:off x="2513013" y="5940030"/>
            <a:ext cx="15078075" cy="608949"/>
          </a:xfrm>
        </p:spPr>
        <p:txBody>
          <a:bodyPr/>
          <a:lstStyle>
            <a:lvl1pPr marL="0" indent="0" algn="ctr">
              <a:buNone/>
              <a:defRPr sz="3957"/>
            </a:lvl1pPr>
            <a:lvl2pPr marL="753538" indent="0" algn="ctr">
              <a:buNone/>
              <a:defRPr sz="3296"/>
            </a:lvl2pPr>
            <a:lvl3pPr marL="1507077" indent="0" algn="ctr">
              <a:buNone/>
              <a:defRPr sz="2968"/>
            </a:lvl3pPr>
            <a:lvl4pPr marL="2260615" indent="0" algn="ctr">
              <a:buNone/>
              <a:defRPr sz="2638"/>
            </a:lvl4pPr>
            <a:lvl5pPr marL="3014153" indent="0" algn="ctr">
              <a:buNone/>
              <a:defRPr sz="2638"/>
            </a:lvl5pPr>
            <a:lvl6pPr marL="3767690" indent="0" algn="ctr">
              <a:buNone/>
              <a:defRPr sz="2638"/>
            </a:lvl6pPr>
            <a:lvl7pPr marL="4521230" indent="0" algn="ctr">
              <a:buNone/>
              <a:defRPr sz="2638"/>
            </a:lvl7pPr>
            <a:lvl8pPr marL="5274767" indent="0" algn="ctr">
              <a:buNone/>
              <a:defRPr sz="2638"/>
            </a:lvl8pPr>
            <a:lvl9pPr marL="6028305"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EF7FE218-0F15-514A-B939-2E86482CD785}"/>
              </a:ext>
            </a:extLst>
          </p:cNvPr>
          <p:cNvSpPr>
            <a:spLocks noGrp="1"/>
          </p:cNvSpPr>
          <p:nvPr>
            <p:ph type="dt" sz="half" idx="10"/>
          </p:nvPr>
        </p:nvSpPr>
        <p:spPr>
          <a:xfrm>
            <a:off x="1005206" y="10517698"/>
            <a:ext cx="4623943" cy="276998"/>
          </a:xfrm>
        </p:spPr>
        <p:txBody>
          <a:bodyPr/>
          <a:lstStyle/>
          <a:p>
            <a:fld id="{F2B113B5-9309-8442-AF05-E77B48F97687}" type="datetimeFigureOut">
              <a:rPr lang="en-US" smtClean="0"/>
              <a:t>4/26/2025</a:t>
            </a:fld>
            <a:endParaRPr lang="en-US"/>
          </a:p>
        </p:txBody>
      </p:sp>
      <p:sp>
        <p:nvSpPr>
          <p:cNvPr id="5" name="Footer Placeholder 4">
            <a:extLst>
              <a:ext uri="{FF2B5EF4-FFF2-40B4-BE49-F238E27FC236}">
                <a16:creationId xmlns:a16="http://schemas.microsoft.com/office/drawing/2014/main" id="{1DAF9D44-E110-3B89-996A-3D435677950D}"/>
              </a:ext>
            </a:extLst>
          </p:cNvPr>
          <p:cNvSpPr>
            <a:spLocks noGrp="1"/>
          </p:cNvSpPr>
          <p:nvPr>
            <p:ph type="ftr" sz="quarter" idx="11"/>
          </p:nvPr>
        </p:nvSpPr>
        <p:spPr>
          <a:xfrm>
            <a:off x="741204" y="10480427"/>
            <a:ext cx="3184525" cy="223137"/>
          </a:xfrm>
        </p:spPr>
        <p:txBody>
          <a:bodyPr/>
          <a:lstStyle/>
          <a:p>
            <a:endParaRPr lang="en-US"/>
          </a:p>
        </p:txBody>
      </p:sp>
      <p:sp>
        <p:nvSpPr>
          <p:cNvPr id="6" name="Slide Number Placeholder 5">
            <a:extLst>
              <a:ext uri="{FF2B5EF4-FFF2-40B4-BE49-F238E27FC236}">
                <a16:creationId xmlns:a16="http://schemas.microsoft.com/office/drawing/2014/main" id="{17C344E3-45E6-6616-3E35-EB30474966BF}"/>
              </a:ext>
            </a:extLst>
          </p:cNvPr>
          <p:cNvSpPr>
            <a:spLocks noGrp="1"/>
          </p:cNvSpPr>
          <p:nvPr>
            <p:ph type="sldNum" sz="quarter" idx="12"/>
          </p:nvPr>
        </p:nvSpPr>
        <p:spPr>
          <a:xfrm>
            <a:off x="19204515" y="10432357"/>
            <a:ext cx="196850" cy="446276"/>
          </a:xfrm>
        </p:spPr>
        <p:txBody>
          <a:bodyPr/>
          <a:lstStyle/>
          <a:p>
            <a:fld id="{D310C87F-5BA2-D642-8920-76EC6E130440}" type="slidenum">
              <a:rPr lang="en-US" smtClean="0"/>
              <a:t>‹#›</a:t>
            </a:fld>
            <a:endParaRPr lang="en-US"/>
          </a:p>
        </p:txBody>
      </p:sp>
      <p:sp>
        <p:nvSpPr>
          <p:cNvPr id="7" name="Rectangle 7">
            <a:extLst>
              <a:ext uri="{FF2B5EF4-FFF2-40B4-BE49-F238E27FC236}">
                <a16:creationId xmlns:a16="http://schemas.microsoft.com/office/drawing/2014/main" id="{57514378-EDDC-54EA-F38F-31D0A000993A}"/>
              </a:ext>
            </a:extLst>
          </p:cNvPr>
          <p:cNvSpPr>
            <a:spLocks noChangeArrowheads="1"/>
          </p:cNvSpPr>
          <p:nvPr userDrawn="1"/>
        </p:nvSpPr>
        <p:spPr bwMode="auto">
          <a:xfrm>
            <a:off x="7914484" y="10592218"/>
            <a:ext cx="9833720" cy="47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r">
              <a:defRPr/>
            </a:pPr>
            <a:r>
              <a:rPr lang="en-US" sz="1649" dirty="0">
                <a:solidFill>
                  <a:schemeClr val="tx1">
                    <a:lumMod val="50000"/>
                    <a:lumOff val="50000"/>
                  </a:schemeClr>
                </a:solidFill>
              </a:rPr>
              <a:t>  Confidential</a:t>
            </a:r>
            <a:r>
              <a:rPr lang="en-US" sz="1649" b="1" dirty="0">
                <a:solidFill>
                  <a:srgbClr val="002060"/>
                </a:solidFill>
              </a:rPr>
              <a:t> |</a:t>
            </a:r>
            <a:r>
              <a:rPr lang="en-US" sz="1649" dirty="0">
                <a:solidFill>
                  <a:schemeClr val="tx1">
                    <a:lumMod val="50000"/>
                    <a:lumOff val="50000"/>
                  </a:schemeClr>
                </a:solidFill>
              </a:rPr>
              <a:t> Horizon Aircraft </a:t>
            </a:r>
            <a:r>
              <a:rPr lang="en-US" sz="1649" b="1" dirty="0">
                <a:solidFill>
                  <a:srgbClr val="002060"/>
                </a:solidFill>
              </a:rPr>
              <a:t>|</a:t>
            </a:r>
            <a:r>
              <a:rPr lang="en-US" sz="1649" dirty="0">
                <a:solidFill>
                  <a:schemeClr val="tx1">
                    <a:lumMod val="50000"/>
                    <a:lumOff val="50000"/>
                  </a:schemeClr>
                </a:solidFill>
              </a:rPr>
              <a:t> Building a Better Future </a:t>
            </a:r>
            <a:r>
              <a:rPr lang="en-US" sz="1649" b="1" dirty="0">
                <a:solidFill>
                  <a:srgbClr val="002060"/>
                </a:solidFill>
              </a:rPr>
              <a:t>|</a:t>
            </a:r>
            <a:r>
              <a:rPr lang="en-US" sz="1649" dirty="0">
                <a:solidFill>
                  <a:schemeClr val="tx1">
                    <a:lumMod val="50000"/>
                    <a:lumOff val="50000"/>
                  </a:schemeClr>
                </a:solidFill>
              </a:rPr>
              <a:t> 2023</a:t>
            </a:r>
          </a:p>
        </p:txBody>
      </p:sp>
    </p:spTree>
    <p:extLst>
      <p:ext uri="{BB962C8B-B14F-4D97-AF65-F5344CB8AC3E}">
        <p14:creationId xmlns:p14="http://schemas.microsoft.com/office/powerpoint/2010/main" val="128434512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316883"/>
      </p:ext>
    </p:extLst>
  </p:cSld>
  <p:clrMapOvr>
    <a:masterClrMapping/>
  </p:clrMapOvr>
  <p:transition spd="slow"/>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39797" y="2114060"/>
            <a:ext cx="8024504" cy="1756410"/>
          </a:xfrm>
          <a:prstGeom prst="rect">
            <a:avLst/>
          </a:prstGeom>
        </p:spPr>
        <p:txBody>
          <a:bodyPr wrap="square" lIns="0" tIns="0" rIns="0" bIns="0">
            <a:spAutoFit/>
          </a:bodyPr>
          <a:lstStyle>
            <a:lvl1pPr>
              <a:defRPr sz="10150" b="0" i="0">
                <a:solidFill>
                  <a:srgbClr val="10103D"/>
                </a:solidFill>
                <a:latin typeface="Open Sans Light"/>
                <a:cs typeface="Open Sans Light"/>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755650" y="10480426"/>
            <a:ext cx="6034247" cy="223138"/>
          </a:xfrm>
          <a:prstGeom prst="rect">
            <a:avLst/>
          </a:prstGeom>
        </p:spPr>
        <p:txBody>
          <a:bodyPr wrap="square" lIns="0" tIns="0" rIns="0" bIns="0">
            <a:spAutoFit/>
          </a:bodyPr>
          <a:lstStyle>
            <a:lvl1pPr>
              <a:defRPr sz="1450" b="1" i="0">
                <a:solidFill>
                  <a:srgbClr val="A7A9AB"/>
                </a:solidFill>
                <a:latin typeface="Open Sans Semibold"/>
                <a:cs typeface="Open Sans Semibold"/>
              </a:defRPr>
            </a:lvl1pPr>
          </a:lstStyle>
          <a:p>
            <a:pPr marL="12700">
              <a:lnSpc>
                <a:spcPct val="100000"/>
              </a:lnSpc>
              <a:spcBef>
                <a:spcPts val="235"/>
              </a:spcBef>
            </a:pPr>
            <a:r>
              <a:rPr lang="en-CA" spc="170" dirty="0"/>
              <a:t>HORIZON AIRCRAFT</a:t>
            </a:r>
            <a:r>
              <a:rPr spc="375" dirty="0"/>
              <a:t> </a:t>
            </a:r>
            <a:r>
              <a:rPr spc="185" dirty="0"/>
              <a:t>INVESTOR</a:t>
            </a:r>
            <a:r>
              <a:rPr spc="380" dirty="0"/>
              <a:t> </a:t>
            </a:r>
            <a:r>
              <a:rPr spc="160" dirty="0"/>
              <a:t>DECK</a:t>
            </a:r>
            <a:r>
              <a:rPr spc="380" dirty="0"/>
              <a:t> </a:t>
            </a:r>
            <a:r>
              <a:rPr spc="160" dirty="0"/>
              <a:t>202</a:t>
            </a:r>
            <a:r>
              <a:rPr lang="en-CA" spc="160" dirty="0"/>
              <a:t>3</a:t>
            </a:r>
            <a:r>
              <a:rPr spc="-185" dirty="0"/>
              <a:t> </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slow"/>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youtu.be/rDzwlF2MDp8?si=Av3ZyFkcAISlQiJ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 flying over a city&#10;&#10;Description automatically generated">
            <a:extLst>
              <a:ext uri="{FF2B5EF4-FFF2-40B4-BE49-F238E27FC236}">
                <a16:creationId xmlns:a16="http://schemas.microsoft.com/office/drawing/2014/main" id="{3DCE35CF-FCD1-BAF6-E69C-83AB8F790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Rectangle 9">
            <a:extLst>
              <a:ext uri="{FF2B5EF4-FFF2-40B4-BE49-F238E27FC236}">
                <a16:creationId xmlns:a16="http://schemas.microsoft.com/office/drawing/2014/main" id="{AFA1CFF7-3F64-5106-371C-8BC121802784}"/>
              </a:ext>
            </a:extLst>
          </p:cNvPr>
          <p:cNvSpPr/>
          <p:nvPr/>
        </p:nvSpPr>
        <p:spPr>
          <a:xfrm>
            <a:off x="0" y="0"/>
            <a:ext cx="10814050" cy="11309350"/>
          </a:xfrm>
          <a:prstGeom prst="rect">
            <a:avLst/>
          </a:prstGeom>
          <a:gradFill>
            <a:gsLst>
              <a:gs pos="0">
                <a:srgbClr val="000202">
                  <a:alpha val="28072"/>
                </a:srgbClr>
              </a:gs>
              <a:gs pos="100000">
                <a:srgbClr val="000202">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2A1D33-96C3-9651-59AE-8EDE2507A374}"/>
              </a:ext>
            </a:extLst>
          </p:cNvPr>
          <p:cNvSpPr/>
          <p:nvPr/>
        </p:nvSpPr>
        <p:spPr>
          <a:xfrm rot="16200000">
            <a:off x="4397574" y="-4397176"/>
            <a:ext cx="11308952" cy="20104099"/>
          </a:xfrm>
          <a:prstGeom prst="rect">
            <a:avLst/>
          </a:prstGeom>
          <a:gradFill>
            <a:gsLst>
              <a:gs pos="0">
                <a:srgbClr val="000202">
                  <a:alpha val="28072"/>
                </a:srgbClr>
              </a:gs>
              <a:gs pos="48000">
                <a:srgbClr val="000202">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white text on a black background&#10;&#10;Description automatically generated">
            <a:extLst>
              <a:ext uri="{FF2B5EF4-FFF2-40B4-BE49-F238E27FC236}">
                <a16:creationId xmlns:a16="http://schemas.microsoft.com/office/drawing/2014/main" id="{ED7EA3D7-9DA0-EE5F-FE90-A14BD7A885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2351" y="7886700"/>
            <a:ext cx="6901188" cy="1122304"/>
          </a:xfrm>
          <a:prstGeom prst="rect">
            <a:avLst/>
          </a:prstGeom>
        </p:spPr>
      </p:pic>
      <p:sp>
        <p:nvSpPr>
          <p:cNvPr id="13" name="object 13">
            <a:extLst>
              <a:ext uri="{FF2B5EF4-FFF2-40B4-BE49-F238E27FC236}">
                <a16:creationId xmlns:a16="http://schemas.microsoft.com/office/drawing/2014/main" id="{471C5136-26AB-E1B1-8A5A-9AC386A4F82A}"/>
              </a:ext>
            </a:extLst>
          </p:cNvPr>
          <p:cNvSpPr txBox="1">
            <a:spLocks/>
          </p:cNvSpPr>
          <p:nvPr/>
        </p:nvSpPr>
        <p:spPr>
          <a:xfrm>
            <a:off x="15729400" y="9673787"/>
            <a:ext cx="3684138" cy="461665"/>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lgn="r"/>
            <a:r>
              <a:rPr lang="en-CA" sz="3000" kern="0" spc="-50" dirty="0">
                <a:solidFill>
                  <a:srgbClr val="FFFFFF"/>
                </a:solidFill>
                <a:latin typeface="Open Sans Light" pitchFamily="2" charset="0"/>
                <a:ea typeface="Open Sans Light" pitchFamily="2" charset="0"/>
                <a:cs typeface="Open Sans Light" pitchFamily="2" charset="0"/>
              </a:rPr>
              <a:t>NASDAQ:</a:t>
            </a:r>
            <a:r>
              <a:rPr lang="en-CA" sz="3000" kern="0" spc="-50" dirty="0">
                <a:solidFill>
                  <a:srgbClr val="FFFFFF"/>
                </a:solidFill>
                <a:latin typeface="Open Sans Medium" pitchFamily="2" charset="0"/>
                <a:ea typeface="Open Sans Medium" pitchFamily="2" charset="0"/>
                <a:cs typeface="Open Sans Medium" pitchFamily="2" charset="0"/>
              </a:rPr>
              <a:t> HOVR</a:t>
            </a:r>
            <a:endParaRPr lang="en-CA" sz="3000" kern="0" dirty="0">
              <a:latin typeface="Open Sans Medium" pitchFamily="2" charset="0"/>
              <a:ea typeface="Open Sans Medium" pitchFamily="2" charset="0"/>
              <a:cs typeface="Open Sans Medium" pitchFamily="2" charset="0"/>
            </a:endParaRPr>
          </a:p>
        </p:txBody>
      </p:sp>
      <p:sp>
        <p:nvSpPr>
          <p:cNvPr id="14" name="object 8">
            <a:extLst>
              <a:ext uri="{FF2B5EF4-FFF2-40B4-BE49-F238E27FC236}">
                <a16:creationId xmlns:a16="http://schemas.microsoft.com/office/drawing/2014/main" id="{38F54202-CA1D-CF0D-B78C-BA09D14B8DCC}"/>
              </a:ext>
            </a:extLst>
          </p:cNvPr>
          <p:cNvSpPr txBox="1">
            <a:spLocks/>
          </p:cNvSpPr>
          <p:nvPr/>
        </p:nvSpPr>
        <p:spPr>
          <a:xfrm>
            <a:off x="682626" y="10551725"/>
            <a:ext cx="6095364" cy="245580"/>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400" b="0" dirty="0">
                <a:solidFill>
                  <a:schemeClr val="bg1"/>
                </a:solidFill>
                <a:latin typeface="Open Sans Light" pitchFamily="2" charset="0"/>
                <a:ea typeface="Open Sans Light" pitchFamily="2" charset="0"/>
                <a:cs typeface="Open Sans Light" pitchFamily="2" charset="0"/>
              </a:rPr>
              <a:t>©2025 NEW HORIZON AIRCRAFT LTD.   |   </a:t>
            </a:r>
            <a:r>
              <a:rPr lang="en-US" sz="1400" b="0" dirty="0">
                <a:solidFill>
                  <a:schemeClr val="bg1"/>
                </a:solidFill>
                <a:latin typeface="Open Sans Light" pitchFamily="2" charset="0"/>
                <a:ea typeface="Open Sans Light" pitchFamily="2" charset="0"/>
                <a:cs typeface="Open Sans Light" pitchFamily="2" charset="0"/>
              </a:rPr>
              <a:t>PRIVATE AND CONFIDENTIAL</a:t>
            </a:r>
          </a:p>
        </p:txBody>
      </p:sp>
      <p:sp>
        <p:nvSpPr>
          <p:cNvPr id="17" name="Title 1">
            <a:extLst>
              <a:ext uri="{FF2B5EF4-FFF2-40B4-BE49-F238E27FC236}">
                <a16:creationId xmlns:a16="http://schemas.microsoft.com/office/drawing/2014/main" id="{0A22A5DA-91D3-BCFF-9B5C-BFF2A3871DCE}"/>
              </a:ext>
            </a:extLst>
          </p:cNvPr>
          <p:cNvSpPr txBox="1">
            <a:spLocks/>
          </p:cNvSpPr>
          <p:nvPr/>
        </p:nvSpPr>
        <p:spPr>
          <a:xfrm>
            <a:off x="17454914" y="3375213"/>
            <a:ext cx="1413193" cy="369332"/>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spcAft>
                <a:spcPts val="1600"/>
              </a:spcAft>
            </a:pPr>
            <a:r>
              <a:rPr lang="en-US" sz="1200" i="1" kern="0" dirty="0">
                <a:solidFill>
                  <a:schemeClr val="bg1">
                    <a:lumMod val="95000"/>
                  </a:schemeClr>
                </a:solidFill>
                <a:latin typeface="Open Sans" pitchFamily="2" charset="0"/>
                <a:ea typeface="Open Sans" pitchFamily="2" charset="0"/>
                <a:cs typeface="Open Sans" pitchFamily="2" charset="0"/>
              </a:rPr>
              <a:t>Rendering of the </a:t>
            </a:r>
            <a:r>
              <a:rPr lang="en-US" sz="1200" i="1" kern="0" dirty="0" err="1">
                <a:solidFill>
                  <a:schemeClr val="bg1">
                    <a:lumMod val="95000"/>
                  </a:schemeClr>
                </a:solidFill>
                <a:latin typeface="Open Sans" pitchFamily="2" charset="0"/>
                <a:ea typeface="Open Sans" pitchFamily="2" charset="0"/>
                <a:cs typeface="Open Sans" pitchFamily="2" charset="0"/>
              </a:rPr>
              <a:t>Cavorite</a:t>
            </a:r>
            <a:r>
              <a:rPr lang="en-US" sz="1200" i="1" kern="0" dirty="0">
                <a:solidFill>
                  <a:schemeClr val="bg1">
                    <a:lumMod val="95000"/>
                  </a:schemeClr>
                </a:solidFill>
                <a:latin typeface="Open Sans" pitchFamily="2" charset="0"/>
                <a:ea typeface="Open Sans" pitchFamily="2" charset="0"/>
                <a:cs typeface="Open Sans" pitchFamily="2" charset="0"/>
              </a:rPr>
              <a:t> X7 in flight</a:t>
            </a:r>
          </a:p>
        </p:txBody>
      </p:sp>
      <p:sp>
        <p:nvSpPr>
          <p:cNvPr id="6" name="object 6"/>
          <p:cNvSpPr txBox="1">
            <a:spLocks noGrp="1"/>
          </p:cNvSpPr>
          <p:nvPr>
            <p:ph type="title"/>
          </p:nvPr>
        </p:nvSpPr>
        <p:spPr>
          <a:xfrm>
            <a:off x="695562" y="443607"/>
            <a:ext cx="8688467" cy="3119444"/>
          </a:xfrm>
          <a:prstGeom prst="rect">
            <a:avLst/>
          </a:prstGeom>
        </p:spPr>
        <p:txBody>
          <a:bodyPr vert="horz" wrap="square" lIns="0" tIns="168275" rIns="0" bIns="0" rtlCol="0">
            <a:spAutoFit/>
          </a:bodyPr>
          <a:lstStyle/>
          <a:p>
            <a:pPr marL="12700" marR="5080">
              <a:lnSpc>
                <a:spcPts val="11540"/>
              </a:lnSpc>
              <a:spcBef>
                <a:spcPts val="1325"/>
              </a:spcBef>
            </a:pPr>
            <a:r>
              <a:rPr lang="en-CA" sz="11000" dirty="0">
                <a:solidFill>
                  <a:srgbClr val="FFFFFF"/>
                </a:solidFill>
              </a:rPr>
              <a:t>BUILDING </a:t>
            </a:r>
            <a:r>
              <a:rPr sz="11000" dirty="0">
                <a:solidFill>
                  <a:srgbClr val="FFFFFF"/>
                </a:solidFill>
              </a:rPr>
              <a:t>THE</a:t>
            </a:r>
            <a:r>
              <a:rPr sz="11000" spc="-85" dirty="0">
                <a:solidFill>
                  <a:srgbClr val="FFFFFF"/>
                </a:solidFill>
              </a:rPr>
              <a:t> </a:t>
            </a:r>
            <a:r>
              <a:rPr sz="11000" dirty="0">
                <a:solidFill>
                  <a:srgbClr val="FFFFFF"/>
                </a:solidFill>
              </a:rPr>
              <a:t>FUTURE</a:t>
            </a:r>
            <a:endParaRPr sz="11000" dirty="0"/>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BBAF0-E57D-684E-B013-DFA455AEE8BB}"/>
            </a:ext>
          </a:extLst>
        </p:cNvPr>
        <p:cNvGrpSpPr/>
        <p:nvPr/>
      </p:nvGrpSpPr>
      <p:grpSpPr>
        <a:xfrm>
          <a:off x="0" y="0"/>
          <a:ext cx="0" cy="0"/>
          <a:chOff x="0" y="0"/>
          <a:chExt cx="0" cy="0"/>
        </a:xfrm>
      </p:grpSpPr>
      <p:pic>
        <p:nvPicPr>
          <p:cNvPr id="13" name="Picture 12" descr="A plane in a hangar&#10;&#10;AI-generated content may be incorrect.">
            <a:extLst>
              <a:ext uri="{FF2B5EF4-FFF2-40B4-BE49-F238E27FC236}">
                <a16:creationId xmlns:a16="http://schemas.microsoft.com/office/drawing/2014/main" id="{C5643491-8076-DD04-0BF8-5B90AF8C0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96"/>
            <a:ext cx="20104812" cy="11308954"/>
          </a:xfrm>
          <a:prstGeom prst="rect">
            <a:avLst/>
          </a:prstGeom>
        </p:spPr>
      </p:pic>
      <p:sp>
        <p:nvSpPr>
          <p:cNvPr id="10" name="object 13">
            <a:extLst>
              <a:ext uri="{FF2B5EF4-FFF2-40B4-BE49-F238E27FC236}">
                <a16:creationId xmlns:a16="http://schemas.microsoft.com/office/drawing/2014/main" id="{B4309B30-85F2-1EFA-86F7-4C82398ACAD8}"/>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10</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sp>
        <p:nvSpPr>
          <p:cNvPr id="11" name="object 8">
            <a:extLst>
              <a:ext uri="{FF2B5EF4-FFF2-40B4-BE49-F238E27FC236}">
                <a16:creationId xmlns:a16="http://schemas.microsoft.com/office/drawing/2014/main" id="{F4BD5280-EACA-744E-BF2E-B30E44432C4A}"/>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sp>
        <p:nvSpPr>
          <p:cNvPr id="20" name="Rectangle 19">
            <a:extLst>
              <a:ext uri="{FF2B5EF4-FFF2-40B4-BE49-F238E27FC236}">
                <a16:creationId xmlns:a16="http://schemas.microsoft.com/office/drawing/2014/main" id="{7DC5AE1A-8BD8-F232-10C1-5253C56609F5}"/>
              </a:ext>
            </a:extLst>
          </p:cNvPr>
          <p:cNvSpPr/>
          <p:nvPr/>
        </p:nvSpPr>
        <p:spPr>
          <a:xfrm>
            <a:off x="0" y="-1"/>
            <a:ext cx="20104100" cy="11308553"/>
          </a:xfrm>
          <a:prstGeom prst="rect">
            <a:avLst/>
          </a:prstGeom>
          <a:gradFill>
            <a:gsLst>
              <a:gs pos="0">
                <a:srgbClr val="110C07"/>
              </a:gs>
              <a:gs pos="22000">
                <a:srgbClr val="110C07">
                  <a:alpha val="0"/>
                </a:srgbClr>
              </a:gs>
              <a:gs pos="100000">
                <a:srgbClr val="110C0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ject 6">
            <a:extLst>
              <a:ext uri="{FF2B5EF4-FFF2-40B4-BE49-F238E27FC236}">
                <a16:creationId xmlns:a16="http://schemas.microsoft.com/office/drawing/2014/main" id="{381F1818-7565-9479-07D0-3707B27B1DF1}"/>
              </a:ext>
            </a:extLst>
          </p:cNvPr>
          <p:cNvSpPr txBox="1">
            <a:spLocks noGrp="1"/>
          </p:cNvSpPr>
          <p:nvPr>
            <p:ph type="title"/>
          </p:nvPr>
        </p:nvSpPr>
        <p:spPr>
          <a:xfrm>
            <a:off x="666697" y="612775"/>
            <a:ext cx="18730914" cy="600164"/>
          </a:xfrm>
          <a:prstGeom prst="rect">
            <a:avLst/>
          </a:prstGeom>
        </p:spPr>
        <p:txBody>
          <a:bodyPr vert="horz" wrap="square" lIns="0" tIns="0" rIns="0" bIns="0" rtlCol="0">
            <a:spAutoFit/>
          </a:bodyPr>
          <a:lstStyle/>
          <a:p>
            <a:pPr marR="5080"/>
            <a:r>
              <a:rPr lang="en-CA" sz="3900" dirty="0">
                <a:solidFill>
                  <a:srgbClr val="FBDD05"/>
                </a:solidFill>
                <a:latin typeface="Open Sans Light" pitchFamily="2" charset="0"/>
                <a:ea typeface="Open Sans Light" pitchFamily="2" charset="0"/>
                <a:cs typeface="Open Sans Light" pitchFamily="2" charset="0"/>
              </a:rPr>
              <a:t>MISSIONS</a:t>
            </a:r>
            <a:r>
              <a:rPr lang="en-CA" sz="3900" dirty="0">
                <a:solidFill>
                  <a:srgbClr val="FFFFFF"/>
                </a:solidFill>
                <a:latin typeface="Open Sans Light" pitchFamily="2" charset="0"/>
                <a:ea typeface="Open Sans Light" pitchFamily="2" charset="0"/>
                <a:cs typeface="Open Sans Light" pitchFamily="2" charset="0"/>
              </a:rPr>
              <a:t> | MILITARY</a:t>
            </a:r>
            <a:endParaRPr sz="3900" dirty="0">
              <a:solidFill>
                <a:srgbClr val="FFFFFF"/>
              </a:solidFill>
              <a:latin typeface="Open Sans Light" pitchFamily="2" charset="0"/>
              <a:ea typeface="Open Sans Light" pitchFamily="2" charset="0"/>
              <a:cs typeface="Open Sans Light" pitchFamily="2" charset="0"/>
            </a:endParaRPr>
          </a:p>
        </p:txBody>
      </p:sp>
      <p:sp>
        <p:nvSpPr>
          <p:cNvPr id="4" name="object 8">
            <a:extLst>
              <a:ext uri="{FF2B5EF4-FFF2-40B4-BE49-F238E27FC236}">
                <a16:creationId xmlns:a16="http://schemas.microsoft.com/office/drawing/2014/main" id="{20EF12C1-B09F-6695-583F-E4FEB74D4A80}"/>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
        <p:nvSpPr>
          <p:cNvPr id="17" name="object 6">
            <a:extLst>
              <a:ext uri="{FF2B5EF4-FFF2-40B4-BE49-F238E27FC236}">
                <a16:creationId xmlns:a16="http://schemas.microsoft.com/office/drawing/2014/main" id="{6AAAF6C9-47C1-3E0F-FBE8-9D214FEE44F1}"/>
              </a:ext>
            </a:extLst>
          </p:cNvPr>
          <p:cNvSpPr txBox="1"/>
          <p:nvPr/>
        </p:nvSpPr>
        <p:spPr>
          <a:xfrm>
            <a:off x="682625" y="1409820"/>
            <a:ext cx="7320577" cy="1139671"/>
          </a:xfrm>
          <a:prstGeom prst="rect">
            <a:avLst/>
          </a:prstGeom>
        </p:spPr>
        <p:txBody>
          <a:bodyPr vert="horz" wrap="square" lIns="0" tIns="0" rIns="0" bIns="0" rtlCol="0">
            <a:spAutoFit/>
          </a:bodyPr>
          <a:lstStyle/>
          <a:p>
            <a:pPr marR="5080">
              <a:lnSpc>
                <a:spcPct val="114000"/>
              </a:lnSpc>
              <a:spcAft>
                <a:spcPts val="400"/>
              </a:spcAft>
            </a:pPr>
            <a:r>
              <a:rPr lang="en-CA" sz="3200" spc="-20" dirty="0" err="1">
                <a:solidFill>
                  <a:srgbClr val="FFFFFF"/>
                </a:solidFill>
                <a:latin typeface="Open Sans Light" pitchFamily="2" charset="0"/>
                <a:ea typeface="Open Sans Light" pitchFamily="2" charset="0"/>
                <a:cs typeface="Open Sans Light" pitchFamily="2" charset="0"/>
              </a:rPr>
              <a:t>Cavorite</a:t>
            </a:r>
            <a:r>
              <a:rPr lang="en-CA" sz="3200" spc="-20" dirty="0">
                <a:solidFill>
                  <a:srgbClr val="FFFFFF"/>
                </a:solidFill>
                <a:latin typeface="Open Sans Light" pitchFamily="2" charset="0"/>
                <a:ea typeface="Open Sans Light" pitchFamily="2" charset="0"/>
                <a:cs typeface="Open Sans Light" pitchFamily="2" charset="0"/>
              </a:rPr>
              <a:t> X7 in a C17 transport aircraft</a:t>
            </a:r>
          </a:p>
          <a:p>
            <a:pPr marR="5080">
              <a:lnSpc>
                <a:spcPct val="114000"/>
              </a:lnSpc>
              <a:spcAft>
                <a:spcPts val="400"/>
              </a:spcAft>
            </a:pPr>
            <a:r>
              <a:rPr lang="en-CA" sz="3200" spc="-20" dirty="0">
                <a:solidFill>
                  <a:srgbClr val="FFFFFF"/>
                </a:solidFill>
                <a:latin typeface="Open Sans Light" pitchFamily="2" charset="0"/>
                <a:ea typeface="Open Sans Light" pitchFamily="2" charset="0"/>
                <a:cs typeface="Open Sans Light" pitchFamily="2" charset="0"/>
              </a:rPr>
              <a:t>Designed for rapid deployment</a:t>
            </a:r>
          </a:p>
        </p:txBody>
      </p:sp>
    </p:spTree>
    <p:extLst>
      <p:ext uri="{BB962C8B-B14F-4D97-AF65-F5344CB8AC3E}">
        <p14:creationId xmlns:p14="http://schemas.microsoft.com/office/powerpoint/2010/main" val="124713928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885F5-9B16-2EB5-C646-DC141995ED25}"/>
            </a:ext>
          </a:extLst>
        </p:cNvPr>
        <p:cNvGrpSpPr/>
        <p:nvPr/>
      </p:nvGrpSpPr>
      <p:grpSpPr>
        <a:xfrm>
          <a:off x="0" y="0"/>
          <a:ext cx="0" cy="0"/>
          <a:chOff x="0" y="0"/>
          <a:chExt cx="0" cy="0"/>
        </a:xfrm>
      </p:grpSpPr>
      <p:pic>
        <p:nvPicPr>
          <p:cNvPr id="3" name="Picture 2" descr="A plane with the inside of it&#10;&#10;AI-generated content may be incorrect.">
            <a:extLst>
              <a:ext uri="{FF2B5EF4-FFF2-40B4-BE49-F238E27FC236}">
                <a16:creationId xmlns:a16="http://schemas.microsoft.com/office/drawing/2014/main" id="{498611C6-8FC0-06D6-2D90-8ACCB0110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5" name="Rectangle 4">
            <a:extLst>
              <a:ext uri="{FF2B5EF4-FFF2-40B4-BE49-F238E27FC236}">
                <a16:creationId xmlns:a16="http://schemas.microsoft.com/office/drawing/2014/main" id="{3CF9634E-CD32-F0D4-4A30-D74AB55B826E}"/>
              </a:ext>
            </a:extLst>
          </p:cNvPr>
          <p:cNvSpPr/>
          <p:nvPr/>
        </p:nvSpPr>
        <p:spPr>
          <a:xfrm>
            <a:off x="0" y="-1"/>
            <a:ext cx="20104100" cy="11308553"/>
          </a:xfrm>
          <a:prstGeom prst="rect">
            <a:avLst/>
          </a:prstGeom>
          <a:gradFill>
            <a:gsLst>
              <a:gs pos="0">
                <a:srgbClr val="110C07"/>
              </a:gs>
              <a:gs pos="22000">
                <a:srgbClr val="110C07">
                  <a:alpha val="0"/>
                </a:srgbClr>
              </a:gs>
              <a:gs pos="100000">
                <a:srgbClr val="110C07">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3">
            <a:extLst>
              <a:ext uri="{FF2B5EF4-FFF2-40B4-BE49-F238E27FC236}">
                <a16:creationId xmlns:a16="http://schemas.microsoft.com/office/drawing/2014/main" id="{A108C5A5-63A7-B26F-1543-852D845E6498}"/>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11</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sp>
        <p:nvSpPr>
          <p:cNvPr id="11" name="object 8">
            <a:extLst>
              <a:ext uri="{FF2B5EF4-FFF2-40B4-BE49-F238E27FC236}">
                <a16:creationId xmlns:a16="http://schemas.microsoft.com/office/drawing/2014/main" id="{A0D3DB77-0573-3AA0-9DCF-FCE5B6364E3A}"/>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sp>
        <p:nvSpPr>
          <p:cNvPr id="16" name="object 6">
            <a:extLst>
              <a:ext uri="{FF2B5EF4-FFF2-40B4-BE49-F238E27FC236}">
                <a16:creationId xmlns:a16="http://schemas.microsoft.com/office/drawing/2014/main" id="{7F8CA3C2-1C84-408C-52D0-F901B0BD1866}"/>
              </a:ext>
            </a:extLst>
          </p:cNvPr>
          <p:cNvSpPr txBox="1">
            <a:spLocks noGrp="1"/>
          </p:cNvSpPr>
          <p:nvPr>
            <p:ph type="title"/>
          </p:nvPr>
        </p:nvSpPr>
        <p:spPr>
          <a:xfrm>
            <a:off x="666697" y="612775"/>
            <a:ext cx="18730914" cy="600164"/>
          </a:xfrm>
          <a:prstGeom prst="rect">
            <a:avLst/>
          </a:prstGeom>
        </p:spPr>
        <p:txBody>
          <a:bodyPr vert="horz" wrap="square" lIns="0" tIns="0" rIns="0" bIns="0" rtlCol="0">
            <a:spAutoFit/>
          </a:bodyPr>
          <a:lstStyle/>
          <a:p>
            <a:pPr marR="5080"/>
            <a:r>
              <a:rPr lang="en-CA" sz="3900" dirty="0">
                <a:solidFill>
                  <a:srgbClr val="FBDD05"/>
                </a:solidFill>
                <a:latin typeface="Open Sans Light" pitchFamily="2" charset="0"/>
                <a:ea typeface="Open Sans Light" pitchFamily="2" charset="0"/>
                <a:cs typeface="Open Sans Light" pitchFamily="2" charset="0"/>
              </a:rPr>
              <a:t>MISSIONS </a:t>
            </a:r>
            <a:r>
              <a:rPr lang="en-CA" sz="3900" dirty="0">
                <a:solidFill>
                  <a:srgbClr val="FFFFFF"/>
                </a:solidFill>
                <a:latin typeface="Open Sans Light" pitchFamily="2" charset="0"/>
                <a:ea typeface="Open Sans Light" pitchFamily="2" charset="0"/>
                <a:cs typeface="Open Sans Light" pitchFamily="2" charset="0"/>
              </a:rPr>
              <a:t>| MILITARY</a:t>
            </a:r>
            <a:endParaRPr sz="3900" dirty="0">
              <a:solidFill>
                <a:srgbClr val="FFFFFF"/>
              </a:solidFill>
              <a:latin typeface="Open Sans Light" pitchFamily="2" charset="0"/>
              <a:ea typeface="Open Sans Light" pitchFamily="2" charset="0"/>
              <a:cs typeface="Open Sans Light" pitchFamily="2" charset="0"/>
            </a:endParaRPr>
          </a:p>
        </p:txBody>
      </p:sp>
      <p:sp>
        <p:nvSpPr>
          <p:cNvPr id="4" name="object 8">
            <a:extLst>
              <a:ext uri="{FF2B5EF4-FFF2-40B4-BE49-F238E27FC236}">
                <a16:creationId xmlns:a16="http://schemas.microsoft.com/office/drawing/2014/main" id="{CEF9CEE2-EFA6-1BBB-7BF9-C76BDF83D158}"/>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
        <p:nvSpPr>
          <p:cNvPr id="6" name="object 6">
            <a:extLst>
              <a:ext uri="{FF2B5EF4-FFF2-40B4-BE49-F238E27FC236}">
                <a16:creationId xmlns:a16="http://schemas.microsoft.com/office/drawing/2014/main" id="{8516A224-43CA-B790-5004-3ED9A0FBD6A5}"/>
              </a:ext>
            </a:extLst>
          </p:cNvPr>
          <p:cNvSpPr txBox="1"/>
          <p:nvPr/>
        </p:nvSpPr>
        <p:spPr>
          <a:xfrm>
            <a:off x="682625" y="1409820"/>
            <a:ext cx="7884905" cy="527004"/>
          </a:xfrm>
          <a:prstGeom prst="rect">
            <a:avLst/>
          </a:prstGeom>
        </p:spPr>
        <p:txBody>
          <a:bodyPr vert="horz" wrap="square" lIns="0" tIns="0" rIns="0" bIns="0" rtlCol="0">
            <a:spAutoFit/>
          </a:bodyPr>
          <a:lstStyle/>
          <a:p>
            <a:pPr marR="5080">
              <a:lnSpc>
                <a:spcPct val="114000"/>
              </a:lnSpc>
            </a:pPr>
            <a:r>
              <a:rPr lang="en-CA" sz="3200" spc="-20" dirty="0">
                <a:solidFill>
                  <a:srgbClr val="FFFFFF"/>
                </a:solidFill>
                <a:latin typeface="Open Sans Light" pitchFamily="2" charset="0"/>
                <a:ea typeface="Open Sans Light" pitchFamily="2" charset="0"/>
                <a:cs typeface="Open Sans Light" pitchFamily="2" charset="0"/>
              </a:rPr>
              <a:t>Two </a:t>
            </a:r>
            <a:r>
              <a:rPr lang="en-CA" sz="3200" spc="-20" dirty="0" err="1">
                <a:solidFill>
                  <a:srgbClr val="FFFFFF"/>
                </a:solidFill>
                <a:latin typeface="Open Sans Light" pitchFamily="2" charset="0"/>
                <a:ea typeface="Open Sans Light" pitchFamily="2" charset="0"/>
                <a:cs typeface="Open Sans Light" pitchFamily="2" charset="0"/>
              </a:rPr>
              <a:t>Cavorite</a:t>
            </a:r>
            <a:r>
              <a:rPr lang="en-CA" sz="3200" spc="-20" dirty="0">
                <a:solidFill>
                  <a:srgbClr val="FFFFFF"/>
                </a:solidFill>
                <a:latin typeface="Open Sans Light" pitchFamily="2" charset="0"/>
                <a:ea typeface="Open Sans Light" pitchFamily="2" charset="0"/>
                <a:cs typeface="Open Sans Light" pitchFamily="2" charset="0"/>
              </a:rPr>
              <a:t> X7s in a C17 transport aircraft</a:t>
            </a:r>
          </a:p>
        </p:txBody>
      </p:sp>
    </p:spTree>
    <p:extLst>
      <p:ext uri="{BB962C8B-B14F-4D97-AF65-F5344CB8AC3E}">
        <p14:creationId xmlns:p14="http://schemas.microsoft.com/office/powerpoint/2010/main" val="295583887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3E7D6-CE74-F313-8FB8-7450FEC5896E}"/>
            </a:ext>
          </a:extLst>
        </p:cNvPr>
        <p:cNvGrpSpPr/>
        <p:nvPr/>
      </p:nvGrpSpPr>
      <p:grpSpPr>
        <a:xfrm>
          <a:off x="0" y="0"/>
          <a:ext cx="0" cy="0"/>
          <a:chOff x="0" y="0"/>
          <a:chExt cx="0" cy="0"/>
        </a:xfrm>
      </p:grpSpPr>
      <p:pic>
        <p:nvPicPr>
          <p:cNvPr id="10" name="Picture 9" descr="A plane with a medical room&#10;&#10;AI-generated content may be incorrect.">
            <a:extLst>
              <a:ext uri="{FF2B5EF4-FFF2-40B4-BE49-F238E27FC236}">
                <a16:creationId xmlns:a16="http://schemas.microsoft.com/office/drawing/2014/main" id="{94407711-5407-7CDB-09D8-F294DD54D4C5}"/>
              </a:ext>
            </a:extLst>
          </p:cNvPr>
          <p:cNvPicPr>
            <a:picLocks noChangeAspect="1"/>
          </p:cNvPicPr>
          <p:nvPr/>
        </p:nvPicPr>
        <p:blipFill>
          <a:blip r:embed="rId3">
            <a:extLst>
              <a:ext uri="{28A0092B-C50C-407E-A947-70E740481C1C}">
                <a14:useLocalDpi xmlns:a14="http://schemas.microsoft.com/office/drawing/2010/main" val="0"/>
              </a:ext>
            </a:extLst>
          </a:blip>
          <a:srcRect t="2103" b="13518"/>
          <a:stretch/>
        </p:blipFill>
        <p:spPr>
          <a:xfrm>
            <a:off x="0" y="1"/>
            <a:ext cx="20104100" cy="11309350"/>
          </a:xfrm>
          <a:prstGeom prst="rect">
            <a:avLst/>
          </a:prstGeom>
        </p:spPr>
      </p:pic>
      <p:sp>
        <p:nvSpPr>
          <p:cNvPr id="12" name="Rectangle 11">
            <a:extLst>
              <a:ext uri="{FF2B5EF4-FFF2-40B4-BE49-F238E27FC236}">
                <a16:creationId xmlns:a16="http://schemas.microsoft.com/office/drawing/2014/main" id="{6F9E83B8-6610-D4BA-E999-A0C877F43E21}"/>
              </a:ext>
            </a:extLst>
          </p:cNvPr>
          <p:cNvSpPr/>
          <p:nvPr/>
        </p:nvSpPr>
        <p:spPr>
          <a:xfrm>
            <a:off x="0" y="0"/>
            <a:ext cx="20104100" cy="11309350"/>
          </a:xfrm>
          <a:prstGeom prst="rect">
            <a:avLst/>
          </a:prstGeom>
          <a:gradFill>
            <a:gsLst>
              <a:gs pos="46000">
                <a:srgbClr val="000002">
                  <a:alpha val="0"/>
                </a:srgbClr>
              </a:gs>
              <a:gs pos="5000">
                <a:srgbClr val="000002"/>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13">
            <a:extLst>
              <a:ext uri="{FF2B5EF4-FFF2-40B4-BE49-F238E27FC236}">
                <a16:creationId xmlns:a16="http://schemas.microsoft.com/office/drawing/2014/main" id="{4990BAD9-8DFD-B5CE-68C1-056DC119B3BE}"/>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95000"/>
                  </a:schemeClr>
                </a:solidFill>
                <a:latin typeface="Open Sans Light" pitchFamily="2" charset="0"/>
                <a:ea typeface="Open Sans Light" pitchFamily="2" charset="0"/>
                <a:cs typeface="Open Sans Light" pitchFamily="2" charset="0"/>
              </a:rPr>
              <a:pPr marL="38100" algn="r">
                <a:spcBef>
                  <a:spcPts val="235"/>
                </a:spcBef>
              </a:pPr>
              <a:t>12</a:t>
            </a:fld>
            <a:endParaRPr lang="en-CA" sz="1200" spc="15" dirty="0">
              <a:solidFill>
                <a:schemeClr val="bg1">
                  <a:lumMod val="95000"/>
                </a:schemeClr>
              </a:solidFill>
              <a:latin typeface="Open Sans Light" pitchFamily="2" charset="0"/>
              <a:ea typeface="Open Sans Light" pitchFamily="2" charset="0"/>
              <a:cs typeface="Open Sans Light" pitchFamily="2" charset="0"/>
            </a:endParaRPr>
          </a:p>
        </p:txBody>
      </p:sp>
      <p:sp>
        <p:nvSpPr>
          <p:cNvPr id="5" name="object 8">
            <a:extLst>
              <a:ext uri="{FF2B5EF4-FFF2-40B4-BE49-F238E27FC236}">
                <a16:creationId xmlns:a16="http://schemas.microsoft.com/office/drawing/2014/main" id="{86C81EB8-FA3D-A509-922D-3DFC1416B6D0}"/>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95000"/>
                  </a:schemeClr>
                </a:solidFill>
                <a:latin typeface="Open Sans Light" pitchFamily="2" charset="0"/>
                <a:ea typeface="Open Sans Light" pitchFamily="2" charset="0"/>
                <a:cs typeface="Open Sans Light" pitchFamily="2" charset="0"/>
              </a:rPr>
              <a:t>PRIVATE AND CONFIDENTIAL</a:t>
            </a:r>
          </a:p>
        </p:txBody>
      </p:sp>
      <p:sp>
        <p:nvSpPr>
          <p:cNvPr id="16" name="The journey so far">
            <a:extLst>
              <a:ext uri="{FF2B5EF4-FFF2-40B4-BE49-F238E27FC236}">
                <a16:creationId xmlns:a16="http://schemas.microsoft.com/office/drawing/2014/main" id="{2D038BF6-8989-D257-89C7-6D76E9867F7E}"/>
              </a:ext>
            </a:extLst>
          </p:cNvPr>
          <p:cNvSpPr txBox="1"/>
          <p:nvPr/>
        </p:nvSpPr>
        <p:spPr>
          <a:xfrm>
            <a:off x="682624" y="612775"/>
            <a:ext cx="14531976"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chorCtr="0">
            <a:spAutoFit/>
          </a:bodyPr>
          <a:lstStyle>
            <a:lvl1pPr algn="l" defTabSz="457200">
              <a:defRPr sz="7500">
                <a:solidFill>
                  <a:srgbClr val="FFFFFF"/>
                </a:solidFill>
                <a:latin typeface="Leto Text Sans"/>
                <a:ea typeface="Leto Text Sans"/>
                <a:cs typeface="Leto Text Sans"/>
                <a:sym typeface="Leto Text Sans"/>
              </a:defRPr>
            </a:lvl1pPr>
          </a:lstStyle>
          <a:p>
            <a:r>
              <a:rPr lang="en-US" sz="3900" dirty="0">
                <a:solidFill>
                  <a:srgbClr val="FBDD05"/>
                </a:solidFill>
                <a:latin typeface="Open Sans Light" pitchFamily="2" charset="0"/>
                <a:ea typeface="Open Sans Light" pitchFamily="2" charset="0"/>
                <a:cs typeface="Open Sans Light" pitchFamily="2" charset="0"/>
              </a:rPr>
              <a:t>MISSIONS</a:t>
            </a:r>
            <a:r>
              <a:rPr lang="en-US" sz="3900" dirty="0">
                <a:latin typeface="Open Sans Light" pitchFamily="2" charset="0"/>
                <a:ea typeface="Open Sans Light" pitchFamily="2" charset="0"/>
                <a:cs typeface="Open Sans Light" pitchFamily="2" charset="0"/>
              </a:rPr>
              <a:t> | EMERGENCY MEDICAL SERVICES</a:t>
            </a:r>
            <a:endParaRPr lang="en-US" sz="3900" dirty="0">
              <a:solidFill>
                <a:srgbClr val="000000"/>
              </a:solidFill>
              <a:latin typeface="Open Sans Light" pitchFamily="2" charset="0"/>
              <a:ea typeface="Open Sans Light" pitchFamily="2" charset="0"/>
              <a:cs typeface="Open Sans Light" pitchFamily="2" charset="0"/>
              <a:sym typeface="Times Roman"/>
            </a:endParaRPr>
          </a:p>
        </p:txBody>
      </p:sp>
      <p:sp>
        <p:nvSpPr>
          <p:cNvPr id="17" name="object 5">
            <a:extLst>
              <a:ext uri="{FF2B5EF4-FFF2-40B4-BE49-F238E27FC236}">
                <a16:creationId xmlns:a16="http://schemas.microsoft.com/office/drawing/2014/main" id="{1431AA17-F823-F134-38F9-8ABE6AAF8FB9}"/>
              </a:ext>
            </a:extLst>
          </p:cNvPr>
          <p:cNvSpPr txBox="1"/>
          <p:nvPr/>
        </p:nvSpPr>
        <p:spPr>
          <a:xfrm>
            <a:off x="682625" y="1498942"/>
            <a:ext cx="9568280" cy="1088375"/>
          </a:xfrm>
          <a:prstGeom prst="rect">
            <a:avLst/>
          </a:prstGeom>
          <a:noFill/>
        </p:spPr>
        <p:txBody>
          <a:bodyPr vert="horz" wrap="square" lIns="0" tIns="0" rIns="0" bIns="0" rtlCol="0">
            <a:spAutoFit/>
          </a:bodyPr>
          <a:lstStyle/>
          <a:p>
            <a:pPr marR="5080">
              <a:lnSpc>
                <a:spcPct val="114000"/>
              </a:lnSpc>
            </a:pPr>
            <a:r>
              <a:rPr lang="en-CA" sz="3200" spc="-20" dirty="0">
                <a:solidFill>
                  <a:srgbClr val="FFFFFF"/>
                </a:solidFill>
                <a:latin typeface="Open Sans Light" pitchFamily="2" charset="0"/>
                <a:ea typeface="Open Sans Light" pitchFamily="2" charset="0"/>
                <a:cs typeface="Open Sans Light" pitchFamily="2" charset="0"/>
              </a:rPr>
              <a:t>Transport people or time-sensitive drugs at </a:t>
            </a:r>
            <a:r>
              <a:rPr lang="en-CA" sz="3200" i="1" spc="-20" dirty="0">
                <a:solidFill>
                  <a:srgbClr val="FBDD05"/>
                </a:solidFill>
                <a:latin typeface="Open Sans Light" pitchFamily="2" charset="0"/>
                <a:ea typeface="Open Sans Light" pitchFamily="2" charset="0"/>
                <a:cs typeface="Open Sans Light" pitchFamily="2" charset="0"/>
              </a:rPr>
              <a:t>twice</a:t>
            </a:r>
            <a:r>
              <a:rPr lang="en-CA" sz="3200" spc="-20" dirty="0">
                <a:solidFill>
                  <a:srgbClr val="FFFFFF"/>
                </a:solidFill>
                <a:latin typeface="Open Sans Light" pitchFamily="2" charset="0"/>
                <a:ea typeface="Open Sans Light" pitchFamily="2" charset="0"/>
                <a:cs typeface="Open Sans Light" pitchFamily="2" charset="0"/>
              </a:rPr>
              <a:t> the speed of a helicopter at a </a:t>
            </a:r>
            <a:r>
              <a:rPr lang="en-CA" sz="3200" i="1" spc="-20" dirty="0">
                <a:solidFill>
                  <a:srgbClr val="FBDD05"/>
                </a:solidFill>
                <a:latin typeface="Open Sans Light" pitchFamily="2" charset="0"/>
                <a:ea typeface="Open Sans Light" pitchFamily="2" charset="0"/>
                <a:cs typeface="Open Sans Light" pitchFamily="2" charset="0"/>
              </a:rPr>
              <a:t>fraction</a:t>
            </a:r>
            <a:r>
              <a:rPr lang="en-CA" sz="3200" spc="-20" dirty="0">
                <a:solidFill>
                  <a:srgbClr val="FFFFFF"/>
                </a:solidFill>
                <a:latin typeface="Open Sans Light" pitchFamily="2" charset="0"/>
                <a:ea typeface="Open Sans Light" pitchFamily="2" charset="0"/>
                <a:cs typeface="Open Sans Light" pitchFamily="2" charset="0"/>
              </a:rPr>
              <a:t> of the cost</a:t>
            </a:r>
            <a:endParaRPr lang="en-CA" sz="3200" dirty="0">
              <a:solidFill>
                <a:srgbClr val="FFFFFF"/>
              </a:solidFill>
              <a:latin typeface="Open Sans Light" pitchFamily="2" charset="0"/>
              <a:ea typeface="Open Sans Light" pitchFamily="2" charset="0"/>
              <a:cs typeface="Open Sans Light" pitchFamily="2" charset="0"/>
            </a:endParaRPr>
          </a:p>
        </p:txBody>
      </p:sp>
      <p:sp>
        <p:nvSpPr>
          <p:cNvPr id="2" name="object 8">
            <a:extLst>
              <a:ext uri="{FF2B5EF4-FFF2-40B4-BE49-F238E27FC236}">
                <a16:creationId xmlns:a16="http://schemas.microsoft.com/office/drawing/2014/main" id="{FE979F27-8534-DAC9-5730-EB19346E3D0B}"/>
              </a:ext>
            </a:extLst>
          </p:cNvPr>
          <p:cNvSpPr txBox="1">
            <a:spLocks/>
          </p:cNvSpPr>
          <p:nvPr/>
        </p:nvSpPr>
        <p:spPr>
          <a:xfrm>
            <a:off x="16500437" y="538034"/>
            <a:ext cx="2921039"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r">
              <a:spcBef>
                <a:spcPts val="235"/>
              </a:spcBef>
            </a:pPr>
            <a:r>
              <a:rPr lang="en-CA" sz="1200" dirty="0">
                <a:solidFill>
                  <a:schemeClr val="bg1">
                    <a:lumMod val="95000"/>
                  </a:schemeClr>
                </a:solidFill>
                <a:latin typeface="Open Sans Light" pitchFamily="2" charset="0"/>
                <a:ea typeface="Open Sans Light" pitchFamily="2" charset="0"/>
                <a:cs typeface="Open Sans Light" pitchFamily="2" charset="0"/>
              </a:rPr>
              <a:t>©2025 NEW HORIZON AIRCRAFT LTD.</a:t>
            </a:r>
          </a:p>
        </p:txBody>
      </p:sp>
    </p:spTree>
    <p:extLst>
      <p:ext uri="{BB962C8B-B14F-4D97-AF65-F5344CB8AC3E}">
        <p14:creationId xmlns:p14="http://schemas.microsoft.com/office/powerpoint/2010/main" val="100061327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D24A2-F320-E718-DD73-1D9B60CAB16B}"/>
            </a:ext>
          </a:extLst>
        </p:cNvPr>
        <p:cNvGrpSpPr/>
        <p:nvPr/>
      </p:nvGrpSpPr>
      <p:grpSpPr>
        <a:xfrm>
          <a:off x="0" y="0"/>
          <a:ext cx="0" cy="0"/>
          <a:chOff x="0" y="0"/>
          <a:chExt cx="0" cy="0"/>
        </a:xfrm>
      </p:grpSpPr>
      <p:pic>
        <p:nvPicPr>
          <p:cNvPr id="7" name="Picture 6" descr="A close-up of a helicopter&#10;&#10;AI-generated content may be incorrect.">
            <a:extLst>
              <a:ext uri="{FF2B5EF4-FFF2-40B4-BE49-F238E27FC236}">
                <a16:creationId xmlns:a16="http://schemas.microsoft.com/office/drawing/2014/main" id="{768A7C57-1FB4-AF0D-3142-F85870C7238B}"/>
              </a:ext>
            </a:extLst>
          </p:cNvPr>
          <p:cNvPicPr>
            <a:picLocks noChangeAspect="1"/>
          </p:cNvPicPr>
          <p:nvPr/>
        </p:nvPicPr>
        <p:blipFill>
          <a:blip r:embed="rId3">
            <a:extLst>
              <a:ext uri="{28A0092B-C50C-407E-A947-70E740481C1C}">
                <a14:useLocalDpi xmlns:a14="http://schemas.microsoft.com/office/drawing/2010/main" val="0"/>
              </a:ext>
            </a:extLst>
          </a:blip>
          <a:srcRect b="15619"/>
          <a:stretch/>
        </p:blipFill>
        <p:spPr>
          <a:xfrm>
            <a:off x="0" y="0"/>
            <a:ext cx="20104100" cy="11309350"/>
          </a:xfrm>
          <a:prstGeom prst="rect">
            <a:avLst/>
          </a:prstGeom>
        </p:spPr>
      </p:pic>
      <p:sp>
        <p:nvSpPr>
          <p:cNvPr id="8" name="Rectangle 7">
            <a:extLst>
              <a:ext uri="{FF2B5EF4-FFF2-40B4-BE49-F238E27FC236}">
                <a16:creationId xmlns:a16="http://schemas.microsoft.com/office/drawing/2014/main" id="{B4B31997-E450-98FC-786A-E68B91F976A9}"/>
              </a:ext>
            </a:extLst>
          </p:cNvPr>
          <p:cNvSpPr/>
          <p:nvPr/>
        </p:nvSpPr>
        <p:spPr>
          <a:xfrm>
            <a:off x="0" y="0"/>
            <a:ext cx="20104100" cy="11309350"/>
          </a:xfrm>
          <a:prstGeom prst="rect">
            <a:avLst/>
          </a:prstGeom>
          <a:gradFill>
            <a:gsLst>
              <a:gs pos="41000">
                <a:srgbClr val="000002">
                  <a:alpha val="0"/>
                </a:srgbClr>
              </a:gs>
              <a:gs pos="0">
                <a:srgbClr val="000002"/>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13">
            <a:extLst>
              <a:ext uri="{FF2B5EF4-FFF2-40B4-BE49-F238E27FC236}">
                <a16:creationId xmlns:a16="http://schemas.microsoft.com/office/drawing/2014/main" id="{D0320451-9D16-C51B-FFBC-07D0B30A4F26}"/>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95000"/>
                  </a:schemeClr>
                </a:solidFill>
                <a:latin typeface="Open Sans Light" pitchFamily="2" charset="0"/>
                <a:ea typeface="Open Sans Light" pitchFamily="2" charset="0"/>
                <a:cs typeface="Open Sans Light" pitchFamily="2" charset="0"/>
              </a:rPr>
              <a:pPr marL="38100" algn="r">
                <a:spcBef>
                  <a:spcPts val="235"/>
                </a:spcBef>
              </a:pPr>
              <a:t>13</a:t>
            </a:fld>
            <a:endParaRPr lang="en-CA" sz="1200" spc="15" dirty="0">
              <a:solidFill>
                <a:schemeClr val="bg1">
                  <a:lumMod val="95000"/>
                </a:schemeClr>
              </a:solidFill>
              <a:latin typeface="Open Sans Light" pitchFamily="2" charset="0"/>
              <a:ea typeface="Open Sans Light" pitchFamily="2" charset="0"/>
              <a:cs typeface="Open Sans Light" pitchFamily="2" charset="0"/>
            </a:endParaRPr>
          </a:p>
        </p:txBody>
      </p:sp>
      <p:sp>
        <p:nvSpPr>
          <p:cNvPr id="5" name="object 8">
            <a:extLst>
              <a:ext uri="{FF2B5EF4-FFF2-40B4-BE49-F238E27FC236}">
                <a16:creationId xmlns:a16="http://schemas.microsoft.com/office/drawing/2014/main" id="{1E95AA14-9D6F-CE28-D384-3F9E22A0747D}"/>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95000"/>
                  </a:schemeClr>
                </a:solidFill>
                <a:latin typeface="Open Sans Light" pitchFamily="2" charset="0"/>
                <a:ea typeface="Open Sans Light" pitchFamily="2" charset="0"/>
                <a:cs typeface="Open Sans Light" pitchFamily="2" charset="0"/>
              </a:rPr>
              <a:t>PRIVATE AND CONFIDENTIAL</a:t>
            </a:r>
          </a:p>
        </p:txBody>
      </p:sp>
      <p:sp>
        <p:nvSpPr>
          <p:cNvPr id="2" name="object 8">
            <a:extLst>
              <a:ext uri="{FF2B5EF4-FFF2-40B4-BE49-F238E27FC236}">
                <a16:creationId xmlns:a16="http://schemas.microsoft.com/office/drawing/2014/main" id="{B829775F-9985-48F6-F52A-BA070095D803}"/>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
        <p:nvSpPr>
          <p:cNvPr id="9" name="The journey so far">
            <a:extLst>
              <a:ext uri="{FF2B5EF4-FFF2-40B4-BE49-F238E27FC236}">
                <a16:creationId xmlns:a16="http://schemas.microsoft.com/office/drawing/2014/main" id="{575DB384-23B9-FD0E-E65F-6CBEA66F5311}"/>
              </a:ext>
            </a:extLst>
          </p:cNvPr>
          <p:cNvSpPr txBox="1"/>
          <p:nvPr/>
        </p:nvSpPr>
        <p:spPr>
          <a:xfrm>
            <a:off x="682624" y="612775"/>
            <a:ext cx="14531976"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chorCtr="0">
            <a:spAutoFit/>
          </a:bodyPr>
          <a:lstStyle>
            <a:lvl1pPr algn="l" defTabSz="457200">
              <a:defRPr sz="7500">
                <a:solidFill>
                  <a:srgbClr val="FFFFFF"/>
                </a:solidFill>
                <a:latin typeface="Leto Text Sans"/>
                <a:ea typeface="Leto Text Sans"/>
                <a:cs typeface="Leto Text Sans"/>
                <a:sym typeface="Leto Text Sans"/>
              </a:defRPr>
            </a:lvl1pPr>
          </a:lstStyle>
          <a:p>
            <a:r>
              <a:rPr lang="en-US" sz="3900" dirty="0">
                <a:solidFill>
                  <a:srgbClr val="FBDD05"/>
                </a:solidFill>
                <a:latin typeface="Open Sans Light" pitchFamily="2" charset="0"/>
                <a:ea typeface="Open Sans Light" pitchFamily="2" charset="0"/>
                <a:cs typeface="Open Sans Light" pitchFamily="2" charset="0"/>
              </a:rPr>
              <a:t>MISSIONS</a:t>
            </a:r>
            <a:r>
              <a:rPr lang="en-US" sz="3900" dirty="0">
                <a:latin typeface="Open Sans Light" pitchFamily="2" charset="0"/>
                <a:ea typeface="Open Sans Light" pitchFamily="2" charset="0"/>
                <a:cs typeface="Open Sans Light" pitchFamily="2" charset="0"/>
              </a:rPr>
              <a:t> | LUXURY BUSINESS TRAVEL</a:t>
            </a:r>
            <a:endParaRPr lang="en-US" sz="3900" dirty="0">
              <a:solidFill>
                <a:srgbClr val="000000"/>
              </a:solidFill>
              <a:latin typeface="Open Sans Light" pitchFamily="2" charset="0"/>
              <a:ea typeface="Open Sans Light" pitchFamily="2" charset="0"/>
              <a:cs typeface="Open Sans Light" pitchFamily="2" charset="0"/>
              <a:sym typeface="Times Roman"/>
            </a:endParaRPr>
          </a:p>
        </p:txBody>
      </p:sp>
      <p:sp>
        <p:nvSpPr>
          <p:cNvPr id="10" name="object 5">
            <a:extLst>
              <a:ext uri="{FF2B5EF4-FFF2-40B4-BE49-F238E27FC236}">
                <a16:creationId xmlns:a16="http://schemas.microsoft.com/office/drawing/2014/main" id="{36276ADF-AF68-BB93-F850-587E0DB455AB}"/>
              </a:ext>
            </a:extLst>
          </p:cNvPr>
          <p:cNvSpPr txBox="1"/>
          <p:nvPr/>
        </p:nvSpPr>
        <p:spPr>
          <a:xfrm>
            <a:off x="682625" y="1498942"/>
            <a:ext cx="8361984" cy="1088375"/>
          </a:xfrm>
          <a:prstGeom prst="rect">
            <a:avLst/>
          </a:prstGeom>
          <a:noFill/>
        </p:spPr>
        <p:txBody>
          <a:bodyPr vert="horz" wrap="square" lIns="0" tIns="0" rIns="0" bIns="0" rtlCol="0">
            <a:spAutoFit/>
          </a:bodyPr>
          <a:lstStyle/>
          <a:p>
            <a:pPr marR="5080">
              <a:lnSpc>
                <a:spcPct val="114000"/>
              </a:lnSpc>
            </a:pPr>
            <a:r>
              <a:rPr lang="en-CA" sz="3200" spc="-20" dirty="0">
                <a:solidFill>
                  <a:srgbClr val="FFFFFF"/>
                </a:solidFill>
                <a:latin typeface="Open Sans Light" pitchFamily="2" charset="0"/>
                <a:ea typeface="Open Sans Light" pitchFamily="2" charset="0"/>
                <a:cs typeface="Open Sans Light" pitchFamily="2" charset="0"/>
              </a:rPr>
              <a:t>Twice the speed of a helicopter in a safer, more comfortable aircraft</a:t>
            </a:r>
            <a:endParaRPr lang="en-CA" sz="3200" dirty="0">
              <a:solidFill>
                <a:srgbClr val="FFFFFF"/>
              </a:solidFill>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246374985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B3CF6-DBF2-AD87-094E-3778F59C65C4}"/>
            </a:ext>
          </a:extLst>
        </p:cNvPr>
        <p:cNvGrpSpPr/>
        <p:nvPr/>
      </p:nvGrpSpPr>
      <p:grpSpPr>
        <a:xfrm>
          <a:off x="0" y="0"/>
          <a:ext cx="0" cy="0"/>
          <a:chOff x="0" y="0"/>
          <a:chExt cx="0" cy="0"/>
        </a:xfrm>
      </p:grpSpPr>
      <p:pic>
        <p:nvPicPr>
          <p:cNvPr id="7" name="Picture 6" descr="An orange plane flying over a field&#10;&#10;AI-generated content may be incorrect.">
            <a:extLst>
              <a:ext uri="{FF2B5EF4-FFF2-40B4-BE49-F238E27FC236}">
                <a16:creationId xmlns:a16="http://schemas.microsoft.com/office/drawing/2014/main" id="{13D7DF81-71CA-C9CB-9E72-387B04904952}"/>
              </a:ext>
            </a:extLst>
          </p:cNvPr>
          <p:cNvPicPr>
            <a:picLocks noChangeAspect="1"/>
          </p:cNvPicPr>
          <p:nvPr/>
        </p:nvPicPr>
        <p:blipFill>
          <a:blip r:embed="rId3">
            <a:extLst>
              <a:ext uri="{28A0092B-C50C-407E-A947-70E740481C1C}">
                <a14:useLocalDpi xmlns:a14="http://schemas.microsoft.com/office/drawing/2010/main" val="0"/>
              </a:ext>
            </a:extLst>
          </a:blip>
          <a:srcRect b="15989"/>
          <a:stretch/>
        </p:blipFill>
        <p:spPr>
          <a:xfrm>
            <a:off x="-1" y="-1"/>
            <a:ext cx="20192617" cy="11309351"/>
          </a:xfrm>
          <a:prstGeom prst="rect">
            <a:avLst/>
          </a:prstGeom>
        </p:spPr>
      </p:pic>
      <p:sp>
        <p:nvSpPr>
          <p:cNvPr id="8" name="Rectangle 7">
            <a:extLst>
              <a:ext uri="{FF2B5EF4-FFF2-40B4-BE49-F238E27FC236}">
                <a16:creationId xmlns:a16="http://schemas.microsoft.com/office/drawing/2014/main" id="{48831115-D048-422C-1A39-615DAF03FE72}"/>
              </a:ext>
            </a:extLst>
          </p:cNvPr>
          <p:cNvSpPr/>
          <p:nvPr/>
        </p:nvSpPr>
        <p:spPr>
          <a:xfrm>
            <a:off x="-1" y="-1"/>
            <a:ext cx="20192617" cy="11309351"/>
          </a:xfrm>
          <a:prstGeom prst="rect">
            <a:avLst/>
          </a:prstGeom>
          <a:gradFill>
            <a:gsLst>
              <a:gs pos="44000">
                <a:srgbClr val="081611">
                  <a:alpha val="0"/>
                </a:srgbClr>
              </a:gs>
              <a:gs pos="7000">
                <a:srgbClr val="081611"/>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13">
            <a:extLst>
              <a:ext uri="{FF2B5EF4-FFF2-40B4-BE49-F238E27FC236}">
                <a16:creationId xmlns:a16="http://schemas.microsoft.com/office/drawing/2014/main" id="{0AB03936-8C31-741F-D084-D7AAA624D1FE}"/>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95000"/>
                  </a:schemeClr>
                </a:solidFill>
                <a:latin typeface="Open Sans Light" pitchFamily="2" charset="0"/>
                <a:ea typeface="Open Sans Light" pitchFamily="2" charset="0"/>
                <a:cs typeface="Open Sans Light" pitchFamily="2" charset="0"/>
              </a:rPr>
              <a:pPr marL="38100" algn="r">
                <a:spcBef>
                  <a:spcPts val="235"/>
                </a:spcBef>
              </a:pPr>
              <a:t>14</a:t>
            </a:fld>
            <a:endParaRPr lang="en-CA" sz="1200" spc="15" dirty="0">
              <a:solidFill>
                <a:schemeClr val="bg1">
                  <a:lumMod val="95000"/>
                </a:schemeClr>
              </a:solidFill>
              <a:latin typeface="Open Sans Light" pitchFamily="2" charset="0"/>
              <a:ea typeface="Open Sans Light" pitchFamily="2" charset="0"/>
              <a:cs typeface="Open Sans Light" pitchFamily="2" charset="0"/>
            </a:endParaRPr>
          </a:p>
        </p:txBody>
      </p:sp>
      <p:sp>
        <p:nvSpPr>
          <p:cNvPr id="5" name="object 8">
            <a:extLst>
              <a:ext uri="{FF2B5EF4-FFF2-40B4-BE49-F238E27FC236}">
                <a16:creationId xmlns:a16="http://schemas.microsoft.com/office/drawing/2014/main" id="{585F971F-D2AC-3766-9C7C-D181539F8FB7}"/>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95000"/>
                  </a:schemeClr>
                </a:solidFill>
                <a:latin typeface="Open Sans Light" pitchFamily="2" charset="0"/>
                <a:ea typeface="Open Sans Light" pitchFamily="2" charset="0"/>
                <a:cs typeface="Open Sans Light" pitchFamily="2" charset="0"/>
              </a:rPr>
              <a:t>PRIVATE AND CONFIDENTIAL</a:t>
            </a:r>
          </a:p>
        </p:txBody>
      </p:sp>
      <p:sp>
        <p:nvSpPr>
          <p:cNvPr id="2" name="object 8">
            <a:extLst>
              <a:ext uri="{FF2B5EF4-FFF2-40B4-BE49-F238E27FC236}">
                <a16:creationId xmlns:a16="http://schemas.microsoft.com/office/drawing/2014/main" id="{0420E295-8FD5-4206-321A-6A808ADEA7DD}"/>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
        <p:nvSpPr>
          <p:cNvPr id="9" name="The journey so far">
            <a:extLst>
              <a:ext uri="{FF2B5EF4-FFF2-40B4-BE49-F238E27FC236}">
                <a16:creationId xmlns:a16="http://schemas.microsoft.com/office/drawing/2014/main" id="{C0E7A9F1-25CA-B4C2-F3DA-2ABF8742D957}"/>
              </a:ext>
            </a:extLst>
          </p:cNvPr>
          <p:cNvSpPr txBox="1"/>
          <p:nvPr/>
        </p:nvSpPr>
        <p:spPr>
          <a:xfrm>
            <a:off x="682624" y="612775"/>
            <a:ext cx="14531976"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chorCtr="0">
            <a:spAutoFit/>
          </a:bodyPr>
          <a:lstStyle>
            <a:lvl1pPr algn="l" defTabSz="457200">
              <a:defRPr sz="7500">
                <a:solidFill>
                  <a:srgbClr val="FFFFFF"/>
                </a:solidFill>
                <a:latin typeface="Leto Text Sans"/>
                <a:ea typeface="Leto Text Sans"/>
                <a:cs typeface="Leto Text Sans"/>
                <a:sym typeface="Leto Text Sans"/>
              </a:defRPr>
            </a:lvl1pPr>
          </a:lstStyle>
          <a:p>
            <a:r>
              <a:rPr lang="en-US" sz="3900" dirty="0">
                <a:solidFill>
                  <a:srgbClr val="FBDD05"/>
                </a:solidFill>
                <a:latin typeface="Open Sans Light" pitchFamily="2" charset="0"/>
                <a:ea typeface="Open Sans Light" pitchFamily="2" charset="0"/>
                <a:cs typeface="Open Sans Light" pitchFamily="2" charset="0"/>
              </a:rPr>
              <a:t>MISSIONS</a:t>
            </a:r>
            <a:r>
              <a:rPr lang="en-US" sz="3900" dirty="0">
                <a:latin typeface="Open Sans Light" pitchFamily="2" charset="0"/>
                <a:ea typeface="Open Sans Light" pitchFamily="2" charset="0"/>
                <a:cs typeface="Open Sans Light" pitchFamily="2" charset="0"/>
              </a:rPr>
              <a:t> | DISASTER RELIEF</a:t>
            </a:r>
            <a:endParaRPr lang="en-US" sz="3900" dirty="0">
              <a:solidFill>
                <a:srgbClr val="000000"/>
              </a:solidFill>
              <a:latin typeface="Open Sans Light" pitchFamily="2" charset="0"/>
              <a:ea typeface="Open Sans Light" pitchFamily="2" charset="0"/>
              <a:cs typeface="Open Sans Light" pitchFamily="2" charset="0"/>
              <a:sym typeface="Times Roman"/>
            </a:endParaRPr>
          </a:p>
        </p:txBody>
      </p:sp>
      <p:sp>
        <p:nvSpPr>
          <p:cNvPr id="10" name="object 5">
            <a:extLst>
              <a:ext uri="{FF2B5EF4-FFF2-40B4-BE49-F238E27FC236}">
                <a16:creationId xmlns:a16="http://schemas.microsoft.com/office/drawing/2014/main" id="{EFADE01D-60DF-4D82-5C28-93F2CE9E014B}"/>
              </a:ext>
            </a:extLst>
          </p:cNvPr>
          <p:cNvSpPr txBox="1"/>
          <p:nvPr/>
        </p:nvSpPr>
        <p:spPr>
          <a:xfrm>
            <a:off x="682625" y="1538698"/>
            <a:ext cx="9568280" cy="1088375"/>
          </a:xfrm>
          <a:prstGeom prst="rect">
            <a:avLst/>
          </a:prstGeom>
          <a:noFill/>
        </p:spPr>
        <p:txBody>
          <a:bodyPr vert="horz" wrap="square" lIns="0" tIns="0" rIns="0" bIns="0" rtlCol="0">
            <a:spAutoFit/>
          </a:bodyPr>
          <a:lstStyle/>
          <a:p>
            <a:pPr marR="5080">
              <a:lnSpc>
                <a:spcPct val="114000"/>
              </a:lnSpc>
            </a:pPr>
            <a:r>
              <a:rPr lang="en-CA" sz="3200" spc="-20" dirty="0">
                <a:solidFill>
                  <a:srgbClr val="FFFFFF"/>
                </a:solidFill>
                <a:latin typeface="Open Sans Light" pitchFamily="2" charset="0"/>
                <a:ea typeface="Open Sans Light" pitchFamily="2" charset="0"/>
                <a:cs typeface="Open Sans Light" pitchFamily="2" charset="0"/>
              </a:rPr>
              <a:t>Deploy aircraft at twice the speed of a helicopter, with no infrastructure required, saving lives</a:t>
            </a:r>
            <a:endParaRPr lang="en-CA" sz="3200" dirty="0">
              <a:solidFill>
                <a:srgbClr val="FFFFFF"/>
              </a:solidFill>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394726365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7" name="Picture 16" descr="A map of the north and south america&#10;&#10;Description automatically generated">
            <a:extLst>
              <a:ext uri="{FF2B5EF4-FFF2-40B4-BE49-F238E27FC236}">
                <a16:creationId xmlns:a16="http://schemas.microsoft.com/office/drawing/2014/main" id="{9D770C05-5915-42D6-6050-99F94969B79A}"/>
              </a:ext>
            </a:extLst>
          </p:cNvPr>
          <p:cNvPicPr>
            <a:picLocks noChangeAspect="1"/>
          </p:cNvPicPr>
          <p:nvPr/>
        </p:nvPicPr>
        <p:blipFill rotWithShape="1">
          <a:blip r:embed="rId3">
            <a:extLst>
              <a:ext uri="{28A0092B-C50C-407E-A947-70E740481C1C}">
                <a14:useLocalDpi xmlns:a14="http://schemas.microsoft.com/office/drawing/2010/main" val="0"/>
              </a:ext>
            </a:extLst>
          </a:blip>
          <a:srcRect l="28718" t="15869" b="21749"/>
          <a:stretch/>
        </p:blipFill>
        <p:spPr>
          <a:xfrm>
            <a:off x="0" y="0"/>
            <a:ext cx="9414934" cy="11309350"/>
          </a:xfrm>
          <a:prstGeom prst="rect">
            <a:avLst/>
          </a:prstGeom>
        </p:spPr>
      </p:pic>
      <p:sp>
        <p:nvSpPr>
          <p:cNvPr id="71" name="Rectangle 70">
            <a:extLst>
              <a:ext uri="{FF2B5EF4-FFF2-40B4-BE49-F238E27FC236}">
                <a16:creationId xmlns:a16="http://schemas.microsoft.com/office/drawing/2014/main" id="{EE1C2021-23E5-F004-07C7-549F88B34835}"/>
              </a:ext>
            </a:extLst>
          </p:cNvPr>
          <p:cNvSpPr/>
          <p:nvPr/>
        </p:nvSpPr>
        <p:spPr>
          <a:xfrm>
            <a:off x="7281863" y="3305060"/>
            <a:ext cx="3889241" cy="1443210"/>
          </a:xfrm>
          <a:prstGeom prst="rect">
            <a:avLst/>
          </a:prstGeom>
          <a:solidFill>
            <a:srgbClr val="FC5317">
              <a:alpha val="3016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F7FC9E6-F0F1-83C1-D001-9E3B7A68BEC2}"/>
              </a:ext>
            </a:extLst>
          </p:cNvPr>
          <p:cNvSpPr/>
          <p:nvPr/>
        </p:nvSpPr>
        <p:spPr>
          <a:xfrm>
            <a:off x="11413476" y="3305060"/>
            <a:ext cx="3888953" cy="1443210"/>
          </a:xfrm>
          <a:prstGeom prst="rect">
            <a:avLst/>
          </a:prstGeom>
          <a:solidFill>
            <a:schemeClr val="tx1">
              <a:lumMod val="95000"/>
              <a:lumOff val="5000"/>
              <a:alpha val="1002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E85B650-FE38-F44E-9FB3-0D3271C8D7EB}"/>
              </a:ext>
            </a:extLst>
          </p:cNvPr>
          <p:cNvSpPr/>
          <p:nvPr/>
        </p:nvSpPr>
        <p:spPr>
          <a:xfrm>
            <a:off x="15522767" y="3305060"/>
            <a:ext cx="3890772" cy="1443210"/>
          </a:xfrm>
          <a:prstGeom prst="rect">
            <a:avLst/>
          </a:prstGeom>
          <a:solidFill>
            <a:schemeClr val="tx1">
              <a:lumMod val="95000"/>
              <a:lumOff val="5000"/>
              <a:alpha val="1002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bject 6">
            <a:extLst>
              <a:ext uri="{FF2B5EF4-FFF2-40B4-BE49-F238E27FC236}">
                <a16:creationId xmlns:a16="http://schemas.microsoft.com/office/drawing/2014/main" id="{7F507FFE-79E3-50A0-1C68-22186E5C11E1}"/>
              </a:ext>
            </a:extLst>
          </p:cNvPr>
          <p:cNvSpPr txBox="1"/>
          <p:nvPr/>
        </p:nvSpPr>
        <p:spPr>
          <a:xfrm>
            <a:off x="7458433" y="5168250"/>
            <a:ext cx="2338710" cy="323165"/>
          </a:xfrm>
          <a:prstGeom prst="rect">
            <a:avLst/>
          </a:prstGeom>
        </p:spPr>
        <p:txBody>
          <a:bodyPr vert="horz" wrap="square" lIns="0" tIns="0" rIns="0" bIns="0" rtlCol="0">
            <a:spAutoFit/>
          </a:bodyPr>
          <a:lstStyle/>
          <a:p>
            <a:r>
              <a:rPr lang="en-CA" sz="2100" b="1" spc="10" dirty="0">
                <a:latin typeface="Open Sans Semibold" pitchFamily="2" charset="0"/>
                <a:ea typeface="Open Sans Semibold" pitchFamily="2" charset="0"/>
                <a:cs typeface="Open Sans Semibold" pitchFamily="2" charset="0"/>
              </a:rPr>
              <a:t>Maximum speed</a:t>
            </a:r>
          </a:p>
        </p:txBody>
      </p:sp>
      <p:sp>
        <p:nvSpPr>
          <p:cNvPr id="57" name="object 6">
            <a:extLst>
              <a:ext uri="{FF2B5EF4-FFF2-40B4-BE49-F238E27FC236}">
                <a16:creationId xmlns:a16="http://schemas.microsoft.com/office/drawing/2014/main" id="{41EC177A-7078-F469-FD09-D9A66B1182D4}"/>
              </a:ext>
            </a:extLst>
          </p:cNvPr>
          <p:cNvSpPr txBox="1"/>
          <p:nvPr/>
        </p:nvSpPr>
        <p:spPr>
          <a:xfrm>
            <a:off x="7439365" y="7812297"/>
            <a:ext cx="2040528" cy="276999"/>
          </a:xfrm>
          <a:prstGeom prst="rect">
            <a:avLst/>
          </a:prstGeom>
        </p:spPr>
        <p:txBody>
          <a:bodyPr vert="horz" wrap="square" lIns="0" tIns="0" rIns="0" bIns="0" rtlCol="0">
            <a:spAutoFit/>
          </a:bodyPr>
          <a:lstStyle/>
          <a:p>
            <a:r>
              <a:rPr lang="en-CA" b="1" spc="10" dirty="0">
                <a:latin typeface="Open Sans Semibold" pitchFamily="2" charset="0"/>
                <a:ea typeface="Open Sans Semibold" pitchFamily="2" charset="0"/>
                <a:cs typeface="Open Sans Semibold" pitchFamily="2" charset="0"/>
              </a:rPr>
              <a:t>Payload</a:t>
            </a:r>
            <a:endParaRPr lang="en-CA" spc="10" baseline="30000" dirty="0">
              <a:latin typeface="Open Sans Semibold" pitchFamily="2" charset="0"/>
              <a:ea typeface="Open Sans Semibold" pitchFamily="2" charset="0"/>
              <a:cs typeface="Open Sans Semibold" pitchFamily="2" charset="0"/>
            </a:endParaRPr>
          </a:p>
        </p:txBody>
      </p:sp>
      <p:sp>
        <p:nvSpPr>
          <p:cNvPr id="59" name="object 6">
            <a:extLst>
              <a:ext uri="{FF2B5EF4-FFF2-40B4-BE49-F238E27FC236}">
                <a16:creationId xmlns:a16="http://schemas.microsoft.com/office/drawing/2014/main" id="{31312AF0-6AE0-0AD8-6131-8B504B3A7AA6}"/>
              </a:ext>
            </a:extLst>
          </p:cNvPr>
          <p:cNvSpPr txBox="1"/>
          <p:nvPr/>
        </p:nvSpPr>
        <p:spPr>
          <a:xfrm>
            <a:off x="7441351" y="2867407"/>
            <a:ext cx="6201989" cy="323165"/>
          </a:xfrm>
          <a:prstGeom prst="rect">
            <a:avLst/>
          </a:prstGeom>
        </p:spPr>
        <p:txBody>
          <a:bodyPr vert="horz" wrap="square" lIns="0" tIns="0" rIns="0" bIns="0" rtlCol="0">
            <a:spAutoFit/>
          </a:bodyPr>
          <a:lstStyle/>
          <a:p>
            <a:r>
              <a:rPr lang="en-CA" sz="2100" b="1" spc="10" dirty="0">
                <a:latin typeface="Open Sans Semibold" pitchFamily="2" charset="0"/>
                <a:ea typeface="Open Sans Semibold" pitchFamily="2" charset="0"/>
                <a:cs typeface="Open Sans Semibold" pitchFamily="2" charset="0"/>
              </a:rPr>
              <a:t>Cost per passenger seat mile – </a:t>
            </a:r>
            <a:r>
              <a:rPr lang="en-CA" sz="2100" b="1" i="1" spc="10" dirty="0">
                <a:solidFill>
                  <a:srgbClr val="FC5317"/>
                </a:solidFill>
                <a:latin typeface="Open Sans Semibold" pitchFamily="2" charset="0"/>
                <a:ea typeface="Open Sans Semibold" pitchFamily="2" charset="0"/>
                <a:cs typeface="Open Sans Semibold" pitchFamily="2" charset="0"/>
              </a:rPr>
              <a:t>500</a:t>
            </a:r>
            <a:r>
              <a:rPr lang="en-CA" sz="2100" b="1" i="1" spc="10" dirty="0">
                <a:latin typeface="Open Sans Semibold" pitchFamily="2" charset="0"/>
                <a:ea typeface="Open Sans Semibold" pitchFamily="2" charset="0"/>
                <a:cs typeface="Open Sans Semibold" pitchFamily="2" charset="0"/>
              </a:rPr>
              <a:t> hours use</a:t>
            </a:r>
          </a:p>
        </p:txBody>
      </p:sp>
      <p:sp>
        <p:nvSpPr>
          <p:cNvPr id="122" name="object 6">
            <a:extLst>
              <a:ext uri="{FF2B5EF4-FFF2-40B4-BE49-F238E27FC236}">
                <a16:creationId xmlns:a16="http://schemas.microsoft.com/office/drawing/2014/main" id="{EBD60983-16C8-FB53-F9D1-089FC8C46A87}"/>
              </a:ext>
            </a:extLst>
          </p:cNvPr>
          <p:cNvSpPr txBox="1"/>
          <p:nvPr/>
        </p:nvSpPr>
        <p:spPr>
          <a:xfrm>
            <a:off x="9383831" y="4056863"/>
            <a:ext cx="1710155" cy="553998"/>
          </a:xfrm>
          <a:prstGeom prst="rect">
            <a:avLst/>
          </a:prstGeom>
        </p:spPr>
        <p:txBody>
          <a:bodyPr vert="horz" wrap="square" lIns="0" tIns="0" rIns="0" bIns="0" rtlCol="0">
            <a:spAutoFit/>
          </a:bodyPr>
          <a:lstStyle/>
          <a:p>
            <a:r>
              <a:rPr lang="en-CA" sz="3600" spc="10" dirty="0">
                <a:latin typeface="Open Sans" pitchFamily="2" charset="0"/>
                <a:ea typeface="Open Sans" pitchFamily="2" charset="0"/>
                <a:cs typeface="Open Sans" pitchFamily="2" charset="0"/>
              </a:rPr>
              <a:t>$4.75</a:t>
            </a:r>
            <a:endParaRPr lang="en-CA" sz="3600" spc="10" dirty="0">
              <a:solidFill>
                <a:schemeClr val="bg1">
                  <a:lumMod val="50000"/>
                </a:schemeClr>
              </a:solidFill>
              <a:latin typeface="Open Sans" pitchFamily="2" charset="0"/>
              <a:ea typeface="Open Sans" pitchFamily="2" charset="0"/>
              <a:cs typeface="Open Sans" pitchFamily="2" charset="0"/>
            </a:endParaRPr>
          </a:p>
        </p:txBody>
      </p:sp>
      <p:sp>
        <p:nvSpPr>
          <p:cNvPr id="2" name="object 26">
            <a:extLst>
              <a:ext uri="{FF2B5EF4-FFF2-40B4-BE49-F238E27FC236}">
                <a16:creationId xmlns:a16="http://schemas.microsoft.com/office/drawing/2014/main" id="{B5815D16-13A2-98B5-9880-0A97BAF8BF48}"/>
              </a:ext>
            </a:extLst>
          </p:cNvPr>
          <p:cNvSpPr txBox="1">
            <a:spLocks/>
          </p:cNvSpPr>
          <p:nvPr/>
        </p:nvSpPr>
        <p:spPr>
          <a:xfrm>
            <a:off x="682625" y="10159471"/>
            <a:ext cx="5662420" cy="184025"/>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000" b="0" dirty="0">
                <a:solidFill>
                  <a:schemeClr val="tx1"/>
                </a:solidFill>
                <a:latin typeface="Open Sans" pitchFamily="2" charset="0"/>
                <a:ea typeface="Open Sans" pitchFamily="2" charset="0"/>
                <a:cs typeface="Open Sans" pitchFamily="2" charset="0"/>
              </a:rPr>
              <a:t>Performance metrics based on investor presentations and public data as of January 2024.</a:t>
            </a:r>
          </a:p>
        </p:txBody>
      </p:sp>
      <p:sp>
        <p:nvSpPr>
          <p:cNvPr id="9" name="object 13">
            <a:extLst>
              <a:ext uri="{FF2B5EF4-FFF2-40B4-BE49-F238E27FC236}">
                <a16:creationId xmlns:a16="http://schemas.microsoft.com/office/drawing/2014/main" id="{4CDF9261-96A7-85AC-68C3-DA281CBA776D}"/>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latin typeface="Open Sans Light" pitchFamily="2" charset="0"/>
                <a:ea typeface="Open Sans Light" pitchFamily="2" charset="0"/>
                <a:cs typeface="Open Sans Light" pitchFamily="2" charset="0"/>
              </a:rPr>
              <a:pPr marL="38100" algn="r">
                <a:spcBef>
                  <a:spcPts val="235"/>
                </a:spcBef>
              </a:pPr>
              <a:t>15</a:t>
            </a:fld>
            <a:endParaRPr lang="en-CA" sz="1200" spc="15" dirty="0">
              <a:latin typeface="Open Sans Light" pitchFamily="2" charset="0"/>
              <a:ea typeface="Open Sans Light" pitchFamily="2" charset="0"/>
              <a:cs typeface="Open Sans Light" pitchFamily="2" charset="0"/>
            </a:endParaRPr>
          </a:p>
        </p:txBody>
      </p:sp>
      <p:sp>
        <p:nvSpPr>
          <p:cNvPr id="11" name="object 8">
            <a:extLst>
              <a:ext uri="{FF2B5EF4-FFF2-40B4-BE49-F238E27FC236}">
                <a16:creationId xmlns:a16="http://schemas.microsoft.com/office/drawing/2014/main" id="{A0B0E3A5-4AAA-0916-9CDE-70CDB3BCF22B}"/>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latin typeface="Open Sans Light" pitchFamily="2" charset="0"/>
                <a:ea typeface="Open Sans Light" pitchFamily="2" charset="0"/>
                <a:cs typeface="Open Sans Light" pitchFamily="2" charset="0"/>
              </a:rPr>
              <a:t>PRIVATE AND CONFIDENTIAL</a:t>
            </a:r>
          </a:p>
        </p:txBody>
      </p:sp>
      <p:sp>
        <p:nvSpPr>
          <p:cNvPr id="6" name="object 2">
            <a:extLst>
              <a:ext uri="{FF2B5EF4-FFF2-40B4-BE49-F238E27FC236}">
                <a16:creationId xmlns:a16="http://schemas.microsoft.com/office/drawing/2014/main" id="{E0369F04-36BC-E1F5-2003-5587010ED459}"/>
              </a:ext>
            </a:extLst>
          </p:cNvPr>
          <p:cNvSpPr txBox="1">
            <a:spLocks/>
          </p:cNvSpPr>
          <p:nvPr/>
        </p:nvSpPr>
        <p:spPr>
          <a:xfrm>
            <a:off x="9911292" y="571524"/>
            <a:ext cx="9502247" cy="1200329"/>
          </a:xfrm>
          <a:prstGeom prst="rect">
            <a:avLst/>
          </a:prstGeom>
        </p:spPr>
        <p:txBody>
          <a:bodyPr vert="horz" wrap="square" lIns="0" tIns="0" rIns="0" bIns="0" rtlCol="0">
            <a:spAutoFit/>
          </a:bodyPr>
          <a:lstStyle>
            <a:lvl1pPr>
              <a:defRPr>
                <a:latin typeface="+mj-lt"/>
                <a:ea typeface="+mj-ea"/>
                <a:cs typeface="+mj-cs"/>
              </a:defRPr>
            </a:lvl1pPr>
          </a:lstStyle>
          <a:p>
            <a:pPr marR="5080"/>
            <a:r>
              <a:rPr lang="en-CA" sz="3900" kern="0" spc="-35" dirty="0">
                <a:solidFill>
                  <a:sysClr val="windowText" lastClr="000000"/>
                </a:solidFill>
                <a:latin typeface="Open Sans Light" pitchFamily="2" charset="0"/>
                <a:ea typeface="Open Sans Light" pitchFamily="2" charset="0"/>
                <a:cs typeface="Open Sans Light" pitchFamily="2" charset="0"/>
              </a:rPr>
              <a:t>EXCEPTIONAL </a:t>
            </a:r>
            <a:r>
              <a:rPr lang="en-CA" sz="3900" kern="0" spc="-35" dirty="0">
                <a:solidFill>
                  <a:srgbClr val="FC5317"/>
                </a:solidFill>
                <a:latin typeface="Open Sans Light" pitchFamily="2" charset="0"/>
                <a:ea typeface="Open Sans Light" pitchFamily="2" charset="0"/>
                <a:cs typeface="Open Sans Light" pitchFamily="2" charset="0"/>
              </a:rPr>
              <a:t>COST</a:t>
            </a:r>
            <a:r>
              <a:rPr lang="en-CA" sz="3900" kern="0" spc="-35" dirty="0">
                <a:solidFill>
                  <a:sysClr val="windowText" lastClr="000000"/>
                </a:solidFill>
                <a:latin typeface="Open Sans Light" pitchFamily="2" charset="0"/>
                <a:ea typeface="Open Sans Light" pitchFamily="2" charset="0"/>
                <a:cs typeface="Open Sans Light" pitchFamily="2" charset="0"/>
              </a:rPr>
              <a:t>, PERFORMANCE,</a:t>
            </a:r>
            <a:br>
              <a:rPr lang="en-CA" sz="3900" kern="0" spc="-35" dirty="0">
                <a:solidFill>
                  <a:sysClr val="windowText" lastClr="000000"/>
                </a:solidFill>
                <a:latin typeface="Open Sans Light" pitchFamily="2" charset="0"/>
                <a:ea typeface="Open Sans Light" pitchFamily="2" charset="0"/>
                <a:cs typeface="Open Sans Light" pitchFamily="2" charset="0"/>
              </a:rPr>
            </a:br>
            <a:r>
              <a:rPr lang="en-CA" sz="3900" kern="0" spc="-35" dirty="0">
                <a:solidFill>
                  <a:sysClr val="windowText" lastClr="000000"/>
                </a:solidFill>
                <a:latin typeface="Open Sans Light" pitchFamily="2" charset="0"/>
                <a:ea typeface="Open Sans Light" pitchFamily="2" charset="0"/>
                <a:cs typeface="Open Sans Light" pitchFamily="2" charset="0"/>
              </a:rPr>
              <a:t>SAFETY, AND VERSATILITY</a:t>
            </a:r>
          </a:p>
        </p:txBody>
      </p:sp>
      <p:sp>
        <p:nvSpPr>
          <p:cNvPr id="35" name="Rectangle 34">
            <a:extLst>
              <a:ext uri="{FF2B5EF4-FFF2-40B4-BE49-F238E27FC236}">
                <a16:creationId xmlns:a16="http://schemas.microsoft.com/office/drawing/2014/main" id="{43ED6C6F-7145-7B44-B19F-A5B9BD01C425}"/>
              </a:ext>
            </a:extLst>
          </p:cNvPr>
          <p:cNvSpPr/>
          <p:nvPr/>
        </p:nvSpPr>
        <p:spPr>
          <a:xfrm>
            <a:off x="7293166" y="5569006"/>
            <a:ext cx="10952584" cy="484322"/>
          </a:xfrm>
          <a:prstGeom prst="rect">
            <a:avLst/>
          </a:prstGeom>
          <a:solidFill>
            <a:srgbClr val="FC5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1AA503-925E-2A6A-111A-0C01A99BEE09}"/>
              </a:ext>
            </a:extLst>
          </p:cNvPr>
          <p:cNvSpPr/>
          <p:nvPr/>
        </p:nvSpPr>
        <p:spPr>
          <a:xfrm>
            <a:off x="7293165" y="6193640"/>
            <a:ext cx="7772663" cy="484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DFC09A7-C69C-82BD-0DEC-5073C906972C}"/>
              </a:ext>
            </a:extLst>
          </p:cNvPr>
          <p:cNvSpPr/>
          <p:nvPr/>
        </p:nvSpPr>
        <p:spPr>
          <a:xfrm>
            <a:off x="7293166" y="6818273"/>
            <a:ext cx="6074491" cy="484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B54DC15-BE06-8CFF-EC1D-A1AF4C8B117C}"/>
              </a:ext>
            </a:extLst>
          </p:cNvPr>
          <p:cNvSpPr txBox="1"/>
          <p:nvPr/>
        </p:nvSpPr>
        <p:spPr>
          <a:xfrm>
            <a:off x="7451374" y="5678256"/>
            <a:ext cx="3730746" cy="276999"/>
          </a:xfrm>
          <a:prstGeom prst="rect">
            <a:avLst/>
          </a:prstGeom>
          <a:noFill/>
        </p:spPr>
        <p:txBody>
          <a:bodyPr wrap="square" lIns="0" tIns="0" rIns="0" bIns="0" rtlCol="0">
            <a:spAutoFit/>
          </a:bodyPr>
          <a:lstStyle/>
          <a:p>
            <a:r>
              <a:rPr lang="en-US" b="1" dirty="0">
                <a:solidFill>
                  <a:schemeClr val="bg1"/>
                </a:solidFill>
                <a:latin typeface="Open Sans" pitchFamily="2" charset="0"/>
                <a:ea typeface="Open Sans" pitchFamily="2" charset="0"/>
                <a:cs typeface="Open Sans" pitchFamily="2" charset="0"/>
              </a:rPr>
              <a:t>Horizon </a:t>
            </a:r>
            <a:r>
              <a:rPr lang="en-US" b="1" dirty="0" err="1">
                <a:solidFill>
                  <a:schemeClr val="bg1"/>
                </a:solidFill>
                <a:latin typeface="Open Sans" pitchFamily="2" charset="0"/>
                <a:ea typeface="Open Sans" pitchFamily="2" charset="0"/>
                <a:cs typeface="Open Sans" pitchFamily="2" charset="0"/>
              </a:rPr>
              <a:t>Cavorite</a:t>
            </a:r>
            <a:r>
              <a:rPr lang="en-US" b="1" dirty="0">
                <a:solidFill>
                  <a:schemeClr val="bg1"/>
                </a:solidFill>
                <a:latin typeface="Open Sans" pitchFamily="2" charset="0"/>
                <a:ea typeface="Open Sans" pitchFamily="2" charset="0"/>
                <a:cs typeface="Open Sans" pitchFamily="2" charset="0"/>
              </a:rPr>
              <a:t> X7</a:t>
            </a:r>
          </a:p>
        </p:txBody>
      </p:sp>
      <p:sp>
        <p:nvSpPr>
          <p:cNvPr id="39" name="TextBox 38">
            <a:extLst>
              <a:ext uri="{FF2B5EF4-FFF2-40B4-BE49-F238E27FC236}">
                <a16:creationId xmlns:a16="http://schemas.microsoft.com/office/drawing/2014/main" id="{EEB6F6DA-0FB6-0D37-E781-12DCFEB2AD62}"/>
              </a:ext>
            </a:extLst>
          </p:cNvPr>
          <p:cNvSpPr txBox="1"/>
          <p:nvPr/>
        </p:nvSpPr>
        <p:spPr>
          <a:xfrm>
            <a:off x="7506458" y="6290744"/>
            <a:ext cx="1373137" cy="276999"/>
          </a:xfrm>
          <a:prstGeom prst="rect">
            <a:avLst/>
          </a:prstGeom>
          <a:noFill/>
        </p:spPr>
        <p:txBody>
          <a:bodyPr wrap="square" lIns="0" tIns="0" rIns="0" bIns="0" rtlCol="0">
            <a:spAutoFit/>
          </a:bodyPr>
          <a:lstStyle/>
          <a:p>
            <a:r>
              <a:rPr lang="en-US" dirty="0">
                <a:solidFill>
                  <a:schemeClr val="bg1"/>
                </a:solidFill>
                <a:latin typeface="Open Sans" pitchFamily="2" charset="0"/>
                <a:ea typeface="Open Sans" pitchFamily="2" charset="0"/>
                <a:cs typeface="Open Sans" pitchFamily="2" charset="0"/>
              </a:rPr>
              <a:t>Joby S4</a:t>
            </a:r>
          </a:p>
        </p:txBody>
      </p:sp>
      <p:sp>
        <p:nvSpPr>
          <p:cNvPr id="40" name="TextBox 39">
            <a:extLst>
              <a:ext uri="{FF2B5EF4-FFF2-40B4-BE49-F238E27FC236}">
                <a16:creationId xmlns:a16="http://schemas.microsoft.com/office/drawing/2014/main" id="{6E812204-EEFE-F8C1-3B24-BF33ACD00529}"/>
              </a:ext>
            </a:extLst>
          </p:cNvPr>
          <p:cNvSpPr txBox="1"/>
          <p:nvPr/>
        </p:nvSpPr>
        <p:spPr>
          <a:xfrm>
            <a:off x="7451374" y="6927103"/>
            <a:ext cx="1285001" cy="276999"/>
          </a:xfrm>
          <a:prstGeom prst="rect">
            <a:avLst/>
          </a:prstGeom>
          <a:noFill/>
        </p:spPr>
        <p:txBody>
          <a:bodyPr wrap="square" lIns="0" tIns="0" rIns="0" bIns="0" rtlCol="0">
            <a:spAutoFit/>
          </a:bodyPr>
          <a:lstStyle/>
          <a:p>
            <a:r>
              <a:rPr lang="en-US" dirty="0">
                <a:solidFill>
                  <a:schemeClr val="bg1"/>
                </a:solidFill>
                <a:latin typeface="Open Sans" pitchFamily="2" charset="0"/>
                <a:ea typeface="Open Sans" pitchFamily="2" charset="0"/>
                <a:cs typeface="Open Sans" pitchFamily="2" charset="0"/>
              </a:rPr>
              <a:t>Bell 429</a:t>
            </a:r>
          </a:p>
        </p:txBody>
      </p:sp>
      <p:sp>
        <p:nvSpPr>
          <p:cNvPr id="20" name="object 6">
            <a:extLst>
              <a:ext uri="{FF2B5EF4-FFF2-40B4-BE49-F238E27FC236}">
                <a16:creationId xmlns:a16="http://schemas.microsoft.com/office/drawing/2014/main" id="{671968EC-7A8F-AE33-2A76-3E219D6FFB99}"/>
              </a:ext>
            </a:extLst>
          </p:cNvPr>
          <p:cNvSpPr txBox="1"/>
          <p:nvPr/>
        </p:nvSpPr>
        <p:spPr>
          <a:xfrm>
            <a:off x="16051699" y="5639964"/>
            <a:ext cx="2026981" cy="369332"/>
          </a:xfrm>
          <a:prstGeom prst="rect">
            <a:avLst/>
          </a:prstGeom>
        </p:spPr>
        <p:txBody>
          <a:bodyPr vert="horz" wrap="square" lIns="0" tIns="0" rIns="0" bIns="0" rtlCol="0">
            <a:spAutoFit/>
          </a:bodyPr>
          <a:lstStyle/>
          <a:p>
            <a:pPr algn="r"/>
            <a:r>
              <a:rPr lang="en-CA" sz="2400" b="1" spc="10" dirty="0">
                <a:solidFill>
                  <a:schemeClr val="bg1"/>
                </a:solidFill>
                <a:latin typeface="Open Sans" pitchFamily="2" charset="0"/>
                <a:ea typeface="Open Sans" pitchFamily="2" charset="0"/>
                <a:cs typeface="Open Sans" pitchFamily="2" charset="0"/>
              </a:rPr>
              <a:t>460 </a:t>
            </a:r>
            <a:r>
              <a:rPr lang="en-CA" sz="2400" spc="10" dirty="0">
                <a:solidFill>
                  <a:schemeClr val="bg1"/>
                </a:solidFill>
                <a:latin typeface="Open Sans Light" pitchFamily="2" charset="0"/>
                <a:ea typeface="Open Sans Light" pitchFamily="2" charset="0"/>
                <a:cs typeface="Open Sans Light" pitchFamily="2" charset="0"/>
              </a:rPr>
              <a:t>km/h</a:t>
            </a:r>
          </a:p>
        </p:txBody>
      </p:sp>
      <p:sp>
        <p:nvSpPr>
          <p:cNvPr id="60" name="object 6">
            <a:extLst>
              <a:ext uri="{FF2B5EF4-FFF2-40B4-BE49-F238E27FC236}">
                <a16:creationId xmlns:a16="http://schemas.microsoft.com/office/drawing/2014/main" id="{5F621AEA-EC46-4037-2E59-1D16BC03D2D9}"/>
              </a:ext>
            </a:extLst>
          </p:cNvPr>
          <p:cNvSpPr txBox="1"/>
          <p:nvPr/>
        </p:nvSpPr>
        <p:spPr>
          <a:xfrm>
            <a:off x="13525958" y="6313187"/>
            <a:ext cx="1326423" cy="276999"/>
          </a:xfrm>
          <a:prstGeom prst="rect">
            <a:avLst/>
          </a:prstGeom>
        </p:spPr>
        <p:txBody>
          <a:bodyPr vert="horz" wrap="square" lIns="0" tIns="0" rIns="0" bIns="0" rtlCol="0">
            <a:spAutoFit/>
          </a:bodyPr>
          <a:lstStyle/>
          <a:p>
            <a:pPr algn="r"/>
            <a:r>
              <a:rPr lang="en-CA" spc="10" dirty="0">
                <a:solidFill>
                  <a:schemeClr val="bg1"/>
                </a:solidFill>
                <a:latin typeface="Open Sans"/>
                <a:cs typeface="Open Sans"/>
              </a:rPr>
              <a:t>320 km/h</a:t>
            </a:r>
          </a:p>
        </p:txBody>
      </p:sp>
      <p:sp>
        <p:nvSpPr>
          <p:cNvPr id="42" name="object 6">
            <a:extLst>
              <a:ext uri="{FF2B5EF4-FFF2-40B4-BE49-F238E27FC236}">
                <a16:creationId xmlns:a16="http://schemas.microsoft.com/office/drawing/2014/main" id="{5764CB1A-69AB-805A-C3E1-E6D712D33AC9}"/>
              </a:ext>
            </a:extLst>
          </p:cNvPr>
          <p:cNvSpPr txBox="1"/>
          <p:nvPr/>
        </p:nvSpPr>
        <p:spPr>
          <a:xfrm>
            <a:off x="11821879" y="6938120"/>
            <a:ext cx="1326423" cy="276999"/>
          </a:xfrm>
          <a:prstGeom prst="rect">
            <a:avLst/>
          </a:prstGeom>
        </p:spPr>
        <p:txBody>
          <a:bodyPr vert="horz" wrap="square" lIns="0" tIns="0" rIns="0" bIns="0" rtlCol="0">
            <a:spAutoFit/>
          </a:bodyPr>
          <a:lstStyle/>
          <a:p>
            <a:pPr algn="r"/>
            <a:r>
              <a:rPr lang="en-CA" spc="10" dirty="0">
                <a:solidFill>
                  <a:schemeClr val="bg1"/>
                </a:solidFill>
                <a:latin typeface="Open Sans"/>
                <a:cs typeface="Open Sans"/>
              </a:rPr>
              <a:t>250 km/h</a:t>
            </a:r>
          </a:p>
        </p:txBody>
      </p:sp>
      <p:sp>
        <p:nvSpPr>
          <p:cNvPr id="48" name="Rectangle 47">
            <a:extLst>
              <a:ext uri="{FF2B5EF4-FFF2-40B4-BE49-F238E27FC236}">
                <a16:creationId xmlns:a16="http://schemas.microsoft.com/office/drawing/2014/main" id="{30CD98CD-D513-3509-DC1A-546979237FF4}"/>
              </a:ext>
            </a:extLst>
          </p:cNvPr>
          <p:cNvSpPr/>
          <p:nvPr/>
        </p:nvSpPr>
        <p:spPr>
          <a:xfrm>
            <a:off x="7281862" y="8186699"/>
            <a:ext cx="9868921" cy="484322"/>
          </a:xfrm>
          <a:prstGeom prst="rect">
            <a:avLst/>
          </a:prstGeom>
          <a:solidFill>
            <a:srgbClr val="FC5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94FA9D0-67F7-464D-3DC1-8F0D1B57A8AE}"/>
              </a:ext>
            </a:extLst>
          </p:cNvPr>
          <p:cNvSpPr/>
          <p:nvPr/>
        </p:nvSpPr>
        <p:spPr>
          <a:xfrm>
            <a:off x="7281863" y="8811333"/>
            <a:ext cx="7858762" cy="484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CD47D2A-AC4F-D40D-CD69-25741747685C}"/>
              </a:ext>
            </a:extLst>
          </p:cNvPr>
          <p:cNvSpPr/>
          <p:nvPr/>
        </p:nvSpPr>
        <p:spPr>
          <a:xfrm>
            <a:off x="7281863" y="9435966"/>
            <a:ext cx="10952584" cy="484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bject 6">
            <a:extLst>
              <a:ext uri="{FF2B5EF4-FFF2-40B4-BE49-F238E27FC236}">
                <a16:creationId xmlns:a16="http://schemas.microsoft.com/office/drawing/2014/main" id="{40DF7B56-F1B5-AACC-B2EB-F50E6E0DFD27}"/>
              </a:ext>
            </a:extLst>
          </p:cNvPr>
          <p:cNvSpPr txBox="1"/>
          <p:nvPr/>
        </p:nvSpPr>
        <p:spPr>
          <a:xfrm>
            <a:off x="16725518" y="9534430"/>
            <a:ext cx="1326423" cy="276999"/>
          </a:xfrm>
          <a:prstGeom prst="rect">
            <a:avLst/>
          </a:prstGeom>
        </p:spPr>
        <p:txBody>
          <a:bodyPr vert="horz" wrap="square" lIns="0" tIns="0" rIns="0" bIns="0" rtlCol="0">
            <a:spAutoFit/>
          </a:bodyPr>
          <a:lstStyle/>
          <a:p>
            <a:pPr algn="r"/>
            <a:r>
              <a:rPr lang="en-CA" spc="10" dirty="0">
                <a:solidFill>
                  <a:schemeClr val="bg1"/>
                </a:solidFill>
                <a:latin typeface="Open Sans"/>
                <a:cs typeface="Open Sans"/>
              </a:rPr>
              <a:t>600 kg</a:t>
            </a:r>
          </a:p>
        </p:txBody>
      </p:sp>
      <p:sp>
        <p:nvSpPr>
          <p:cNvPr id="54" name="TextBox 53">
            <a:extLst>
              <a:ext uri="{FF2B5EF4-FFF2-40B4-BE49-F238E27FC236}">
                <a16:creationId xmlns:a16="http://schemas.microsoft.com/office/drawing/2014/main" id="{FBBDC366-E27A-D71F-B78D-38CE91653006}"/>
              </a:ext>
            </a:extLst>
          </p:cNvPr>
          <p:cNvSpPr txBox="1"/>
          <p:nvPr/>
        </p:nvSpPr>
        <p:spPr>
          <a:xfrm>
            <a:off x="7473409" y="9556463"/>
            <a:ext cx="1285001" cy="276999"/>
          </a:xfrm>
          <a:prstGeom prst="rect">
            <a:avLst/>
          </a:prstGeom>
          <a:noFill/>
        </p:spPr>
        <p:txBody>
          <a:bodyPr wrap="square" lIns="0" tIns="0" rIns="0" bIns="0" rtlCol="0">
            <a:spAutoFit/>
          </a:bodyPr>
          <a:lstStyle/>
          <a:p>
            <a:r>
              <a:rPr lang="en-US" dirty="0">
                <a:solidFill>
                  <a:schemeClr val="bg1"/>
                </a:solidFill>
                <a:latin typeface="Open Sans" pitchFamily="2" charset="0"/>
                <a:ea typeface="Open Sans" pitchFamily="2" charset="0"/>
                <a:cs typeface="Open Sans" pitchFamily="2" charset="0"/>
              </a:rPr>
              <a:t>Bell 429</a:t>
            </a:r>
          </a:p>
        </p:txBody>
      </p:sp>
      <p:sp>
        <p:nvSpPr>
          <p:cNvPr id="55" name="TextBox 54">
            <a:extLst>
              <a:ext uri="{FF2B5EF4-FFF2-40B4-BE49-F238E27FC236}">
                <a16:creationId xmlns:a16="http://schemas.microsoft.com/office/drawing/2014/main" id="{45065865-7A05-0399-6444-3DB7A23B346C}"/>
              </a:ext>
            </a:extLst>
          </p:cNvPr>
          <p:cNvSpPr txBox="1"/>
          <p:nvPr/>
        </p:nvSpPr>
        <p:spPr>
          <a:xfrm>
            <a:off x="7528493" y="8914730"/>
            <a:ext cx="1373137" cy="276999"/>
          </a:xfrm>
          <a:prstGeom prst="rect">
            <a:avLst/>
          </a:prstGeom>
          <a:noFill/>
        </p:spPr>
        <p:txBody>
          <a:bodyPr wrap="square" lIns="0" tIns="0" rIns="0" bIns="0" rtlCol="0">
            <a:spAutoFit/>
          </a:bodyPr>
          <a:lstStyle/>
          <a:p>
            <a:r>
              <a:rPr lang="en-US" dirty="0">
                <a:solidFill>
                  <a:schemeClr val="bg1"/>
                </a:solidFill>
                <a:latin typeface="Open Sans" pitchFamily="2" charset="0"/>
                <a:ea typeface="Open Sans" pitchFamily="2" charset="0"/>
                <a:cs typeface="Open Sans" pitchFamily="2" charset="0"/>
              </a:rPr>
              <a:t>Joby S4</a:t>
            </a:r>
          </a:p>
        </p:txBody>
      </p:sp>
      <p:sp>
        <p:nvSpPr>
          <p:cNvPr id="56" name="object 6">
            <a:extLst>
              <a:ext uri="{FF2B5EF4-FFF2-40B4-BE49-F238E27FC236}">
                <a16:creationId xmlns:a16="http://schemas.microsoft.com/office/drawing/2014/main" id="{54705127-0DC4-29AC-E6E1-24AD5B956923}"/>
              </a:ext>
            </a:extLst>
          </p:cNvPr>
          <p:cNvSpPr txBox="1"/>
          <p:nvPr/>
        </p:nvSpPr>
        <p:spPr>
          <a:xfrm>
            <a:off x="13643341" y="8925747"/>
            <a:ext cx="1326423" cy="276999"/>
          </a:xfrm>
          <a:prstGeom prst="rect">
            <a:avLst/>
          </a:prstGeom>
        </p:spPr>
        <p:txBody>
          <a:bodyPr vert="horz" wrap="square" lIns="0" tIns="0" rIns="0" bIns="0" rtlCol="0">
            <a:spAutoFit/>
          </a:bodyPr>
          <a:lstStyle/>
          <a:p>
            <a:pPr algn="r"/>
            <a:r>
              <a:rPr lang="en-CA" spc="10" dirty="0">
                <a:solidFill>
                  <a:schemeClr val="bg1"/>
                </a:solidFill>
                <a:latin typeface="Open Sans"/>
                <a:cs typeface="Open Sans"/>
              </a:rPr>
              <a:t>450 kg</a:t>
            </a:r>
          </a:p>
        </p:txBody>
      </p:sp>
      <p:sp>
        <p:nvSpPr>
          <p:cNvPr id="58" name="object 6">
            <a:extLst>
              <a:ext uri="{FF2B5EF4-FFF2-40B4-BE49-F238E27FC236}">
                <a16:creationId xmlns:a16="http://schemas.microsoft.com/office/drawing/2014/main" id="{040D6EC4-17D8-DFCD-3DB8-1B4DD3BDD26B}"/>
              </a:ext>
            </a:extLst>
          </p:cNvPr>
          <p:cNvSpPr txBox="1"/>
          <p:nvPr/>
        </p:nvSpPr>
        <p:spPr>
          <a:xfrm>
            <a:off x="14920916" y="8247361"/>
            <a:ext cx="2026981" cy="369332"/>
          </a:xfrm>
          <a:prstGeom prst="rect">
            <a:avLst/>
          </a:prstGeom>
        </p:spPr>
        <p:txBody>
          <a:bodyPr vert="horz" wrap="square" lIns="0" tIns="0" rIns="0" bIns="0" rtlCol="0">
            <a:spAutoFit/>
          </a:bodyPr>
          <a:lstStyle/>
          <a:p>
            <a:pPr algn="r"/>
            <a:r>
              <a:rPr lang="en-CA" sz="2400" b="1" spc="10" dirty="0">
                <a:solidFill>
                  <a:schemeClr val="bg1"/>
                </a:solidFill>
                <a:latin typeface="Open Sans" pitchFamily="2" charset="0"/>
                <a:ea typeface="Open Sans" pitchFamily="2" charset="0"/>
                <a:cs typeface="Open Sans" pitchFamily="2" charset="0"/>
              </a:rPr>
              <a:t>550 </a:t>
            </a:r>
            <a:r>
              <a:rPr lang="en-CA" sz="2400" spc="10" dirty="0">
                <a:solidFill>
                  <a:schemeClr val="bg1"/>
                </a:solidFill>
                <a:latin typeface="Open Sans Light" pitchFamily="2" charset="0"/>
                <a:ea typeface="Open Sans Light" pitchFamily="2" charset="0"/>
                <a:cs typeface="Open Sans Light" pitchFamily="2" charset="0"/>
              </a:rPr>
              <a:t>kg</a:t>
            </a:r>
          </a:p>
        </p:txBody>
      </p:sp>
      <p:sp>
        <p:nvSpPr>
          <p:cNvPr id="64" name="TextBox 63">
            <a:extLst>
              <a:ext uri="{FF2B5EF4-FFF2-40B4-BE49-F238E27FC236}">
                <a16:creationId xmlns:a16="http://schemas.microsoft.com/office/drawing/2014/main" id="{C444B1D1-74A2-A2F4-6969-BD02D68DBC34}"/>
              </a:ext>
            </a:extLst>
          </p:cNvPr>
          <p:cNvSpPr txBox="1"/>
          <p:nvPr/>
        </p:nvSpPr>
        <p:spPr>
          <a:xfrm>
            <a:off x="7473409" y="8295950"/>
            <a:ext cx="3730746" cy="276999"/>
          </a:xfrm>
          <a:prstGeom prst="rect">
            <a:avLst/>
          </a:prstGeom>
          <a:noFill/>
        </p:spPr>
        <p:txBody>
          <a:bodyPr wrap="square" lIns="0" tIns="0" rIns="0" bIns="0" rtlCol="0">
            <a:spAutoFit/>
          </a:bodyPr>
          <a:lstStyle/>
          <a:p>
            <a:r>
              <a:rPr lang="en-US" b="1" dirty="0">
                <a:solidFill>
                  <a:schemeClr val="bg1"/>
                </a:solidFill>
                <a:latin typeface="Open Sans" pitchFamily="2" charset="0"/>
                <a:ea typeface="Open Sans" pitchFamily="2" charset="0"/>
                <a:cs typeface="Open Sans" pitchFamily="2" charset="0"/>
              </a:rPr>
              <a:t>Horizon </a:t>
            </a:r>
            <a:r>
              <a:rPr lang="en-US" b="1" dirty="0" err="1">
                <a:solidFill>
                  <a:schemeClr val="bg1"/>
                </a:solidFill>
                <a:latin typeface="Open Sans" pitchFamily="2" charset="0"/>
                <a:ea typeface="Open Sans" pitchFamily="2" charset="0"/>
                <a:cs typeface="Open Sans" pitchFamily="2" charset="0"/>
              </a:rPr>
              <a:t>Cavorite</a:t>
            </a:r>
            <a:r>
              <a:rPr lang="en-US" b="1" dirty="0">
                <a:solidFill>
                  <a:schemeClr val="bg1"/>
                </a:solidFill>
                <a:latin typeface="Open Sans" pitchFamily="2" charset="0"/>
                <a:ea typeface="Open Sans" pitchFamily="2" charset="0"/>
                <a:cs typeface="Open Sans" pitchFamily="2" charset="0"/>
              </a:rPr>
              <a:t> X7</a:t>
            </a:r>
          </a:p>
        </p:txBody>
      </p:sp>
      <p:pic>
        <p:nvPicPr>
          <p:cNvPr id="65" name="Picture 64" descr="A black helicopter with a red and white stripe&#10;&#10;Description automatically generated">
            <a:extLst>
              <a:ext uri="{FF2B5EF4-FFF2-40B4-BE49-F238E27FC236}">
                <a16:creationId xmlns:a16="http://schemas.microsoft.com/office/drawing/2014/main" id="{F558109F-A270-73F5-8E99-A05C9982DA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98400" y="3430397"/>
            <a:ext cx="1753961" cy="1108551"/>
          </a:xfrm>
          <a:prstGeom prst="rect">
            <a:avLst/>
          </a:prstGeom>
        </p:spPr>
      </p:pic>
      <p:pic>
        <p:nvPicPr>
          <p:cNvPr id="66" name="Picture 65" descr="A picture containing remote, controller, indoor, control&#10;&#10;Description automatically generated">
            <a:extLst>
              <a:ext uri="{FF2B5EF4-FFF2-40B4-BE49-F238E27FC236}">
                <a16:creationId xmlns:a16="http://schemas.microsoft.com/office/drawing/2014/main" id="{471DB492-7AD4-DBF1-8934-E93BA13928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55066">
            <a:off x="6132229" y="3016802"/>
            <a:ext cx="3129545" cy="1760369"/>
          </a:xfrm>
          <a:prstGeom prst="rect">
            <a:avLst/>
          </a:prstGeom>
        </p:spPr>
      </p:pic>
      <p:pic>
        <p:nvPicPr>
          <p:cNvPr id="67" name="Picture 66" descr="A drone flying in the air&#10;&#10;Description automatically generated with medium confidence">
            <a:extLst>
              <a:ext uri="{FF2B5EF4-FFF2-40B4-BE49-F238E27FC236}">
                <a16:creationId xmlns:a16="http://schemas.microsoft.com/office/drawing/2014/main" id="{38DC8B95-07BD-88AA-204C-04E14832E1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9317" y="3276439"/>
            <a:ext cx="2264050" cy="1273528"/>
          </a:xfrm>
          <a:prstGeom prst="rect">
            <a:avLst/>
          </a:prstGeom>
        </p:spPr>
      </p:pic>
      <p:sp>
        <p:nvSpPr>
          <p:cNvPr id="68" name="TextBox 67">
            <a:extLst>
              <a:ext uri="{FF2B5EF4-FFF2-40B4-BE49-F238E27FC236}">
                <a16:creationId xmlns:a16="http://schemas.microsoft.com/office/drawing/2014/main" id="{AF222999-C8BE-F01D-0CF2-76FF5633C9BA}"/>
              </a:ext>
            </a:extLst>
          </p:cNvPr>
          <p:cNvSpPr txBox="1"/>
          <p:nvPr/>
        </p:nvSpPr>
        <p:spPr>
          <a:xfrm>
            <a:off x="9393792" y="3422842"/>
            <a:ext cx="1545957" cy="553998"/>
          </a:xfrm>
          <a:prstGeom prst="rect">
            <a:avLst/>
          </a:prstGeom>
          <a:noFill/>
        </p:spPr>
        <p:txBody>
          <a:bodyPr wrap="square" lIns="0" tIns="0" rIns="0" bIns="0" rtlCol="0">
            <a:spAutoFit/>
          </a:bodyPr>
          <a:lstStyle/>
          <a:p>
            <a:r>
              <a:rPr lang="en-US" b="1" dirty="0">
                <a:latin typeface="Open Sans Semibold" pitchFamily="2" charset="0"/>
                <a:ea typeface="Open Sans Semibold" pitchFamily="2" charset="0"/>
                <a:cs typeface="Open Sans Semibold" pitchFamily="2" charset="0"/>
              </a:rPr>
              <a:t>Horizon</a:t>
            </a:r>
            <a:br>
              <a:rPr lang="en-US" b="1" dirty="0">
                <a:latin typeface="Open Sans Semibold" pitchFamily="2" charset="0"/>
                <a:ea typeface="Open Sans Semibold" pitchFamily="2" charset="0"/>
                <a:cs typeface="Open Sans Semibold" pitchFamily="2" charset="0"/>
              </a:rPr>
            </a:br>
            <a:r>
              <a:rPr lang="en-US" b="1" dirty="0" err="1">
                <a:latin typeface="Open Sans Semibold" pitchFamily="2" charset="0"/>
                <a:ea typeface="Open Sans Semibold" pitchFamily="2" charset="0"/>
                <a:cs typeface="Open Sans Semibold" pitchFamily="2" charset="0"/>
              </a:rPr>
              <a:t>Cavorite</a:t>
            </a:r>
            <a:r>
              <a:rPr lang="en-US" b="1" dirty="0">
                <a:latin typeface="Open Sans Semibold" pitchFamily="2" charset="0"/>
                <a:ea typeface="Open Sans Semibold" pitchFamily="2" charset="0"/>
                <a:cs typeface="Open Sans Semibold" pitchFamily="2" charset="0"/>
              </a:rPr>
              <a:t> X7</a:t>
            </a:r>
          </a:p>
        </p:txBody>
      </p:sp>
      <p:sp>
        <p:nvSpPr>
          <p:cNvPr id="69" name="TextBox 68">
            <a:extLst>
              <a:ext uri="{FF2B5EF4-FFF2-40B4-BE49-F238E27FC236}">
                <a16:creationId xmlns:a16="http://schemas.microsoft.com/office/drawing/2014/main" id="{2D8C9456-456E-6EFF-12E9-C061905CD6B9}"/>
              </a:ext>
            </a:extLst>
          </p:cNvPr>
          <p:cNvSpPr txBox="1"/>
          <p:nvPr/>
        </p:nvSpPr>
        <p:spPr>
          <a:xfrm>
            <a:off x="13767488" y="3413661"/>
            <a:ext cx="1373137" cy="553998"/>
          </a:xfrm>
          <a:prstGeom prst="rect">
            <a:avLst/>
          </a:prstGeom>
          <a:noFill/>
        </p:spPr>
        <p:txBody>
          <a:bodyPr wrap="square" lIns="0" tIns="0" rIns="0" bIns="0" rtlCol="0">
            <a:spAutoFit/>
          </a:bodyPr>
          <a:lstStyle/>
          <a:p>
            <a:r>
              <a:rPr lang="en-US" dirty="0">
                <a:latin typeface="Open Sans" pitchFamily="2" charset="0"/>
                <a:ea typeface="Open Sans" pitchFamily="2" charset="0"/>
                <a:cs typeface="Open Sans" pitchFamily="2" charset="0"/>
              </a:rPr>
              <a:t>Joby</a:t>
            </a:r>
          </a:p>
          <a:p>
            <a:r>
              <a:rPr lang="en-US" dirty="0">
                <a:latin typeface="Open Sans" pitchFamily="2" charset="0"/>
                <a:ea typeface="Open Sans" pitchFamily="2" charset="0"/>
                <a:cs typeface="Open Sans" pitchFamily="2" charset="0"/>
              </a:rPr>
              <a:t>Aviation S4</a:t>
            </a:r>
          </a:p>
        </p:txBody>
      </p:sp>
      <p:sp>
        <p:nvSpPr>
          <p:cNvPr id="70" name="TextBox 69">
            <a:extLst>
              <a:ext uri="{FF2B5EF4-FFF2-40B4-BE49-F238E27FC236}">
                <a16:creationId xmlns:a16="http://schemas.microsoft.com/office/drawing/2014/main" id="{EEFAEAFF-95D5-88EF-848B-6F0EBE604D6A}"/>
              </a:ext>
            </a:extLst>
          </p:cNvPr>
          <p:cNvSpPr txBox="1"/>
          <p:nvPr/>
        </p:nvSpPr>
        <p:spPr>
          <a:xfrm>
            <a:off x="17632836" y="3413661"/>
            <a:ext cx="1285001" cy="553998"/>
          </a:xfrm>
          <a:prstGeom prst="rect">
            <a:avLst/>
          </a:prstGeom>
          <a:noFill/>
        </p:spPr>
        <p:txBody>
          <a:bodyPr wrap="square" lIns="0" tIns="0" rIns="0" bIns="0" rtlCol="0">
            <a:spAutoFit/>
          </a:bodyPr>
          <a:lstStyle/>
          <a:p>
            <a:r>
              <a:rPr lang="en-US" dirty="0">
                <a:latin typeface="Open Sans" pitchFamily="2" charset="0"/>
                <a:ea typeface="Open Sans" pitchFamily="2" charset="0"/>
                <a:cs typeface="Open Sans" pitchFamily="2" charset="0"/>
              </a:rPr>
              <a:t>Bell </a:t>
            </a:r>
            <a:br>
              <a:rPr lang="en-US" dirty="0">
                <a:latin typeface="Open Sans" pitchFamily="2" charset="0"/>
                <a:ea typeface="Open Sans" pitchFamily="2" charset="0"/>
                <a:cs typeface="Open Sans" pitchFamily="2" charset="0"/>
              </a:rPr>
            </a:br>
            <a:r>
              <a:rPr lang="en-US" dirty="0">
                <a:latin typeface="Open Sans" pitchFamily="2" charset="0"/>
                <a:ea typeface="Open Sans" pitchFamily="2" charset="0"/>
                <a:cs typeface="Open Sans" pitchFamily="2" charset="0"/>
              </a:rPr>
              <a:t>Model 429</a:t>
            </a:r>
          </a:p>
        </p:txBody>
      </p:sp>
      <p:sp>
        <p:nvSpPr>
          <p:cNvPr id="86" name="object 6">
            <a:extLst>
              <a:ext uri="{FF2B5EF4-FFF2-40B4-BE49-F238E27FC236}">
                <a16:creationId xmlns:a16="http://schemas.microsoft.com/office/drawing/2014/main" id="{841539CB-B016-8A7E-4C47-F7D48264A8B0}"/>
              </a:ext>
            </a:extLst>
          </p:cNvPr>
          <p:cNvSpPr txBox="1"/>
          <p:nvPr/>
        </p:nvSpPr>
        <p:spPr>
          <a:xfrm>
            <a:off x="13785850" y="4056863"/>
            <a:ext cx="1710155" cy="553998"/>
          </a:xfrm>
          <a:prstGeom prst="rect">
            <a:avLst/>
          </a:prstGeom>
        </p:spPr>
        <p:txBody>
          <a:bodyPr vert="horz" wrap="square" lIns="0" tIns="0" rIns="0" bIns="0" rtlCol="0">
            <a:spAutoFit/>
          </a:bodyPr>
          <a:lstStyle/>
          <a:p>
            <a:r>
              <a:rPr lang="en-CA" sz="3600" spc="10" dirty="0">
                <a:latin typeface="Open Sans" pitchFamily="2" charset="0"/>
                <a:ea typeface="Open Sans" pitchFamily="2" charset="0"/>
                <a:cs typeface="Open Sans" pitchFamily="2" charset="0"/>
              </a:rPr>
              <a:t>$8.43</a:t>
            </a:r>
            <a:endParaRPr lang="en-CA" sz="3600" spc="10" dirty="0">
              <a:solidFill>
                <a:schemeClr val="bg1">
                  <a:lumMod val="50000"/>
                </a:schemeClr>
              </a:solidFill>
              <a:latin typeface="Open Sans" pitchFamily="2" charset="0"/>
              <a:ea typeface="Open Sans" pitchFamily="2" charset="0"/>
              <a:cs typeface="Open Sans" pitchFamily="2" charset="0"/>
            </a:endParaRPr>
          </a:p>
        </p:txBody>
      </p:sp>
      <p:sp>
        <p:nvSpPr>
          <p:cNvPr id="87" name="object 6">
            <a:extLst>
              <a:ext uri="{FF2B5EF4-FFF2-40B4-BE49-F238E27FC236}">
                <a16:creationId xmlns:a16="http://schemas.microsoft.com/office/drawing/2014/main" id="{F6440B2C-8531-920F-B13A-3CE427ABE3B2}"/>
              </a:ext>
            </a:extLst>
          </p:cNvPr>
          <p:cNvSpPr txBox="1"/>
          <p:nvPr/>
        </p:nvSpPr>
        <p:spPr>
          <a:xfrm>
            <a:off x="17574079" y="4056863"/>
            <a:ext cx="1710155" cy="553998"/>
          </a:xfrm>
          <a:prstGeom prst="rect">
            <a:avLst/>
          </a:prstGeom>
        </p:spPr>
        <p:txBody>
          <a:bodyPr vert="horz" wrap="square" lIns="0" tIns="0" rIns="0" bIns="0" rtlCol="0">
            <a:spAutoFit/>
          </a:bodyPr>
          <a:lstStyle/>
          <a:p>
            <a:r>
              <a:rPr lang="en-CA" sz="3600" spc="10" dirty="0">
                <a:latin typeface="Open Sans" pitchFamily="2" charset="0"/>
                <a:ea typeface="Open Sans" pitchFamily="2" charset="0"/>
                <a:cs typeface="Open Sans" pitchFamily="2" charset="0"/>
              </a:rPr>
              <a:t>$7.98</a:t>
            </a:r>
            <a:endParaRPr lang="en-CA" sz="3600" spc="10" dirty="0">
              <a:solidFill>
                <a:schemeClr val="bg1">
                  <a:lumMod val="50000"/>
                </a:schemeClr>
              </a:solidFill>
              <a:latin typeface="Open Sans" pitchFamily="2" charset="0"/>
              <a:ea typeface="Open Sans" pitchFamily="2" charset="0"/>
              <a:cs typeface="Open Sans" pitchFamily="2" charset="0"/>
            </a:endParaRPr>
          </a:p>
        </p:txBody>
      </p:sp>
      <p:sp>
        <p:nvSpPr>
          <p:cNvPr id="4" name="TextBox 3">
            <a:extLst>
              <a:ext uri="{FF2B5EF4-FFF2-40B4-BE49-F238E27FC236}">
                <a16:creationId xmlns:a16="http://schemas.microsoft.com/office/drawing/2014/main" id="{A6C8BF28-A8CB-AC7F-F54F-323469E6A066}"/>
              </a:ext>
            </a:extLst>
          </p:cNvPr>
          <p:cNvSpPr txBox="1"/>
          <p:nvPr/>
        </p:nvSpPr>
        <p:spPr>
          <a:xfrm>
            <a:off x="7281863" y="10159472"/>
            <a:ext cx="11635974" cy="200055"/>
          </a:xfrm>
          <a:prstGeom prst="rect">
            <a:avLst/>
          </a:prstGeom>
          <a:noFill/>
        </p:spPr>
        <p:txBody>
          <a:bodyPr wrap="square" lIns="0" tIns="0" rIns="0" rtlCol="0">
            <a:spAutoFit/>
          </a:bodyPr>
          <a:lstStyle/>
          <a:p>
            <a:r>
              <a:rPr lang="en-US" sz="1000" baseline="30000" dirty="0">
                <a:solidFill>
                  <a:srgbClr val="1A1A1A"/>
                </a:solidFill>
                <a:effectLst/>
                <a:latin typeface="Open Sans" pitchFamily="2" charset="0"/>
                <a:ea typeface="Open Sans" pitchFamily="2" charset="0"/>
                <a:cs typeface="Open Sans" pitchFamily="2" charset="0"/>
              </a:rPr>
              <a:t>1</a:t>
            </a:r>
            <a:r>
              <a:rPr lang="en-US" sz="1000" dirty="0">
                <a:solidFill>
                  <a:srgbClr val="1A1A1A"/>
                </a:solidFill>
                <a:effectLst/>
                <a:latin typeface="Open Sans" pitchFamily="2" charset="0"/>
                <a:ea typeface="Open Sans" pitchFamily="2" charset="0"/>
                <a:cs typeface="Open Sans" pitchFamily="2" charset="0"/>
              </a:rPr>
              <a:t> Based on 66% load factor, 500 hours per year, 50% gross margin         </a:t>
            </a:r>
            <a:r>
              <a:rPr lang="en-US" sz="1000" baseline="30000" dirty="0">
                <a:solidFill>
                  <a:srgbClr val="1A1A1A"/>
                </a:solidFill>
                <a:latin typeface="Open Sans" pitchFamily="2" charset="0"/>
                <a:ea typeface="Open Sans" pitchFamily="2" charset="0"/>
                <a:cs typeface="Open Sans" pitchFamily="2" charset="0"/>
              </a:rPr>
              <a:t>2</a:t>
            </a:r>
            <a:r>
              <a:rPr lang="en-US" sz="1000" dirty="0">
                <a:solidFill>
                  <a:srgbClr val="1A1A1A"/>
                </a:solidFill>
                <a:latin typeface="Open Sans" pitchFamily="2" charset="0"/>
                <a:ea typeface="Open Sans" pitchFamily="2" charset="0"/>
                <a:cs typeface="Open Sans" pitchFamily="2" charset="0"/>
              </a:rPr>
              <a:t> Based on engineering calculations	       </a:t>
            </a:r>
            <a:r>
              <a:rPr lang="en-US" sz="1000" baseline="30000" dirty="0">
                <a:solidFill>
                  <a:srgbClr val="1A1A1A"/>
                </a:solidFill>
                <a:effectLst/>
                <a:latin typeface="Open Sans" pitchFamily="2" charset="0"/>
                <a:ea typeface="Open Sans" pitchFamily="2" charset="0"/>
                <a:cs typeface="Open Sans" pitchFamily="2" charset="0"/>
              </a:rPr>
              <a:t>3</a:t>
            </a:r>
            <a:r>
              <a:rPr lang="en-US" sz="1000" dirty="0">
                <a:solidFill>
                  <a:srgbClr val="1A1A1A"/>
                </a:solidFill>
                <a:effectLst/>
                <a:latin typeface="Open Sans" pitchFamily="2" charset="0"/>
                <a:ea typeface="Open Sans" pitchFamily="2" charset="0"/>
                <a:cs typeface="Open Sans" pitchFamily="2" charset="0"/>
              </a:rPr>
              <a:t> Blade, $195 flight from JFK to Manhattan </a:t>
            </a:r>
            <a:r>
              <a:rPr lang="en-US" sz="1000" dirty="0">
                <a:solidFill>
                  <a:srgbClr val="1A1A1A"/>
                </a:solidFill>
                <a:latin typeface="Open Sans" pitchFamily="2" charset="0"/>
                <a:ea typeface="Open Sans" pitchFamily="2" charset="0"/>
                <a:cs typeface="Open Sans" pitchFamily="2" charset="0"/>
              </a:rPr>
              <a:t>       </a:t>
            </a:r>
            <a:r>
              <a:rPr lang="en-US" sz="1000" baseline="30000" dirty="0">
                <a:solidFill>
                  <a:srgbClr val="1A1A1A"/>
                </a:solidFill>
                <a:latin typeface="Open Sans" pitchFamily="2" charset="0"/>
                <a:ea typeface="Open Sans" pitchFamily="2" charset="0"/>
                <a:cs typeface="Open Sans" pitchFamily="2" charset="0"/>
              </a:rPr>
              <a:t>4</a:t>
            </a:r>
            <a:r>
              <a:rPr lang="en-US" sz="1000" dirty="0">
                <a:solidFill>
                  <a:srgbClr val="1A1A1A"/>
                </a:solidFill>
                <a:effectLst/>
                <a:latin typeface="Open Sans" pitchFamily="2" charset="0"/>
                <a:ea typeface="Open Sans" pitchFamily="2" charset="0"/>
                <a:cs typeface="Open Sans" pitchFamily="2" charset="0"/>
              </a:rPr>
              <a:t> Medium fuel loads</a:t>
            </a:r>
            <a:endParaRPr lang="en-US" sz="1000" dirty="0">
              <a:latin typeface="Open Sans" pitchFamily="2" charset="0"/>
              <a:ea typeface="Open Sans" pitchFamily="2" charset="0"/>
              <a:cs typeface="Open Sans" pitchFamily="2" charset="0"/>
            </a:endParaRPr>
          </a:p>
        </p:txBody>
      </p:sp>
      <p:sp>
        <p:nvSpPr>
          <p:cNvPr id="5" name="TextBox 4">
            <a:extLst>
              <a:ext uri="{FF2B5EF4-FFF2-40B4-BE49-F238E27FC236}">
                <a16:creationId xmlns:a16="http://schemas.microsoft.com/office/drawing/2014/main" id="{A02F7A9E-1667-AAB6-284F-325AA38028C0}"/>
              </a:ext>
            </a:extLst>
          </p:cNvPr>
          <p:cNvSpPr txBox="1"/>
          <p:nvPr/>
        </p:nvSpPr>
        <p:spPr>
          <a:xfrm>
            <a:off x="10597524" y="4148022"/>
            <a:ext cx="203887" cy="184666"/>
          </a:xfrm>
          <a:prstGeom prst="rect">
            <a:avLst/>
          </a:prstGeom>
          <a:noFill/>
        </p:spPr>
        <p:txBody>
          <a:bodyPr wrap="square" lIns="0" tIns="0" rIns="0" bIns="0" rtlCol="0">
            <a:spAutoFit/>
          </a:bodyPr>
          <a:lstStyle/>
          <a:p>
            <a:r>
              <a:rPr lang="en-US" baseline="30000" dirty="0">
                <a:latin typeface="Open Sans Light" pitchFamily="2" charset="0"/>
                <a:ea typeface="Open Sans Light" pitchFamily="2" charset="0"/>
                <a:cs typeface="Open Sans Light" pitchFamily="2" charset="0"/>
              </a:rPr>
              <a:t>1</a:t>
            </a:r>
          </a:p>
        </p:txBody>
      </p:sp>
      <p:sp>
        <p:nvSpPr>
          <p:cNvPr id="8" name="TextBox 7">
            <a:extLst>
              <a:ext uri="{FF2B5EF4-FFF2-40B4-BE49-F238E27FC236}">
                <a16:creationId xmlns:a16="http://schemas.microsoft.com/office/drawing/2014/main" id="{216709D6-DE5C-EBE5-6A2E-5D7FF435DA12}"/>
              </a:ext>
            </a:extLst>
          </p:cNvPr>
          <p:cNvSpPr txBox="1"/>
          <p:nvPr/>
        </p:nvSpPr>
        <p:spPr>
          <a:xfrm>
            <a:off x="15009980" y="4149196"/>
            <a:ext cx="203887" cy="184666"/>
          </a:xfrm>
          <a:prstGeom prst="rect">
            <a:avLst/>
          </a:prstGeom>
          <a:noFill/>
        </p:spPr>
        <p:txBody>
          <a:bodyPr wrap="square" lIns="0" tIns="0" rIns="0" bIns="0" rtlCol="0">
            <a:spAutoFit/>
          </a:bodyPr>
          <a:lstStyle/>
          <a:p>
            <a:r>
              <a:rPr lang="en-US" baseline="30000" dirty="0">
                <a:latin typeface="Open Sans Light" pitchFamily="2" charset="0"/>
                <a:ea typeface="Open Sans Light" pitchFamily="2" charset="0"/>
                <a:cs typeface="Open Sans Light" pitchFamily="2" charset="0"/>
              </a:rPr>
              <a:t>2</a:t>
            </a:r>
          </a:p>
        </p:txBody>
      </p:sp>
      <p:sp>
        <p:nvSpPr>
          <p:cNvPr id="10" name="TextBox 9">
            <a:extLst>
              <a:ext uri="{FF2B5EF4-FFF2-40B4-BE49-F238E27FC236}">
                <a16:creationId xmlns:a16="http://schemas.microsoft.com/office/drawing/2014/main" id="{28E7DCDC-0D4A-4B80-6E02-A8D0E0D556D6}"/>
              </a:ext>
            </a:extLst>
          </p:cNvPr>
          <p:cNvSpPr txBox="1"/>
          <p:nvPr/>
        </p:nvSpPr>
        <p:spPr>
          <a:xfrm>
            <a:off x="18786279" y="4154665"/>
            <a:ext cx="203887" cy="184666"/>
          </a:xfrm>
          <a:prstGeom prst="rect">
            <a:avLst/>
          </a:prstGeom>
          <a:noFill/>
        </p:spPr>
        <p:txBody>
          <a:bodyPr wrap="square" lIns="0" tIns="0" rIns="0" bIns="0" rtlCol="0">
            <a:spAutoFit/>
          </a:bodyPr>
          <a:lstStyle/>
          <a:p>
            <a:r>
              <a:rPr lang="en-US" baseline="30000" dirty="0">
                <a:latin typeface="Open Sans Light" pitchFamily="2" charset="0"/>
                <a:ea typeface="Open Sans Light" pitchFamily="2" charset="0"/>
                <a:cs typeface="Open Sans Light" pitchFamily="2" charset="0"/>
              </a:rPr>
              <a:t>3</a:t>
            </a:r>
          </a:p>
        </p:txBody>
      </p:sp>
      <p:sp>
        <p:nvSpPr>
          <p:cNvPr id="12" name="object 8">
            <a:extLst>
              <a:ext uri="{FF2B5EF4-FFF2-40B4-BE49-F238E27FC236}">
                <a16:creationId xmlns:a16="http://schemas.microsoft.com/office/drawing/2014/main" id="{88DC1C36-5073-2EE9-99EA-28ADD9BF92D2}"/>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tx1"/>
                </a:solidFill>
                <a:latin typeface="Open Sans Light" pitchFamily="2" charset="0"/>
                <a:ea typeface="Open Sans Light" pitchFamily="2" charset="0"/>
                <a:cs typeface="Open Sans Light" pitchFamily="2" charset="0"/>
              </a:rPr>
              <a:t>©2025 NEW HORIZON AIRCRAFT LTD.</a:t>
            </a:r>
          </a:p>
        </p:txBody>
      </p:sp>
      <p:sp>
        <p:nvSpPr>
          <p:cNvPr id="7" name="TextBox 6">
            <a:extLst>
              <a:ext uri="{FF2B5EF4-FFF2-40B4-BE49-F238E27FC236}">
                <a16:creationId xmlns:a16="http://schemas.microsoft.com/office/drawing/2014/main" id="{D85B5E51-D7E0-2AC5-79F7-5D63CDC934EB}"/>
              </a:ext>
            </a:extLst>
          </p:cNvPr>
          <p:cNvSpPr txBox="1"/>
          <p:nvPr/>
        </p:nvSpPr>
        <p:spPr>
          <a:xfrm>
            <a:off x="8368821" y="7876714"/>
            <a:ext cx="203887" cy="184666"/>
          </a:xfrm>
          <a:prstGeom prst="rect">
            <a:avLst/>
          </a:prstGeom>
          <a:noFill/>
        </p:spPr>
        <p:txBody>
          <a:bodyPr wrap="square" lIns="0" tIns="0" rIns="0" bIns="0" rtlCol="0">
            <a:spAutoFit/>
          </a:bodyPr>
          <a:lstStyle/>
          <a:p>
            <a:r>
              <a:rPr lang="en-US" baseline="30000" dirty="0">
                <a:latin typeface="Open Sans Light" pitchFamily="2" charset="0"/>
                <a:ea typeface="Open Sans Light" pitchFamily="2" charset="0"/>
                <a:cs typeface="Open Sans Light" pitchFamily="2" charset="0"/>
              </a:rPr>
              <a:t>4</a:t>
            </a:r>
          </a:p>
        </p:txBody>
      </p:sp>
    </p:spTree>
    <p:extLst>
      <p:ext uri="{BB962C8B-B14F-4D97-AF65-F5344CB8AC3E}">
        <p14:creationId xmlns:p14="http://schemas.microsoft.com/office/powerpoint/2010/main" val="73490978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lane flying over a city&#10;&#10;Description automatically generated">
            <a:extLst>
              <a:ext uri="{FF2B5EF4-FFF2-40B4-BE49-F238E27FC236}">
                <a16:creationId xmlns:a16="http://schemas.microsoft.com/office/drawing/2014/main" id="{1F11E2EC-91F3-D82C-0AC3-12AF138D6764}"/>
              </a:ext>
            </a:extLst>
          </p:cNvPr>
          <p:cNvPicPr>
            <a:picLocks noChangeAspect="1"/>
          </p:cNvPicPr>
          <p:nvPr/>
        </p:nvPicPr>
        <p:blipFill rotWithShape="1">
          <a:blip r:embed="rId2">
            <a:extLst>
              <a:ext uri="{28A0092B-C50C-407E-A947-70E740481C1C}">
                <a14:useLocalDpi xmlns:a14="http://schemas.microsoft.com/office/drawing/2010/main" val="0"/>
              </a:ext>
            </a:extLst>
          </a:blip>
          <a:srcRect l="4295" t="18761" r="14548"/>
          <a:stretch/>
        </p:blipFill>
        <p:spPr>
          <a:xfrm>
            <a:off x="0" y="0"/>
            <a:ext cx="20104100" cy="11319944"/>
          </a:xfrm>
          <a:prstGeom prst="rect">
            <a:avLst/>
          </a:prstGeom>
        </p:spPr>
      </p:pic>
      <p:sp>
        <p:nvSpPr>
          <p:cNvPr id="4" name="TextBox 3">
            <a:extLst>
              <a:ext uri="{FF2B5EF4-FFF2-40B4-BE49-F238E27FC236}">
                <a16:creationId xmlns:a16="http://schemas.microsoft.com/office/drawing/2014/main" id="{8CB4AD53-059F-673A-223A-51D9DE7E5906}"/>
              </a:ext>
            </a:extLst>
          </p:cNvPr>
          <p:cNvSpPr txBox="1"/>
          <p:nvPr/>
        </p:nvSpPr>
        <p:spPr>
          <a:xfrm>
            <a:off x="682624" y="592491"/>
            <a:ext cx="18730913" cy="600164"/>
          </a:xfrm>
          <a:prstGeom prst="rect">
            <a:avLst/>
          </a:prstGeom>
          <a:noFill/>
        </p:spPr>
        <p:txBody>
          <a:bodyPr wrap="square" lIns="0" tIns="0" rIns="0" bIns="0" rtlCol="0" anchor="t">
            <a:spAutoFit/>
          </a:bodyPr>
          <a:lstStyle/>
          <a:p>
            <a:pPr hangingPunct="0"/>
            <a:r>
              <a:rPr lang="en-US" sz="3900" dirty="0">
                <a:solidFill>
                  <a:srgbClr val="F2FFFF"/>
                </a:solidFill>
                <a:latin typeface="Open Sans Light" pitchFamily="2" charset="0"/>
                <a:ea typeface="Open Sans Light" pitchFamily="2" charset="0"/>
                <a:cs typeface="Open Sans Light" pitchFamily="2" charset="0"/>
              </a:rPr>
              <a:t>AN ALL-WEATHER DESIGN</a:t>
            </a:r>
          </a:p>
        </p:txBody>
      </p:sp>
      <p:sp>
        <p:nvSpPr>
          <p:cNvPr id="11" name="object 13">
            <a:extLst>
              <a:ext uri="{FF2B5EF4-FFF2-40B4-BE49-F238E27FC236}">
                <a16:creationId xmlns:a16="http://schemas.microsoft.com/office/drawing/2014/main" id="{DE5FE7AF-3501-13AD-2D7A-E204F2AF3168}"/>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16</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sp>
        <p:nvSpPr>
          <p:cNvPr id="12" name="object 8">
            <a:extLst>
              <a:ext uri="{FF2B5EF4-FFF2-40B4-BE49-F238E27FC236}">
                <a16:creationId xmlns:a16="http://schemas.microsoft.com/office/drawing/2014/main" id="{89BB9A22-A1DA-D207-86D2-3B869F6679EF}"/>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sp>
        <p:nvSpPr>
          <p:cNvPr id="13" name="TextBox 12">
            <a:extLst>
              <a:ext uri="{FF2B5EF4-FFF2-40B4-BE49-F238E27FC236}">
                <a16:creationId xmlns:a16="http://schemas.microsoft.com/office/drawing/2014/main" id="{26E9EFB6-BE68-4A1C-FE53-0A93E87411A2}"/>
              </a:ext>
            </a:extLst>
          </p:cNvPr>
          <p:cNvSpPr txBox="1"/>
          <p:nvPr/>
        </p:nvSpPr>
        <p:spPr>
          <a:xfrm>
            <a:off x="682625" y="1768475"/>
            <a:ext cx="14200904" cy="2092881"/>
          </a:xfrm>
          <a:prstGeom prst="rect">
            <a:avLst/>
          </a:prstGeom>
          <a:noFill/>
        </p:spPr>
        <p:txBody>
          <a:bodyPr wrap="square" lIns="0" tIns="0" rIns="0" bIns="0" rtlCol="0" anchor="t">
            <a:spAutoFit/>
          </a:bodyPr>
          <a:lstStyle/>
          <a:p>
            <a:pPr hangingPunct="0">
              <a:spcAft>
                <a:spcPts val="2400"/>
              </a:spcAft>
            </a:pPr>
            <a:r>
              <a:rPr lang="en-US" sz="3200" dirty="0">
                <a:solidFill>
                  <a:srgbClr val="F2FFFF"/>
                </a:solidFill>
                <a:latin typeface="Open Sans" pitchFamily="2" charset="0"/>
                <a:ea typeface="Open Sans" pitchFamily="2" charset="0"/>
                <a:cs typeface="Open Sans" pitchFamily="2" charset="0"/>
              </a:rPr>
              <a:t>Intent to certify the aircraft for flight into known icing</a:t>
            </a:r>
          </a:p>
          <a:p>
            <a:pPr hangingPunct="0">
              <a:spcAft>
                <a:spcPts val="2400"/>
              </a:spcAft>
            </a:pPr>
            <a:r>
              <a:rPr lang="en-US" sz="3200" dirty="0">
                <a:solidFill>
                  <a:srgbClr val="F2FFFF"/>
                </a:solidFill>
                <a:latin typeface="Open Sans" pitchFamily="2" charset="0"/>
                <a:ea typeface="Open Sans" pitchFamily="2" charset="0"/>
                <a:cs typeface="Open Sans" pitchFamily="2" charset="0"/>
              </a:rPr>
              <a:t>Designed for bad weather operations</a:t>
            </a:r>
          </a:p>
          <a:p>
            <a:pPr hangingPunct="0">
              <a:spcAft>
                <a:spcPts val="2400"/>
              </a:spcAft>
            </a:pPr>
            <a:r>
              <a:rPr lang="en-US" sz="3200" dirty="0">
                <a:solidFill>
                  <a:srgbClr val="F2FFFF"/>
                </a:solidFill>
                <a:latin typeface="Open Sans" pitchFamily="2" charset="0"/>
                <a:ea typeface="Open Sans" pitchFamily="2" charset="0"/>
                <a:cs typeface="Open Sans" pitchFamily="2" charset="0"/>
              </a:rPr>
              <a:t>Multi-mission capability</a:t>
            </a:r>
            <a:endParaRPr lang="en-US" sz="5276" dirty="0">
              <a:solidFill>
                <a:srgbClr val="F2FFFF"/>
              </a:solidFill>
              <a:latin typeface="Open Sans" pitchFamily="2" charset="0"/>
              <a:ea typeface="Open Sans" pitchFamily="2" charset="0"/>
              <a:cs typeface="Open Sans" pitchFamily="2" charset="0"/>
            </a:endParaRPr>
          </a:p>
        </p:txBody>
      </p:sp>
      <p:cxnSp>
        <p:nvCxnSpPr>
          <p:cNvPr id="3" name="Straight Connector 2">
            <a:extLst>
              <a:ext uri="{FF2B5EF4-FFF2-40B4-BE49-F238E27FC236}">
                <a16:creationId xmlns:a16="http://schemas.microsoft.com/office/drawing/2014/main" id="{5A8629C0-731F-61C3-D7B9-0BF0EA298F3C}"/>
              </a:ext>
            </a:extLst>
          </p:cNvPr>
          <p:cNvCxnSpPr>
            <a:cxnSpLocks/>
          </p:cNvCxnSpPr>
          <p:nvPr/>
        </p:nvCxnSpPr>
        <p:spPr>
          <a:xfrm flipH="1">
            <a:off x="682625" y="2427490"/>
            <a:ext cx="10055225" cy="0"/>
          </a:xfrm>
          <a:prstGeom prst="line">
            <a:avLst/>
          </a:prstGeom>
          <a:ln w="25400" cap="rnd">
            <a:solidFill>
              <a:schemeClr val="bg1">
                <a:lumMod val="75000"/>
                <a:alpha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F2369C-01A1-98FF-86C0-B2B6B9C9D71A}"/>
              </a:ext>
            </a:extLst>
          </p:cNvPr>
          <p:cNvCxnSpPr>
            <a:cxnSpLocks/>
          </p:cNvCxnSpPr>
          <p:nvPr/>
        </p:nvCxnSpPr>
        <p:spPr>
          <a:xfrm flipH="1">
            <a:off x="682625" y="3216275"/>
            <a:ext cx="10055225" cy="0"/>
          </a:xfrm>
          <a:prstGeom prst="line">
            <a:avLst/>
          </a:prstGeom>
          <a:ln w="25400" cap="rnd">
            <a:solidFill>
              <a:schemeClr val="bg1">
                <a:lumMod val="75000"/>
                <a:alpha val="6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DE35E65-08FC-14B7-A7C1-B4A59359E682}"/>
              </a:ext>
            </a:extLst>
          </p:cNvPr>
          <p:cNvSpPr txBox="1">
            <a:spLocks/>
          </p:cNvSpPr>
          <p:nvPr/>
        </p:nvSpPr>
        <p:spPr>
          <a:xfrm>
            <a:off x="16517447" y="7099290"/>
            <a:ext cx="1941375" cy="369332"/>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spcAft>
                <a:spcPts val="1600"/>
              </a:spcAft>
            </a:pPr>
            <a:r>
              <a:rPr lang="en-US" sz="1200" i="1" kern="0" dirty="0">
                <a:solidFill>
                  <a:schemeClr val="bg1">
                    <a:lumMod val="85000"/>
                  </a:schemeClr>
                </a:solidFill>
                <a:latin typeface="Open Sans" pitchFamily="2" charset="0"/>
                <a:ea typeface="Open Sans" pitchFamily="2" charset="0"/>
                <a:cs typeface="Open Sans" pitchFamily="2" charset="0"/>
              </a:rPr>
              <a:t>Rendering of the</a:t>
            </a:r>
            <a:br>
              <a:rPr lang="en-US" sz="1200" i="1" kern="0" dirty="0">
                <a:solidFill>
                  <a:schemeClr val="bg1">
                    <a:lumMod val="85000"/>
                  </a:schemeClr>
                </a:solidFill>
                <a:latin typeface="Open Sans" pitchFamily="2" charset="0"/>
                <a:ea typeface="Open Sans" pitchFamily="2" charset="0"/>
                <a:cs typeface="Open Sans" pitchFamily="2" charset="0"/>
              </a:rPr>
            </a:br>
            <a:r>
              <a:rPr lang="en-US" sz="1200" i="1" kern="0" dirty="0" err="1">
                <a:solidFill>
                  <a:schemeClr val="bg1">
                    <a:lumMod val="85000"/>
                  </a:schemeClr>
                </a:solidFill>
                <a:latin typeface="Open Sans" pitchFamily="2" charset="0"/>
                <a:ea typeface="Open Sans" pitchFamily="2" charset="0"/>
                <a:cs typeface="Open Sans" pitchFamily="2" charset="0"/>
              </a:rPr>
              <a:t>Cavorite</a:t>
            </a:r>
            <a:r>
              <a:rPr lang="en-US" sz="1200" i="1" kern="0" dirty="0">
                <a:solidFill>
                  <a:schemeClr val="bg1">
                    <a:lumMod val="85000"/>
                  </a:schemeClr>
                </a:solidFill>
                <a:latin typeface="Open Sans" pitchFamily="2" charset="0"/>
                <a:ea typeface="Open Sans" pitchFamily="2" charset="0"/>
                <a:cs typeface="Open Sans" pitchFamily="2" charset="0"/>
              </a:rPr>
              <a:t> X7  in flight</a:t>
            </a:r>
          </a:p>
        </p:txBody>
      </p:sp>
      <p:sp>
        <p:nvSpPr>
          <p:cNvPr id="2" name="object 8">
            <a:extLst>
              <a:ext uri="{FF2B5EF4-FFF2-40B4-BE49-F238E27FC236}">
                <a16:creationId xmlns:a16="http://schemas.microsoft.com/office/drawing/2014/main" id="{31BC1126-CFF7-DA86-136F-E9C1C3EC51D8}"/>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Tree>
    <p:extLst>
      <p:ext uri="{BB962C8B-B14F-4D97-AF65-F5344CB8AC3E}">
        <p14:creationId xmlns:p14="http://schemas.microsoft.com/office/powerpoint/2010/main" val="1200407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ack airplane on a black surface&#10;&#10;Description automatically generated with medium confidence">
            <a:extLst>
              <a:ext uri="{FF2B5EF4-FFF2-40B4-BE49-F238E27FC236}">
                <a16:creationId xmlns:a16="http://schemas.microsoft.com/office/drawing/2014/main" id="{D8466AD3-3360-6B1D-E2E0-D36AF368E491}"/>
              </a:ext>
            </a:extLst>
          </p:cNvPr>
          <p:cNvPicPr>
            <a:picLocks noChangeAspect="1"/>
          </p:cNvPicPr>
          <p:nvPr/>
        </p:nvPicPr>
        <p:blipFill rotWithShape="1">
          <a:blip r:embed="rId2">
            <a:extLst>
              <a:ext uri="{28A0092B-C50C-407E-A947-70E740481C1C}">
                <a14:useLocalDpi xmlns:a14="http://schemas.microsoft.com/office/drawing/2010/main" val="0"/>
              </a:ext>
            </a:extLst>
          </a:blip>
          <a:srcRect l="811" t="8635" r="10017" b="2187"/>
          <a:stretch/>
        </p:blipFill>
        <p:spPr>
          <a:xfrm>
            <a:off x="0" y="0"/>
            <a:ext cx="20104100" cy="11309350"/>
          </a:xfrm>
          <a:prstGeom prst="rect">
            <a:avLst/>
          </a:prstGeom>
        </p:spPr>
      </p:pic>
      <p:sp>
        <p:nvSpPr>
          <p:cNvPr id="344" name="Slide Number"/>
          <p:cNvSpPr txBox="1">
            <a:spLocks noGrp="1"/>
          </p:cNvSpPr>
          <p:nvPr>
            <p:ph type="sldNum" sz="quarter" idx="2"/>
          </p:nvPr>
        </p:nvSpPr>
        <p:spPr>
          <a:xfrm>
            <a:off x="12013996" y="12747951"/>
            <a:ext cx="356008" cy="378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Leto Text Sans"/>
                <a:ea typeface="Leto Text Sans"/>
                <a:cs typeface="Leto Text Sans"/>
                <a:sym typeface="Leto Text Sans"/>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fld id="{86CB4B4D-7CA3-9044-876B-883B54F8677D}" type="slidenum">
              <a:rPr lang="en-US" smtClean="0"/>
              <a:pPr/>
              <a:t>17</a:t>
            </a:fld>
            <a:endParaRPr dirty="0"/>
          </a:p>
        </p:txBody>
      </p:sp>
      <p:sp>
        <p:nvSpPr>
          <p:cNvPr id="345" name="The journey so far"/>
          <p:cNvSpPr txBox="1"/>
          <p:nvPr/>
        </p:nvSpPr>
        <p:spPr>
          <a:xfrm>
            <a:off x="682624" y="612775"/>
            <a:ext cx="14531976"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chorCtr="0">
            <a:spAutoFit/>
          </a:bodyPr>
          <a:lstStyle>
            <a:lvl1pPr algn="l" defTabSz="457200">
              <a:defRPr sz="7500">
                <a:solidFill>
                  <a:srgbClr val="FFFFFF"/>
                </a:solidFill>
                <a:latin typeface="Leto Text Sans"/>
                <a:ea typeface="Leto Text Sans"/>
                <a:cs typeface="Leto Text Sans"/>
                <a:sym typeface="Leto Text Sans"/>
              </a:defRPr>
            </a:lvl1pPr>
          </a:lstStyle>
          <a:p>
            <a:r>
              <a:rPr lang="en-US" sz="3900" dirty="0">
                <a:latin typeface="Open Sans Light" pitchFamily="2" charset="0"/>
                <a:ea typeface="Open Sans Light" pitchFamily="2" charset="0"/>
                <a:cs typeface="Open Sans Light" pitchFamily="2" charset="0"/>
              </a:rPr>
              <a:t>RAPID TECHNICAL DEVELOPMENT PROGRESS</a:t>
            </a:r>
            <a:endParaRPr lang="en-US" sz="3900" dirty="0">
              <a:solidFill>
                <a:srgbClr val="000000"/>
              </a:solidFill>
              <a:latin typeface="Open Sans Light" pitchFamily="2" charset="0"/>
              <a:ea typeface="Open Sans Light" pitchFamily="2" charset="0"/>
              <a:cs typeface="Open Sans Light" pitchFamily="2" charset="0"/>
              <a:sym typeface="Times Roman"/>
            </a:endParaRPr>
          </a:p>
        </p:txBody>
      </p:sp>
      <p:sp>
        <p:nvSpPr>
          <p:cNvPr id="2" name="TextBox 1">
            <a:extLst>
              <a:ext uri="{FF2B5EF4-FFF2-40B4-BE49-F238E27FC236}">
                <a16:creationId xmlns:a16="http://schemas.microsoft.com/office/drawing/2014/main" id="{E9B88608-4F71-70C9-B2B4-CF38172161B6}"/>
              </a:ext>
            </a:extLst>
          </p:cNvPr>
          <p:cNvSpPr txBox="1"/>
          <p:nvPr/>
        </p:nvSpPr>
        <p:spPr>
          <a:xfrm>
            <a:off x="11377095" y="1768475"/>
            <a:ext cx="4055945" cy="323165"/>
          </a:xfrm>
          <a:prstGeom prst="rect">
            <a:avLst/>
          </a:prstGeom>
          <a:noFill/>
        </p:spPr>
        <p:txBody>
          <a:bodyPr wrap="square" lIns="0" tIns="0" rIns="0" bIns="0" rtlCol="0">
            <a:spAutoFit/>
          </a:bodyPr>
          <a:lstStyle/>
          <a:p>
            <a:pPr marL="0" marR="0">
              <a:spcBef>
                <a:spcPts val="0"/>
              </a:spcBef>
              <a:spcAft>
                <a:spcPts val="0"/>
              </a:spcAft>
            </a:pPr>
            <a:r>
              <a:rPr lang="en-US" sz="2100" b="1" dirty="0">
                <a:solidFill>
                  <a:srgbClr val="FBDD05"/>
                </a:solidFill>
                <a:effectLst/>
                <a:latin typeface="Open Sans Semibold" pitchFamily="2" charset="0"/>
                <a:ea typeface="Open Sans Semibold" pitchFamily="2" charset="0"/>
                <a:cs typeface="Open Sans Semibold" pitchFamily="2" charset="0"/>
              </a:rPr>
              <a:t>UPCOMING MILESTONES</a:t>
            </a:r>
          </a:p>
        </p:txBody>
      </p:sp>
      <p:sp>
        <p:nvSpPr>
          <p:cNvPr id="4" name="object 13">
            <a:extLst>
              <a:ext uri="{FF2B5EF4-FFF2-40B4-BE49-F238E27FC236}">
                <a16:creationId xmlns:a16="http://schemas.microsoft.com/office/drawing/2014/main" id="{93C5B23D-84E0-49C0-E17F-5D50E77CF7AA}"/>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95000"/>
                  </a:schemeClr>
                </a:solidFill>
                <a:latin typeface="Open Sans Light" pitchFamily="2" charset="0"/>
                <a:ea typeface="Open Sans Light" pitchFamily="2" charset="0"/>
                <a:cs typeface="Open Sans Light" pitchFamily="2" charset="0"/>
              </a:rPr>
              <a:pPr marL="38100" algn="r">
                <a:spcBef>
                  <a:spcPts val="235"/>
                </a:spcBef>
              </a:pPr>
              <a:t>17</a:t>
            </a:fld>
            <a:endParaRPr lang="en-CA" sz="1200" spc="15" dirty="0">
              <a:solidFill>
                <a:schemeClr val="bg1">
                  <a:lumMod val="95000"/>
                </a:schemeClr>
              </a:solidFill>
              <a:latin typeface="Open Sans Light" pitchFamily="2" charset="0"/>
              <a:ea typeface="Open Sans Light" pitchFamily="2" charset="0"/>
              <a:cs typeface="Open Sans Light" pitchFamily="2" charset="0"/>
            </a:endParaRPr>
          </a:p>
        </p:txBody>
      </p:sp>
      <p:sp>
        <p:nvSpPr>
          <p:cNvPr id="13" name="object 8">
            <a:extLst>
              <a:ext uri="{FF2B5EF4-FFF2-40B4-BE49-F238E27FC236}">
                <a16:creationId xmlns:a16="http://schemas.microsoft.com/office/drawing/2014/main" id="{28BF9D01-0C75-83C9-964C-C2427A3DE095}"/>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95000"/>
                  </a:schemeClr>
                </a:solidFill>
                <a:latin typeface="Open Sans Light" pitchFamily="2" charset="0"/>
                <a:ea typeface="Open Sans Light" pitchFamily="2" charset="0"/>
                <a:cs typeface="Open Sans Light" pitchFamily="2" charset="0"/>
              </a:rPr>
              <a:t>PRIVATE AND CONFIDENTIAL</a:t>
            </a:r>
          </a:p>
        </p:txBody>
      </p:sp>
      <p:cxnSp>
        <p:nvCxnSpPr>
          <p:cNvPr id="18" name="Straight Connector 17">
            <a:extLst>
              <a:ext uri="{FF2B5EF4-FFF2-40B4-BE49-F238E27FC236}">
                <a16:creationId xmlns:a16="http://schemas.microsoft.com/office/drawing/2014/main" id="{D57CE009-BA43-0A16-9626-120B2CF0BD0F}"/>
              </a:ext>
            </a:extLst>
          </p:cNvPr>
          <p:cNvCxnSpPr>
            <a:cxnSpLocks/>
          </p:cNvCxnSpPr>
          <p:nvPr/>
        </p:nvCxnSpPr>
        <p:spPr>
          <a:xfrm>
            <a:off x="3089371" y="1809659"/>
            <a:ext cx="0" cy="7807416"/>
          </a:xfrm>
          <a:prstGeom prst="line">
            <a:avLst/>
          </a:prstGeom>
          <a:ln w="38100">
            <a:solidFill>
              <a:srgbClr val="FC5317"/>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692015-12A8-C343-2AF9-329C738BD47E}"/>
              </a:ext>
            </a:extLst>
          </p:cNvPr>
          <p:cNvSpPr txBox="1"/>
          <p:nvPr/>
        </p:nvSpPr>
        <p:spPr>
          <a:xfrm>
            <a:off x="667607" y="1768475"/>
            <a:ext cx="1869690" cy="276999"/>
          </a:xfrm>
          <a:prstGeom prst="rect">
            <a:avLst/>
          </a:prstGeom>
          <a:noFill/>
        </p:spPr>
        <p:txBody>
          <a:bodyPr wrap="square" lIns="0" tIns="0" rIns="0" bIns="0">
            <a:spAutoFit/>
          </a:bodyPr>
          <a:lstStyle/>
          <a:p>
            <a:pPr algn="r"/>
            <a:r>
              <a:rPr lang="en-US" dirty="0">
                <a:solidFill>
                  <a:schemeClr val="bg1"/>
                </a:solidFill>
                <a:latin typeface="Open Sans" pitchFamily="2" charset="0"/>
                <a:ea typeface="Open Sans" pitchFamily="2" charset="0"/>
                <a:cs typeface="Open Sans" pitchFamily="2" charset="0"/>
              </a:rPr>
              <a:t>JANUARY 2021</a:t>
            </a:r>
          </a:p>
        </p:txBody>
      </p:sp>
      <p:sp>
        <p:nvSpPr>
          <p:cNvPr id="21" name="TextBox 20">
            <a:extLst>
              <a:ext uri="{FF2B5EF4-FFF2-40B4-BE49-F238E27FC236}">
                <a16:creationId xmlns:a16="http://schemas.microsoft.com/office/drawing/2014/main" id="{026D9463-247E-FCC9-DBB2-18DB1A45936C}"/>
              </a:ext>
            </a:extLst>
          </p:cNvPr>
          <p:cNvSpPr txBox="1"/>
          <p:nvPr/>
        </p:nvSpPr>
        <p:spPr>
          <a:xfrm>
            <a:off x="3652095" y="1768475"/>
            <a:ext cx="4907437" cy="276999"/>
          </a:xfrm>
          <a:prstGeom prst="rect">
            <a:avLst/>
          </a:prstGeom>
          <a:noFill/>
        </p:spPr>
        <p:txBody>
          <a:bodyPr wrap="square" lIns="0" tIns="0" rIns="0" bIns="0">
            <a:spAutoFit/>
          </a:bodyPr>
          <a:lstStyle/>
          <a:p>
            <a:pPr algn="l"/>
            <a:r>
              <a:rPr lang="en-US" dirty="0">
                <a:solidFill>
                  <a:schemeClr val="bg1"/>
                </a:solidFill>
                <a:latin typeface="Open Sans" pitchFamily="2" charset="0"/>
                <a:ea typeface="Open Sans" pitchFamily="2" charset="0"/>
                <a:cs typeface="Open Sans" pitchFamily="2" charset="0"/>
              </a:rPr>
              <a:t>Horizon Aircraft reveals </a:t>
            </a:r>
            <a:r>
              <a:rPr lang="en-US" dirty="0" err="1">
                <a:solidFill>
                  <a:schemeClr val="bg1"/>
                </a:solidFill>
                <a:latin typeface="Open Sans" pitchFamily="2" charset="0"/>
                <a:ea typeface="Open Sans" pitchFamily="2" charset="0"/>
                <a:cs typeface="Open Sans" pitchFamily="2" charset="0"/>
              </a:rPr>
              <a:t>Cavorite</a:t>
            </a:r>
            <a:r>
              <a:rPr lang="en-US" dirty="0">
                <a:solidFill>
                  <a:schemeClr val="bg1"/>
                </a:solidFill>
                <a:latin typeface="Open Sans" pitchFamily="2" charset="0"/>
                <a:ea typeface="Open Sans" pitchFamily="2" charset="0"/>
                <a:cs typeface="Open Sans" pitchFamily="2" charset="0"/>
              </a:rPr>
              <a:t> X5 design</a:t>
            </a:r>
          </a:p>
        </p:txBody>
      </p:sp>
      <p:sp>
        <p:nvSpPr>
          <p:cNvPr id="23" name="Oval 22">
            <a:extLst>
              <a:ext uri="{FF2B5EF4-FFF2-40B4-BE49-F238E27FC236}">
                <a16:creationId xmlns:a16="http://schemas.microsoft.com/office/drawing/2014/main" id="{03C3C6C2-517B-1586-6520-5F1E3DC9A7FB}"/>
              </a:ext>
            </a:extLst>
          </p:cNvPr>
          <p:cNvSpPr/>
          <p:nvPr/>
        </p:nvSpPr>
        <p:spPr>
          <a:xfrm>
            <a:off x="2939614" y="1768475"/>
            <a:ext cx="299515" cy="299516"/>
          </a:xfrm>
          <a:prstGeom prst="ellipse">
            <a:avLst/>
          </a:prstGeom>
          <a:solidFill>
            <a:srgbClr val="FC5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26" name="TextBox 25">
            <a:extLst>
              <a:ext uri="{FF2B5EF4-FFF2-40B4-BE49-F238E27FC236}">
                <a16:creationId xmlns:a16="http://schemas.microsoft.com/office/drawing/2014/main" id="{171E7B6E-B37B-F3B2-843C-7DAAD4B5A065}"/>
              </a:ext>
            </a:extLst>
          </p:cNvPr>
          <p:cNvSpPr txBox="1"/>
          <p:nvPr/>
        </p:nvSpPr>
        <p:spPr>
          <a:xfrm>
            <a:off x="809847" y="2852432"/>
            <a:ext cx="1727450" cy="276999"/>
          </a:xfrm>
          <a:prstGeom prst="rect">
            <a:avLst/>
          </a:prstGeom>
          <a:noFill/>
        </p:spPr>
        <p:txBody>
          <a:bodyPr wrap="square" lIns="0" tIns="0" rIns="0" bIns="0">
            <a:spAutoFit/>
          </a:bodyPr>
          <a:lstStyle/>
          <a:p>
            <a:pPr algn="r"/>
            <a:r>
              <a:rPr lang="en-US" dirty="0">
                <a:solidFill>
                  <a:schemeClr val="bg1"/>
                </a:solidFill>
                <a:latin typeface="Open Sans" pitchFamily="2" charset="0"/>
                <a:ea typeface="Open Sans" pitchFamily="2" charset="0"/>
                <a:cs typeface="Open Sans" pitchFamily="2" charset="0"/>
              </a:rPr>
              <a:t>MARCH 2021</a:t>
            </a:r>
          </a:p>
        </p:txBody>
      </p:sp>
      <p:sp>
        <p:nvSpPr>
          <p:cNvPr id="43" name="TextBox 42">
            <a:extLst>
              <a:ext uri="{FF2B5EF4-FFF2-40B4-BE49-F238E27FC236}">
                <a16:creationId xmlns:a16="http://schemas.microsoft.com/office/drawing/2014/main" id="{07B804C4-4308-3074-42E1-709D45513A36}"/>
              </a:ext>
            </a:extLst>
          </p:cNvPr>
          <p:cNvSpPr txBox="1"/>
          <p:nvPr/>
        </p:nvSpPr>
        <p:spPr>
          <a:xfrm>
            <a:off x="3652095" y="2852432"/>
            <a:ext cx="5222389" cy="553998"/>
          </a:xfrm>
          <a:prstGeom prst="rect">
            <a:avLst/>
          </a:prstGeom>
          <a:noFill/>
        </p:spPr>
        <p:txBody>
          <a:bodyPr wrap="square" lIns="0" tIns="0" rIns="0" bIns="0">
            <a:spAutoFit/>
          </a:bodyPr>
          <a:lstStyle/>
          <a:p>
            <a:pPr algn="l"/>
            <a:r>
              <a:rPr lang="en-US" dirty="0">
                <a:solidFill>
                  <a:schemeClr val="bg1"/>
                </a:solidFill>
                <a:latin typeface="Open Sans" pitchFamily="2" charset="0"/>
                <a:ea typeface="Open Sans" pitchFamily="2" charset="0"/>
                <a:cs typeface="Open Sans" pitchFamily="2" charset="0"/>
              </a:rPr>
              <a:t>First flight of sub-scale prototype; concept review for X7 upgrade</a:t>
            </a:r>
          </a:p>
        </p:txBody>
      </p:sp>
      <p:sp>
        <p:nvSpPr>
          <p:cNvPr id="53" name="Oval 52">
            <a:extLst>
              <a:ext uri="{FF2B5EF4-FFF2-40B4-BE49-F238E27FC236}">
                <a16:creationId xmlns:a16="http://schemas.microsoft.com/office/drawing/2014/main" id="{937EFDE6-103A-FD80-521E-D0CD5880CB8D}"/>
              </a:ext>
            </a:extLst>
          </p:cNvPr>
          <p:cNvSpPr/>
          <p:nvPr/>
        </p:nvSpPr>
        <p:spPr>
          <a:xfrm>
            <a:off x="2939614" y="2852132"/>
            <a:ext cx="299515" cy="299516"/>
          </a:xfrm>
          <a:prstGeom prst="ellipse">
            <a:avLst/>
          </a:prstGeom>
          <a:solidFill>
            <a:srgbClr val="FC5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55" name="TextBox 54">
            <a:extLst>
              <a:ext uri="{FF2B5EF4-FFF2-40B4-BE49-F238E27FC236}">
                <a16:creationId xmlns:a16="http://schemas.microsoft.com/office/drawing/2014/main" id="{CAC8336F-5D88-3030-CE18-2BC894629E70}"/>
              </a:ext>
            </a:extLst>
          </p:cNvPr>
          <p:cNvSpPr txBox="1"/>
          <p:nvPr/>
        </p:nvSpPr>
        <p:spPr>
          <a:xfrm>
            <a:off x="650240" y="3968521"/>
            <a:ext cx="1887057" cy="276999"/>
          </a:xfrm>
          <a:prstGeom prst="rect">
            <a:avLst/>
          </a:prstGeom>
          <a:noFill/>
        </p:spPr>
        <p:txBody>
          <a:bodyPr wrap="square" lIns="0" tIns="0" rIns="0" bIns="0">
            <a:spAutoFit/>
          </a:bodyPr>
          <a:lstStyle/>
          <a:p>
            <a:pPr algn="r"/>
            <a:r>
              <a:rPr lang="en-US" dirty="0">
                <a:solidFill>
                  <a:schemeClr val="bg1"/>
                </a:solidFill>
                <a:latin typeface="Open Sans" pitchFamily="2" charset="0"/>
                <a:ea typeface="Open Sans" pitchFamily="2" charset="0"/>
                <a:cs typeface="Open Sans" pitchFamily="2" charset="0"/>
              </a:rPr>
              <a:t>JANUARY 2022</a:t>
            </a:r>
          </a:p>
        </p:txBody>
      </p:sp>
      <p:sp>
        <p:nvSpPr>
          <p:cNvPr id="56" name="TextBox 55">
            <a:extLst>
              <a:ext uri="{FF2B5EF4-FFF2-40B4-BE49-F238E27FC236}">
                <a16:creationId xmlns:a16="http://schemas.microsoft.com/office/drawing/2014/main" id="{A2ECE8F0-6361-DF39-208C-30330749189E}"/>
              </a:ext>
            </a:extLst>
          </p:cNvPr>
          <p:cNvSpPr txBox="1"/>
          <p:nvPr/>
        </p:nvSpPr>
        <p:spPr>
          <a:xfrm>
            <a:off x="3652095" y="3968521"/>
            <a:ext cx="5567836" cy="553998"/>
          </a:xfrm>
          <a:prstGeom prst="rect">
            <a:avLst/>
          </a:prstGeom>
          <a:noFill/>
        </p:spPr>
        <p:txBody>
          <a:bodyPr wrap="square" lIns="0" tIns="0" rIns="0" bIns="0">
            <a:spAutoFit/>
          </a:bodyPr>
          <a:lstStyle/>
          <a:p>
            <a:pPr algn="l"/>
            <a:r>
              <a:rPr lang="en-US" dirty="0">
                <a:solidFill>
                  <a:schemeClr val="bg1"/>
                </a:solidFill>
                <a:latin typeface="Open Sans" pitchFamily="2" charset="0"/>
                <a:ea typeface="Open Sans" pitchFamily="2" charset="0"/>
                <a:cs typeface="Open Sans" pitchFamily="2" charset="0"/>
              </a:rPr>
              <a:t>Awarded U.S. Department of Defense Phase 1 </a:t>
            </a:r>
          </a:p>
          <a:p>
            <a:pPr algn="l"/>
            <a:r>
              <a:rPr lang="en-US" dirty="0">
                <a:solidFill>
                  <a:schemeClr val="bg1"/>
                </a:solidFill>
                <a:latin typeface="Open Sans" pitchFamily="2" charset="0"/>
                <a:ea typeface="Open Sans" pitchFamily="2" charset="0"/>
                <a:cs typeface="Open Sans" pitchFamily="2" charset="0"/>
              </a:rPr>
              <a:t>High Speed Vertical Takeoff and Landing contract</a:t>
            </a:r>
            <a:endParaRPr lang="en-US" dirty="0">
              <a:latin typeface="Open Sans" pitchFamily="2" charset="0"/>
              <a:ea typeface="Open Sans" pitchFamily="2" charset="0"/>
              <a:cs typeface="Open Sans" pitchFamily="2" charset="0"/>
            </a:endParaRPr>
          </a:p>
        </p:txBody>
      </p:sp>
      <p:sp>
        <p:nvSpPr>
          <p:cNvPr id="57" name="Oval 56">
            <a:extLst>
              <a:ext uri="{FF2B5EF4-FFF2-40B4-BE49-F238E27FC236}">
                <a16:creationId xmlns:a16="http://schemas.microsoft.com/office/drawing/2014/main" id="{230A13D2-FBEA-70EE-A17E-BEDC54D4058F}"/>
              </a:ext>
            </a:extLst>
          </p:cNvPr>
          <p:cNvSpPr/>
          <p:nvPr/>
        </p:nvSpPr>
        <p:spPr>
          <a:xfrm>
            <a:off x="2939614" y="3935789"/>
            <a:ext cx="299515" cy="299516"/>
          </a:xfrm>
          <a:prstGeom prst="ellipse">
            <a:avLst/>
          </a:prstGeom>
          <a:solidFill>
            <a:srgbClr val="FC5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59" name="TextBox 58">
            <a:extLst>
              <a:ext uri="{FF2B5EF4-FFF2-40B4-BE49-F238E27FC236}">
                <a16:creationId xmlns:a16="http://schemas.microsoft.com/office/drawing/2014/main" id="{0A4E9AB3-6A1A-1FAE-081A-06C553195DBF}"/>
              </a:ext>
            </a:extLst>
          </p:cNvPr>
          <p:cNvSpPr txBox="1"/>
          <p:nvPr/>
        </p:nvSpPr>
        <p:spPr>
          <a:xfrm>
            <a:off x="710152" y="5051706"/>
            <a:ext cx="1827145" cy="276999"/>
          </a:xfrm>
          <a:prstGeom prst="rect">
            <a:avLst/>
          </a:prstGeom>
          <a:noFill/>
        </p:spPr>
        <p:txBody>
          <a:bodyPr wrap="square" lIns="0" tIns="0" rIns="0" bIns="0">
            <a:spAutoFit/>
          </a:bodyPr>
          <a:lstStyle/>
          <a:p>
            <a:pPr algn="r"/>
            <a:r>
              <a:rPr lang="en-US" dirty="0">
                <a:solidFill>
                  <a:schemeClr val="bg1"/>
                </a:solidFill>
                <a:latin typeface="Open Sans" pitchFamily="2" charset="0"/>
                <a:ea typeface="Open Sans" pitchFamily="2" charset="0"/>
                <a:cs typeface="Open Sans" pitchFamily="2" charset="0"/>
              </a:rPr>
              <a:t>AUGUST 2022</a:t>
            </a:r>
          </a:p>
        </p:txBody>
      </p:sp>
      <p:sp>
        <p:nvSpPr>
          <p:cNvPr id="60" name="TextBox 59">
            <a:extLst>
              <a:ext uri="{FF2B5EF4-FFF2-40B4-BE49-F238E27FC236}">
                <a16:creationId xmlns:a16="http://schemas.microsoft.com/office/drawing/2014/main" id="{95D33B57-AC9D-CA10-3937-246F6E57F98C}"/>
              </a:ext>
            </a:extLst>
          </p:cNvPr>
          <p:cNvSpPr txBox="1"/>
          <p:nvPr/>
        </p:nvSpPr>
        <p:spPr>
          <a:xfrm>
            <a:off x="3652095" y="5051706"/>
            <a:ext cx="5283357" cy="553998"/>
          </a:xfrm>
          <a:prstGeom prst="rect">
            <a:avLst/>
          </a:prstGeom>
          <a:noFill/>
        </p:spPr>
        <p:txBody>
          <a:bodyPr wrap="square" lIns="0" tIns="0" rIns="0" bIns="0">
            <a:spAutoFit/>
          </a:bodyPr>
          <a:lstStyle/>
          <a:p>
            <a:pPr algn="l"/>
            <a:r>
              <a:rPr lang="en-US" dirty="0">
                <a:solidFill>
                  <a:schemeClr val="bg1"/>
                </a:solidFill>
                <a:latin typeface="Open Sans" pitchFamily="2" charset="0"/>
                <a:ea typeface="Open Sans" pitchFamily="2" charset="0"/>
                <a:cs typeface="Open Sans" pitchFamily="2" charset="0"/>
              </a:rPr>
              <a:t>Flight testing for large-scale prototype (22-foot wingspan, 15-feet long, 550 </a:t>
            </a:r>
            <a:r>
              <a:rPr lang="en-US" dirty="0" err="1">
                <a:solidFill>
                  <a:schemeClr val="bg1"/>
                </a:solidFill>
                <a:latin typeface="Open Sans" pitchFamily="2" charset="0"/>
                <a:ea typeface="Open Sans" pitchFamily="2" charset="0"/>
                <a:cs typeface="Open Sans" pitchFamily="2" charset="0"/>
              </a:rPr>
              <a:t>lbs</a:t>
            </a:r>
            <a:r>
              <a:rPr lang="en-US" dirty="0">
                <a:solidFill>
                  <a:schemeClr val="bg1"/>
                </a:solidFill>
                <a:latin typeface="Open Sans" pitchFamily="2" charset="0"/>
                <a:ea typeface="Open Sans" pitchFamily="2" charset="0"/>
                <a:cs typeface="Open Sans" pitchFamily="2" charset="0"/>
              </a:rPr>
              <a:t>) begins</a:t>
            </a:r>
          </a:p>
        </p:txBody>
      </p:sp>
      <p:sp>
        <p:nvSpPr>
          <p:cNvPr id="61" name="Oval 60">
            <a:extLst>
              <a:ext uri="{FF2B5EF4-FFF2-40B4-BE49-F238E27FC236}">
                <a16:creationId xmlns:a16="http://schemas.microsoft.com/office/drawing/2014/main" id="{4DC06057-8A38-2C18-0417-F3E31883789F}"/>
              </a:ext>
            </a:extLst>
          </p:cNvPr>
          <p:cNvSpPr/>
          <p:nvPr/>
        </p:nvSpPr>
        <p:spPr>
          <a:xfrm>
            <a:off x="2939614" y="5019446"/>
            <a:ext cx="299515" cy="299516"/>
          </a:xfrm>
          <a:prstGeom prst="ellipse">
            <a:avLst/>
          </a:prstGeom>
          <a:solidFill>
            <a:srgbClr val="FC5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63" name="TextBox 62">
            <a:extLst>
              <a:ext uri="{FF2B5EF4-FFF2-40B4-BE49-F238E27FC236}">
                <a16:creationId xmlns:a16="http://schemas.microsoft.com/office/drawing/2014/main" id="{DCFA1093-E579-DD0D-F332-D530CE6A6283}"/>
              </a:ext>
            </a:extLst>
          </p:cNvPr>
          <p:cNvSpPr txBox="1"/>
          <p:nvPr/>
        </p:nvSpPr>
        <p:spPr>
          <a:xfrm>
            <a:off x="322166" y="6129481"/>
            <a:ext cx="2215131" cy="276999"/>
          </a:xfrm>
          <a:prstGeom prst="rect">
            <a:avLst/>
          </a:prstGeom>
          <a:noFill/>
        </p:spPr>
        <p:txBody>
          <a:bodyPr wrap="square" lIns="0" tIns="0" rIns="0" bIns="0">
            <a:spAutoFit/>
          </a:bodyPr>
          <a:lstStyle/>
          <a:p>
            <a:pPr algn="r"/>
            <a:r>
              <a:rPr lang="en-US" dirty="0">
                <a:solidFill>
                  <a:schemeClr val="bg1"/>
                </a:solidFill>
                <a:latin typeface="Open Sans" pitchFamily="2" charset="0"/>
                <a:ea typeface="Open Sans" pitchFamily="2" charset="0"/>
                <a:cs typeface="Open Sans" pitchFamily="2" charset="0"/>
              </a:rPr>
              <a:t>DECEMBER 2022</a:t>
            </a:r>
          </a:p>
        </p:txBody>
      </p:sp>
      <p:sp>
        <p:nvSpPr>
          <p:cNvPr id="320" name="TextBox 319">
            <a:extLst>
              <a:ext uri="{FF2B5EF4-FFF2-40B4-BE49-F238E27FC236}">
                <a16:creationId xmlns:a16="http://schemas.microsoft.com/office/drawing/2014/main" id="{8EF17840-B234-5701-000E-857CB272E095}"/>
              </a:ext>
            </a:extLst>
          </p:cNvPr>
          <p:cNvSpPr txBox="1"/>
          <p:nvPr/>
        </p:nvSpPr>
        <p:spPr>
          <a:xfrm>
            <a:off x="3652095" y="6129481"/>
            <a:ext cx="5222397" cy="553998"/>
          </a:xfrm>
          <a:prstGeom prst="rect">
            <a:avLst/>
          </a:prstGeom>
          <a:noFill/>
        </p:spPr>
        <p:txBody>
          <a:bodyPr wrap="square" lIns="0" tIns="0" rIns="0" bIns="0">
            <a:spAutoFit/>
          </a:bodyPr>
          <a:lstStyle/>
          <a:p>
            <a:pPr algn="l"/>
            <a:r>
              <a:rPr lang="en-US" dirty="0">
                <a:solidFill>
                  <a:schemeClr val="bg1"/>
                </a:solidFill>
                <a:latin typeface="Open Sans" pitchFamily="2" charset="0"/>
                <a:ea typeface="Open Sans" pitchFamily="2" charset="0"/>
                <a:cs typeface="Open Sans" pitchFamily="2" charset="0"/>
              </a:rPr>
              <a:t>First tethered outdoor flight test</a:t>
            </a:r>
            <a:br>
              <a:rPr lang="en-US" dirty="0">
                <a:solidFill>
                  <a:schemeClr val="bg1"/>
                </a:solidFill>
                <a:latin typeface="Open Sans" pitchFamily="2" charset="0"/>
                <a:ea typeface="Open Sans" pitchFamily="2" charset="0"/>
                <a:cs typeface="Open Sans" pitchFamily="2" charset="0"/>
              </a:rPr>
            </a:br>
            <a:r>
              <a:rPr lang="en-US" dirty="0">
                <a:solidFill>
                  <a:schemeClr val="bg1"/>
                </a:solidFill>
                <a:latin typeface="Open Sans" pitchFamily="2" charset="0"/>
                <a:ea typeface="Open Sans" pitchFamily="2" charset="0"/>
                <a:cs typeface="Open Sans" pitchFamily="2" charset="0"/>
              </a:rPr>
              <a:t>of 50%-scale prototype</a:t>
            </a:r>
          </a:p>
        </p:txBody>
      </p:sp>
      <p:sp>
        <p:nvSpPr>
          <p:cNvPr id="321" name="Oval 320">
            <a:extLst>
              <a:ext uri="{FF2B5EF4-FFF2-40B4-BE49-F238E27FC236}">
                <a16:creationId xmlns:a16="http://schemas.microsoft.com/office/drawing/2014/main" id="{9D3DD720-F06F-0ABC-9189-A9007A1B950E}"/>
              </a:ext>
            </a:extLst>
          </p:cNvPr>
          <p:cNvSpPr/>
          <p:nvPr/>
        </p:nvSpPr>
        <p:spPr>
          <a:xfrm>
            <a:off x="2939614" y="6103103"/>
            <a:ext cx="299515" cy="299516"/>
          </a:xfrm>
          <a:prstGeom prst="ellipse">
            <a:avLst/>
          </a:prstGeom>
          <a:solidFill>
            <a:srgbClr val="FC5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323" name="TextBox 322">
            <a:extLst>
              <a:ext uri="{FF2B5EF4-FFF2-40B4-BE49-F238E27FC236}">
                <a16:creationId xmlns:a16="http://schemas.microsoft.com/office/drawing/2014/main" id="{CC9689C2-AF8D-0C6A-ADAF-6B9FA8DB7C8C}"/>
              </a:ext>
            </a:extLst>
          </p:cNvPr>
          <p:cNvSpPr txBox="1"/>
          <p:nvPr/>
        </p:nvSpPr>
        <p:spPr>
          <a:xfrm>
            <a:off x="699992" y="7218678"/>
            <a:ext cx="1837305" cy="276999"/>
          </a:xfrm>
          <a:prstGeom prst="rect">
            <a:avLst/>
          </a:prstGeom>
          <a:noFill/>
        </p:spPr>
        <p:txBody>
          <a:bodyPr wrap="square" lIns="0" tIns="0" rIns="0" bIns="0">
            <a:spAutoFit/>
          </a:bodyPr>
          <a:lstStyle/>
          <a:p>
            <a:pPr algn="r"/>
            <a:r>
              <a:rPr lang="en-US" dirty="0">
                <a:solidFill>
                  <a:schemeClr val="bg1"/>
                </a:solidFill>
                <a:latin typeface="Open Sans" pitchFamily="2" charset="0"/>
                <a:ea typeface="Open Sans" pitchFamily="2" charset="0"/>
                <a:cs typeface="Open Sans" pitchFamily="2" charset="0"/>
              </a:rPr>
              <a:t>MARCH 2023</a:t>
            </a:r>
          </a:p>
        </p:txBody>
      </p:sp>
      <p:sp>
        <p:nvSpPr>
          <p:cNvPr id="324" name="TextBox 323">
            <a:extLst>
              <a:ext uri="{FF2B5EF4-FFF2-40B4-BE49-F238E27FC236}">
                <a16:creationId xmlns:a16="http://schemas.microsoft.com/office/drawing/2014/main" id="{7457266F-3F6C-24F7-19AB-F8A6BD4CDF24}"/>
              </a:ext>
            </a:extLst>
          </p:cNvPr>
          <p:cNvSpPr txBox="1"/>
          <p:nvPr/>
        </p:nvSpPr>
        <p:spPr>
          <a:xfrm>
            <a:off x="3652095" y="7218678"/>
            <a:ext cx="5323997" cy="553998"/>
          </a:xfrm>
          <a:prstGeom prst="rect">
            <a:avLst/>
          </a:prstGeom>
          <a:noFill/>
        </p:spPr>
        <p:txBody>
          <a:bodyPr wrap="square" lIns="0" tIns="0" rIns="0" bIns="0">
            <a:spAutoFit/>
          </a:bodyPr>
          <a:lstStyle/>
          <a:p>
            <a:pPr algn="l"/>
            <a:r>
              <a:rPr lang="en-US" dirty="0">
                <a:solidFill>
                  <a:schemeClr val="bg1"/>
                </a:solidFill>
                <a:latin typeface="Open Sans" pitchFamily="2" charset="0"/>
                <a:ea typeface="Open Sans" pitchFamily="2" charset="0"/>
                <a:cs typeface="Open Sans" pitchFamily="2" charset="0"/>
              </a:rPr>
              <a:t>Wind tunnel transition flight testing</a:t>
            </a:r>
            <a:br>
              <a:rPr lang="en-US" dirty="0">
                <a:solidFill>
                  <a:schemeClr val="bg1"/>
                </a:solidFill>
                <a:latin typeface="Open Sans" pitchFamily="2" charset="0"/>
                <a:ea typeface="Open Sans" pitchFamily="2" charset="0"/>
                <a:cs typeface="Open Sans" pitchFamily="2" charset="0"/>
              </a:rPr>
            </a:br>
            <a:r>
              <a:rPr lang="en-US" dirty="0">
                <a:solidFill>
                  <a:schemeClr val="bg1"/>
                </a:solidFill>
                <a:latin typeface="Open Sans" pitchFamily="2" charset="0"/>
                <a:ea typeface="Open Sans" pitchFamily="2" charset="0"/>
                <a:cs typeface="Open Sans" pitchFamily="2" charset="0"/>
              </a:rPr>
              <a:t>of large-scale prototype</a:t>
            </a:r>
          </a:p>
        </p:txBody>
      </p:sp>
      <p:sp>
        <p:nvSpPr>
          <p:cNvPr id="325" name="Oval 324">
            <a:extLst>
              <a:ext uri="{FF2B5EF4-FFF2-40B4-BE49-F238E27FC236}">
                <a16:creationId xmlns:a16="http://schemas.microsoft.com/office/drawing/2014/main" id="{578085C8-BCCC-2FD0-0E39-1FDE2B83E7F6}"/>
              </a:ext>
            </a:extLst>
          </p:cNvPr>
          <p:cNvSpPr/>
          <p:nvPr/>
        </p:nvSpPr>
        <p:spPr>
          <a:xfrm>
            <a:off x="2939614" y="7186760"/>
            <a:ext cx="299515" cy="299516"/>
          </a:xfrm>
          <a:prstGeom prst="ellipse">
            <a:avLst/>
          </a:prstGeom>
          <a:solidFill>
            <a:srgbClr val="FC5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327" name="TextBox 326">
            <a:extLst>
              <a:ext uri="{FF2B5EF4-FFF2-40B4-BE49-F238E27FC236}">
                <a16:creationId xmlns:a16="http://schemas.microsoft.com/office/drawing/2014/main" id="{121D6CA0-9679-C2EF-ABBD-A980C4BF0285}"/>
              </a:ext>
            </a:extLst>
          </p:cNvPr>
          <p:cNvSpPr txBox="1"/>
          <p:nvPr/>
        </p:nvSpPr>
        <p:spPr>
          <a:xfrm>
            <a:off x="144382" y="8279665"/>
            <a:ext cx="2392915" cy="276999"/>
          </a:xfrm>
          <a:prstGeom prst="rect">
            <a:avLst/>
          </a:prstGeom>
          <a:noFill/>
        </p:spPr>
        <p:txBody>
          <a:bodyPr wrap="square" lIns="0" tIns="0" rIns="0" bIns="0">
            <a:spAutoFit/>
          </a:bodyPr>
          <a:lstStyle/>
          <a:p>
            <a:pPr algn="r"/>
            <a:r>
              <a:rPr lang="en-US" dirty="0">
                <a:solidFill>
                  <a:schemeClr val="bg1"/>
                </a:solidFill>
                <a:latin typeface="Open Sans" pitchFamily="2" charset="0"/>
                <a:ea typeface="Open Sans" pitchFamily="2" charset="0"/>
                <a:cs typeface="Open Sans" pitchFamily="2" charset="0"/>
              </a:rPr>
              <a:t>	AUGUST 2024</a:t>
            </a:r>
          </a:p>
        </p:txBody>
      </p:sp>
      <p:sp>
        <p:nvSpPr>
          <p:cNvPr id="328" name="TextBox 327">
            <a:extLst>
              <a:ext uri="{FF2B5EF4-FFF2-40B4-BE49-F238E27FC236}">
                <a16:creationId xmlns:a16="http://schemas.microsoft.com/office/drawing/2014/main" id="{EE664D02-990C-3A33-CFBE-EC4C02C1B205}"/>
              </a:ext>
            </a:extLst>
          </p:cNvPr>
          <p:cNvSpPr txBox="1"/>
          <p:nvPr/>
        </p:nvSpPr>
        <p:spPr>
          <a:xfrm>
            <a:off x="3652095" y="8279665"/>
            <a:ext cx="5009036" cy="553998"/>
          </a:xfrm>
          <a:prstGeom prst="rect">
            <a:avLst/>
          </a:prstGeom>
          <a:noFill/>
        </p:spPr>
        <p:txBody>
          <a:bodyPr wrap="square" lIns="0" tIns="0" rIns="0" bIns="0">
            <a:spAutoFit/>
          </a:bodyPr>
          <a:lstStyle/>
          <a:p>
            <a:pPr algn="l"/>
            <a:r>
              <a:rPr lang="en-US" dirty="0">
                <a:solidFill>
                  <a:schemeClr val="bg1"/>
                </a:solidFill>
                <a:latin typeface="Open Sans" pitchFamily="2" charset="0"/>
                <a:ea typeface="Open Sans" pitchFamily="2" charset="0"/>
                <a:cs typeface="Open Sans" pitchFamily="2" charset="0"/>
              </a:rPr>
              <a:t>Flight testing of the large-scale prototype nearing completion</a:t>
            </a:r>
            <a:endParaRPr lang="en-US" dirty="0">
              <a:latin typeface="Open Sans" pitchFamily="2" charset="0"/>
              <a:ea typeface="Open Sans" pitchFamily="2" charset="0"/>
              <a:cs typeface="Open Sans" pitchFamily="2" charset="0"/>
            </a:endParaRPr>
          </a:p>
        </p:txBody>
      </p:sp>
      <p:sp>
        <p:nvSpPr>
          <p:cNvPr id="329" name="Oval 328">
            <a:extLst>
              <a:ext uri="{FF2B5EF4-FFF2-40B4-BE49-F238E27FC236}">
                <a16:creationId xmlns:a16="http://schemas.microsoft.com/office/drawing/2014/main" id="{6D9010BE-B2BB-4BDE-0621-BE70EEA5675C}"/>
              </a:ext>
            </a:extLst>
          </p:cNvPr>
          <p:cNvSpPr/>
          <p:nvPr/>
        </p:nvSpPr>
        <p:spPr>
          <a:xfrm>
            <a:off x="2939614" y="8270417"/>
            <a:ext cx="299515" cy="299516"/>
          </a:xfrm>
          <a:prstGeom prst="ellipse">
            <a:avLst/>
          </a:prstGeom>
          <a:solidFill>
            <a:srgbClr val="FC5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331" name="TextBox 330">
            <a:extLst>
              <a:ext uri="{FF2B5EF4-FFF2-40B4-BE49-F238E27FC236}">
                <a16:creationId xmlns:a16="http://schemas.microsoft.com/office/drawing/2014/main" id="{1105099B-2C89-7123-C767-4DDC1180700E}"/>
              </a:ext>
            </a:extLst>
          </p:cNvPr>
          <p:cNvSpPr txBox="1"/>
          <p:nvPr/>
        </p:nvSpPr>
        <p:spPr>
          <a:xfrm>
            <a:off x="492850" y="9366290"/>
            <a:ext cx="2044447" cy="276999"/>
          </a:xfrm>
          <a:prstGeom prst="rect">
            <a:avLst/>
          </a:prstGeom>
          <a:noFill/>
        </p:spPr>
        <p:txBody>
          <a:bodyPr wrap="square" lIns="0" tIns="0" rIns="0" bIns="0">
            <a:spAutoFit/>
          </a:bodyPr>
          <a:lstStyle/>
          <a:p>
            <a:pPr algn="r"/>
            <a:r>
              <a:rPr lang="en-US" dirty="0">
                <a:solidFill>
                  <a:schemeClr val="bg1"/>
                </a:solidFill>
                <a:latin typeface="Open Sans" pitchFamily="2" charset="0"/>
                <a:ea typeface="Open Sans" pitchFamily="2" charset="0"/>
                <a:cs typeface="Open Sans" pitchFamily="2" charset="0"/>
              </a:rPr>
              <a:t>JANUARY 2025</a:t>
            </a:r>
          </a:p>
        </p:txBody>
      </p:sp>
      <p:sp>
        <p:nvSpPr>
          <p:cNvPr id="332" name="TextBox 331">
            <a:extLst>
              <a:ext uri="{FF2B5EF4-FFF2-40B4-BE49-F238E27FC236}">
                <a16:creationId xmlns:a16="http://schemas.microsoft.com/office/drawing/2014/main" id="{B0F64342-6830-58E3-027C-2714E114A7C2}"/>
              </a:ext>
            </a:extLst>
          </p:cNvPr>
          <p:cNvSpPr txBox="1"/>
          <p:nvPr/>
        </p:nvSpPr>
        <p:spPr>
          <a:xfrm>
            <a:off x="3652095" y="9366290"/>
            <a:ext cx="6177436" cy="553998"/>
          </a:xfrm>
          <a:prstGeom prst="rect">
            <a:avLst/>
          </a:prstGeom>
          <a:noFill/>
        </p:spPr>
        <p:txBody>
          <a:bodyPr wrap="square" lIns="0" tIns="0" rIns="0" bIns="0">
            <a:spAutoFit/>
          </a:bodyPr>
          <a:lstStyle/>
          <a:p>
            <a:pPr algn="l"/>
            <a:r>
              <a:rPr lang="en-US" dirty="0">
                <a:solidFill>
                  <a:schemeClr val="bg1"/>
                </a:solidFill>
                <a:latin typeface="Open Sans" pitchFamily="2" charset="0"/>
                <a:ea typeface="Open Sans" pitchFamily="2" charset="0"/>
                <a:cs typeface="Open Sans" pitchFamily="2" charset="0"/>
              </a:rPr>
              <a:t>Design of the full-scale aircraft matures with test rigs being built for propulsion and wing actuation systems</a:t>
            </a:r>
          </a:p>
        </p:txBody>
      </p:sp>
      <p:sp>
        <p:nvSpPr>
          <p:cNvPr id="333" name="Oval 332">
            <a:extLst>
              <a:ext uri="{FF2B5EF4-FFF2-40B4-BE49-F238E27FC236}">
                <a16:creationId xmlns:a16="http://schemas.microsoft.com/office/drawing/2014/main" id="{41F68005-C666-A4CC-795D-94FD733F8AE0}"/>
              </a:ext>
            </a:extLst>
          </p:cNvPr>
          <p:cNvSpPr/>
          <p:nvPr/>
        </p:nvSpPr>
        <p:spPr>
          <a:xfrm>
            <a:off x="2939614" y="9354072"/>
            <a:ext cx="299515" cy="299516"/>
          </a:xfrm>
          <a:prstGeom prst="ellipse">
            <a:avLst/>
          </a:prstGeom>
          <a:solidFill>
            <a:srgbClr val="FC5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5" name="Title 1">
            <a:extLst>
              <a:ext uri="{FF2B5EF4-FFF2-40B4-BE49-F238E27FC236}">
                <a16:creationId xmlns:a16="http://schemas.microsoft.com/office/drawing/2014/main" id="{ADBD3009-248B-3A12-E34B-FE5E5ADFE961}"/>
              </a:ext>
            </a:extLst>
          </p:cNvPr>
          <p:cNvSpPr txBox="1">
            <a:spLocks/>
          </p:cNvSpPr>
          <p:nvPr/>
        </p:nvSpPr>
        <p:spPr>
          <a:xfrm>
            <a:off x="13227966" y="9189589"/>
            <a:ext cx="1510031" cy="369332"/>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lgn="r">
              <a:spcAft>
                <a:spcPts val="1600"/>
              </a:spcAft>
            </a:pPr>
            <a:r>
              <a:rPr lang="en-US" sz="1200" i="1" kern="0" dirty="0">
                <a:solidFill>
                  <a:schemeClr val="bg1">
                    <a:lumMod val="95000"/>
                  </a:schemeClr>
                </a:solidFill>
                <a:latin typeface="Open Sans" pitchFamily="2" charset="0"/>
                <a:ea typeface="Open Sans" pitchFamily="2" charset="0"/>
                <a:cs typeface="Open Sans" pitchFamily="2" charset="0"/>
              </a:rPr>
              <a:t>Large-scale</a:t>
            </a:r>
            <a:br>
              <a:rPr lang="en-US" sz="1200" i="1" kern="0" dirty="0">
                <a:solidFill>
                  <a:schemeClr val="bg1">
                    <a:lumMod val="95000"/>
                  </a:schemeClr>
                </a:solidFill>
                <a:latin typeface="Open Sans" pitchFamily="2" charset="0"/>
                <a:ea typeface="Open Sans" pitchFamily="2" charset="0"/>
                <a:cs typeface="Open Sans" pitchFamily="2" charset="0"/>
              </a:rPr>
            </a:br>
            <a:r>
              <a:rPr lang="en-US" sz="1200" i="1" kern="0" dirty="0" err="1">
                <a:solidFill>
                  <a:schemeClr val="bg1">
                    <a:lumMod val="95000"/>
                  </a:schemeClr>
                </a:solidFill>
                <a:latin typeface="Open Sans" pitchFamily="2" charset="0"/>
                <a:ea typeface="Open Sans" pitchFamily="2" charset="0"/>
                <a:cs typeface="Open Sans" pitchFamily="2" charset="0"/>
              </a:rPr>
              <a:t>Cavorite</a:t>
            </a:r>
            <a:r>
              <a:rPr lang="en-US" sz="1200" i="1" kern="0" dirty="0">
                <a:solidFill>
                  <a:schemeClr val="bg1">
                    <a:lumMod val="95000"/>
                  </a:schemeClr>
                </a:solidFill>
                <a:latin typeface="Open Sans" pitchFamily="2" charset="0"/>
                <a:ea typeface="Open Sans" pitchFamily="2" charset="0"/>
                <a:cs typeface="Open Sans" pitchFamily="2" charset="0"/>
              </a:rPr>
              <a:t> prototype</a:t>
            </a:r>
          </a:p>
        </p:txBody>
      </p:sp>
      <p:sp>
        <p:nvSpPr>
          <p:cNvPr id="22" name="TextBox 21">
            <a:extLst>
              <a:ext uri="{FF2B5EF4-FFF2-40B4-BE49-F238E27FC236}">
                <a16:creationId xmlns:a16="http://schemas.microsoft.com/office/drawing/2014/main" id="{C91AC3C9-90A8-62B9-5408-8E7F41AA18A4}"/>
              </a:ext>
            </a:extLst>
          </p:cNvPr>
          <p:cNvSpPr txBox="1"/>
          <p:nvPr/>
        </p:nvSpPr>
        <p:spPr>
          <a:xfrm>
            <a:off x="11118851" y="2342515"/>
            <a:ext cx="798830" cy="276999"/>
          </a:xfrm>
          <a:prstGeom prst="rect">
            <a:avLst/>
          </a:prstGeom>
          <a:noFill/>
        </p:spPr>
        <p:txBody>
          <a:bodyPr wrap="square" lIns="0" tIns="0" rIns="0" bIns="0" rtlCol="0">
            <a:spAutoFit/>
          </a:bodyPr>
          <a:lstStyle/>
          <a:p>
            <a:pPr marR="0" lvl="0" algn="r">
              <a:spcBef>
                <a:spcPts val="0"/>
              </a:spcBef>
              <a:spcAft>
                <a:spcPts val="0"/>
              </a:spcAft>
              <a:buSzPts val="1000"/>
              <a:tabLst>
                <a:tab pos="457200" algn="l"/>
              </a:tabLst>
            </a:pPr>
            <a:endParaRPr lang="en-US" dirty="0">
              <a:solidFill>
                <a:schemeClr val="bg1"/>
              </a:solidFill>
              <a:effectLst/>
              <a:latin typeface="Open Sans" pitchFamily="2" charset="0"/>
              <a:ea typeface="Open Sans" pitchFamily="2" charset="0"/>
              <a:cs typeface="Open Sans" pitchFamily="2" charset="0"/>
            </a:endParaRPr>
          </a:p>
        </p:txBody>
      </p:sp>
      <p:sp>
        <p:nvSpPr>
          <p:cNvPr id="6" name="TextBox 5">
            <a:extLst>
              <a:ext uri="{FF2B5EF4-FFF2-40B4-BE49-F238E27FC236}">
                <a16:creationId xmlns:a16="http://schemas.microsoft.com/office/drawing/2014/main" id="{5FB4C99A-77EC-B1BD-A871-05FF60CD9FC1}"/>
              </a:ext>
            </a:extLst>
          </p:cNvPr>
          <p:cNvSpPr txBox="1"/>
          <p:nvPr/>
        </p:nvSpPr>
        <p:spPr>
          <a:xfrm>
            <a:off x="11396663" y="10607675"/>
            <a:ext cx="2438400" cy="153888"/>
          </a:xfrm>
          <a:prstGeom prst="rect">
            <a:avLst/>
          </a:prstGeom>
          <a:noFill/>
        </p:spPr>
        <p:txBody>
          <a:bodyPr wrap="square" lIns="0" tIns="0" rIns="0" bIns="0" rtlCol="0">
            <a:spAutoFit/>
          </a:bodyPr>
          <a:lstStyle/>
          <a:p>
            <a:r>
              <a:rPr lang="en-US" sz="1000" dirty="0">
                <a:solidFill>
                  <a:schemeClr val="bg1"/>
                </a:solidFill>
                <a:effectLst/>
                <a:latin typeface="Open Sans" pitchFamily="2" charset="0"/>
                <a:ea typeface="Open Sans" pitchFamily="2" charset="0"/>
                <a:cs typeface="Open Sans" pitchFamily="2" charset="0"/>
              </a:rPr>
              <a:t>*Based on current estimates</a:t>
            </a:r>
          </a:p>
        </p:txBody>
      </p:sp>
      <p:grpSp>
        <p:nvGrpSpPr>
          <p:cNvPr id="7" name="Group 6">
            <a:extLst>
              <a:ext uri="{FF2B5EF4-FFF2-40B4-BE49-F238E27FC236}">
                <a16:creationId xmlns:a16="http://schemas.microsoft.com/office/drawing/2014/main" id="{732C9C7A-96B1-6C92-7803-CB313B73447B}"/>
              </a:ext>
            </a:extLst>
          </p:cNvPr>
          <p:cNvGrpSpPr/>
          <p:nvPr/>
        </p:nvGrpSpPr>
        <p:grpSpPr>
          <a:xfrm>
            <a:off x="11118850" y="2406802"/>
            <a:ext cx="8053070" cy="2623252"/>
            <a:chOff x="11118850" y="3080567"/>
            <a:chExt cx="8053070" cy="2623252"/>
          </a:xfrm>
        </p:grpSpPr>
        <p:cxnSp>
          <p:nvCxnSpPr>
            <p:cNvPr id="8" name="Straight Connector 7">
              <a:extLst>
                <a:ext uri="{FF2B5EF4-FFF2-40B4-BE49-F238E27FC236}">
                  <a16:creationId xmlns:a16="http://schemas.microsoft.com/office/drawing/2014/main" id="{9B956146-8D91-D86A-0DD8-665422A873DD}"/>
                </a:ext>
              </a:extLst>
            </p:cNvPr>
            <p:cNvCxnSpPr>
              <a:cxnSpLocks/>
            </p:cNvCxnSpPr>
            <p:nvPr/>
          </p:nvCxnSpPr>
          <p:spPr>
            <a:xfrm>
              <a:off x="12494996" y="3231050"/>
              <a:ext cx="0" cy="2347425"/>
            </a:xfrm>
            <a:prstGeom prst="line">
              <a:avLst/>
            </a:prstGeom>
            <a:ln w="38100">
              <a:solidFill>
                <a:srgbClr val="FBDD05"/>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101B574-C645-E536-8FE3-B0EC712B45DF}"/>
                </a:ext>
              </a:extLst>
            </p:cNvPr>
            <p:cNvSpPr/>
            <p:nvPr/>
          </p:nvSpPr>
          <p:spPr>
            <a:xfrm>
              <a:off x="12345239" y="3081292"/>
              <a:ext cx="299515" cy="299516"/>
            </a:xfrm>
            <a:prstGeom prst="ellipse">
              <a:avLst/>
            </a:prstGeom>
            <a:solidFill>
              <a:srgbClr val="FBD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15" name="Oval 14">
              <a:extLst>
                <a:ext uri="{FF2B5EF4-FFF2-40B4-BE49-F238E27FC236}">
                  <a16:creationId xmlns:a16="http://schemas.microsoft.com/office/drawing/2014/main" id="{04643081-6A0C-0DE1-03F9-B968358036A8}"/>
                </a:ext>
              </a:extLst>
            </p:cNvPr>
            <p:cNvSpPr/>
            <p:nvPr/>
          </p:nvSpPr>
          <p:spPr>
            <a:xfrm>
              <a:off x="12345239" y="3855629"/>
              <a:ext cx="299515" cy="299516"/>
            </a:xfrm>
            <a:prstGeom prst="ellipse">
              <a:avLst/>
            </a:prstGeom>
            <a:solidFill>
              <a:srgbClr val="FBD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16" name="Oval 15">
              <a:extLst>
                <a:ext uri="{FF2B5EF4-FFF2-40B4-BE49-F238E27FC236}">
                  <a16:creationId xmlns:a16="http://schemas.microsoft.com/office/drawing/2014/main" id="{2691AD23-9FDA-A2CF-446D-0140F2A72D2B}"/>
                </a:ext>
              </a:extLst>
            </p:cNvPr>
            <p:cNvSpPr/>
            <p:nvPr/>
          </p:nvSpPr>
          <p:spPr>
            <a:xfrm>
              <a:off x="12345239" y="4629966"/>
              <a:ext cx="299515" cy="299516"/>
            </a:xfrm>
            <a:prstGeom prst="ellipse">
              <a:avLst/>
            </a:prstGeom>
            <a:solidFill>
              <a:srgbClr val="FBD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31" name="TextBox 30">
              <a:extLst>
                <a:ext uri="{FF2B5EF4-FFF2-40B4-BE49-F238E27FC236}">
                  <a16:creationId xmlns:a16="http://schemas.microsoft.com/office/drawing/2014/main" id="{CE54C569-B75D-79F2-063A-FD0F887EEEB3}"/>
                </a:ext>
              </a:extLst>
            </p:cNvPr>
            <p:cNvSpPr txBox="1"/>
            <p:nvPr/>
          </p:nvSpPr>
          <p:spPr>
            <a:xfrm>
              <a:off x="11118851" y="3080567"/>
              <a:ext cx="798830" cy="276999"/>
            </a:xfrm>
            <a:prstGeom prst="rect">
              <a:avLst/>
            </a:prstGeom>
            <a:noFill/>
          </p:spPr>
          <p:txBody>
            <a:bodyPr wrap="square" lIns="0" tIns="0" rIns="0" bIns="0" rtlCol="0">
              <a:spAutoFit/>
            </a:bodyPr>
            <a:lstStyle/>
            <a:p>
              <a:pPr marR="0" lvl="0" algn="r">
                <a:spcBef>
                  <a:spcPts val="0"/>
                </a:spcBef>
                <a:spcAft>
                  <a:spcPts val="0"/>
                </a:spcAft>
                <a:buSzPts val="1000"/>
                <a:tabLst>
                  <a:tab pos="457200" algn="l"/>
                </a:tabLst>
              </a:pPr>
              <a:r>
                <a:rPr lang="en-CA" dirty="0">
                  <a:solidFill>
                    <a:schemeClr val="bg1"/>
                  </a:solidFill>
                  <a:effectLst/>
                  <a:latin typeface="Open Sans" pitchFamily="2" charset="0"/>
                  <a:ea typeface="Open Sans" pitchFamily="2" charset="0"/>
                  <a:cs typeface="Open Sans" pitchFamily="2" charset="0"/>
                </a:rPr>
                <a:t>2025</a:t>
              </a:r>
              <a:endParaRPr lang="en-US" dirty="0">
                <a:solidFill>
                  <a:schemeClr val="bg1"/>
                </a:solidFill>
                <a:effectLst/>
                <a:latin typeface="Open Sans" pitchFamily="2" charset="0"/>
                <a:ea typeface="Open Sans" pitchFamily="2" charset="0"/>
                <a:cs typeface="Open Sans" pitchFamily="2" charset="0"/>
              </a:endParaRPr>
            </a:p>
          </p:txBody>
        </p:sp>
        <p:sp>
          <p:nvSpPr>
            <p:cNvPr id="32" name="TextBox 31">
              <a:extLst>
                <a:ext uri="{FF2B5EF4-FFF2-40B4-BE49-F238E27FC236}">
                  <a16:creationId xmlns:a16="http://schemas.microsoft.com/office/drawing/2014/main" id="{D9F3FC8C-7960-D21F-FF10-1C3538E7BECE}"/>
                </a:ext>
              </a:extLst>
            </p:cNvPr>
            <p:cNvSpPr txBox="1"/>
            <p:nvPr/>
          </p:nvSpPr>
          <p:spPr>
            <a:xfrm>
              <a:off x="11118850" y="3875950"/>
              <a:ext cx="798830" cy="276999"/>
            </a:xfrm>
            <a:prstGeom prst="rect">
              <a:avLst/>
            </a:prstGeom>
            <a:noFill/>
          </p:spPr>
          <p:txBody>
            <a:bodyPr wrap="square" lIns="0" tIns="0" rIns="0" bIns="0" rtlCol="0">
              <a:spAutoFit/>
            </a:bodyPr>
            <a:lstStyle/>
            <a:p>
              <a:pPr marR="0" lvl="0" algn="r">
                <a:spcBef>
                  <a:spcPts val="0"/>
                </a:spcBef>
                <a:spcAft>
                  <a:spcPts val="0"/>
                </a:spcAft>
                <a:buSzPts val="1000"/>
                <a:tabLst>
                  <a:tab pos="457200" algn="l"/>
                </a:tabLst>
              </a:pPr>
              <a:r>
                <a:rPr lang="en-CA" dirty="0">
                  <a:solidFill>
                    <a:schemeClr val="bg1"/>
                  </a:solidFill>
                  <a:effectLst/>
                  <a:latin typeface="Open Sans" pitchFamily="2" charset="0"/>
                  <a:ea typeface="Open Sans" pitchFamily="2" charset="0"/>
                  <a:cs typeface="Open Sans" pitchFamily="2" charset="0"/>
                </a:rPr>
                <a:t>2026</a:t>
              </a:r>
              <a:endParaRPr lang="en-US" dirty="0">
                <a:solidFill>
                  <a:schemeClr val="bg1"/>
                </a:solidFill>
                <a:effectLst/>
                <a:latin typeface="Open Sans" pitchFamily="2" charset="0"/>
                <a:ea typeface="Open Sans" pitchFamily="2" charset="0"/>
                <a:cs typeface="Open Sans" pitchFamily="2" charset="0"/>
              </a:endParaRPr>
            </a:p>
          </p:txBody>
        </p:sp>
        <p:sp>
          <p:nvSpPr>
            <p:cNvPr id="33" name="TextBox 32">
              <a:extLst>
                <a:ext uri="{FF2B5EF4-FFF2-40B4-BE49-F238E27FC236}">
                  <a16:creationId xmlns:a16="http://schemas.microsoft.com/office/drawing/2014/main" id="{6A463532-8FBA-7DD5-0F15-A78909F2297B}"/>
                </a:ext>
              </a:extLst>
            </p:cNvPr>
            <p:cNvSpPr txBox="1"/>
            <p:nvPr/>
          </p:nvSpPr>
          <p:spPr>
            <a:xfrm>
              <a:off x="11118850" y="4645206"/>
              <a:ext cx="798830" cy="276999"/>
            </a:xfrm>
            <a:prstGeom prst="rect">
              <a:avLst/>
            </a:prstGeom>
            <a:noFill/>
          </p:spPr>
          <p:txBody>
            <a:bodyPr wrap="square" lIns="0" tIns="0" rIns="0" bIns="0" rtlCol="0">
              <a:spAutoFit/>
            </a:bodyPr>
            <a:lstStyle/>
            <a:p>
              <a:pPr marR="0" lvl="0" algn="r">
                <a:spcBef>
                  <a:spcPts val="0"/>
                </a:spcBef>
                <a:spcAft>
                  <a:spcPts val="0"/>
                </a:spcAft>
                <a:buSzPts val="1000"/>
                <a:tabLst>
                  <a:tab pos="457200" algn="l"/>
                </a:tabLst>
              </a:pPr>
              <a:r>
                <a:rPr lang="en-CA" dirty="0">
                  <a:solidFill>
                    <a:schemeClr val="bg1"/>
                  </a:solidFill>
                  <a:effectLst/>
                  <a:latin typeface="Open Sans" pitchFamily="2" charset="0"/>
                  <a:ea typeface="Open Sans" pitchFamily="2" charset="0"/>
                  <a:cs typeface="Open Sans" pitchFamily="2" charset="0"/>
                </a:rPr>
                <a:t>2028</a:t>
              </a:r>
              <a:endParaRPr lang="en-US" dirty="0">
                <a:solidFill>
                  <a:schemeClr val="bg1"/>
                </a:solidFill>
                <a:effectLst/>
                <a:latin typeface="Open Sans" pitchFamily="2" charset="0"/>
                <a:ea typeface="Open Sans" pitchFamily="2" charset="0"/>
                <a:cs typeface="Open Sans" pitchFamily="2" charset="0"/>
              </a:endParaRPr>
            </a:p>
          </p:txBody>
        </p:sp>
        <p:sp>
          <p:nvSpPr>
            <p:cNvPr id="35" name="TextBox 34">
              <a:extLst>
                <a:ext uri="{FF2B5EF4-FFF2-40B4-BE49-F238E27FC236}">
                  <a16:creationId xmlns:a16="http://schemas.microsoft.com/office/drawing/2014/main" id="{12000F09-89CC-F7B7-2101-73051C79612B}"/>
                </a:ext>
              </a:extLst>
            </p:cNvPr>
            <p:cNvSpPr txBox="1"/>
            <p:nvPr/>
          </p:nvSpPr>
          <p:spPr>
            <a:xfrm>
              <a:off x="13046075" y="3875950"/>
              <a:ext cx="5997555" cy="553998"/>
            </a:xfrm>
            <a:prstGeom prst="rect">
              <a:avLst/>
            </a:prstGeom>
            <a:noFill/>
          </p:spPr>
          <p:txBody>
            <a:bodyPr wrap="square" lIns="0" tIns="0" rIns="0" bIns="0" rtlCol="0">
              <a:spAutoFit/>
            </a:bodyPr>
            <a:lstStyle/>
            <a:p>
              <a:pPr marR="0" lvl="0">
                <a:spcBef>
                  <a:spcPts val="0"/>
                </a:spcBef>
                <a:spcAft>
                  <a:spcPts val="0"/>
                </a:spcAft>
                <a:buSzPts val="1000"/>
                <a:tabLst>
                  <a:tab pos="457200" algn="l"/>
                </a:tabLst>
              </a:pPr>
              <a:r>
                <a:rPr lang="en-CA" dirty="0">
                  <a:solidFill>
                    <a:schemeClr val="bg1"/>
                  </a:solidFill>
                  <a:effectLst/>
                  <a:latin typeface="Open Sans" pitchFamily="2" charset="0"/>
                  <a:ea typeface="Open Sans" pitchFamily="2" charset="0"/>
                  <a:cs typeface="Open Sans" pitchFamily="2" charset="0"/>
                </a:rPr>
                <a:t>System testing, CDR, and build of the full-scale technical demonstrator</a:t>
              </a:r>
              <a:endParaRPr lang="en-US" dirty="0">
                <a:solidFill>
                  <a:schemeClr val="bg1"/>
                </a:solidFill>
                <a:effectLst/>
                <a:latin typeface="Open Sans" pitchFamily="2" charset="0"/>
                <a:ea typeface="Open Sans" pitchFamily="2" charset="0"/>
                <a:cs typeface="Open Sans" pitchFamily="2" charset="0"/>
              </a:endParaRPr>
            </a:p>
          </p:txBody>
        </p:sp>
        <p:sp>
          <p:nvSpPr>
            <p:cNvPr id="36" name="TextBox 35">
              <a:extLst>
                <a:ext uri="{FF2B5EF4-FFF2-40B4-BE49-F238E27FC236}">
                  <a16:creationId xmlns:a16="http://schemas.microsoft.com/office/drawing/2014/main" id="{6D28D0EB-1ECD-C453-722A-265512B24DD5}"/>
                </a:ext>
              </a:extLst>
            </p:cNvPr>
            <p:cNvSpPr txBox="1"/>
            <p:nvPr/>
          </p:nvSpPr>
          <p:spPr>
            <a:xfrm>
              <a:off x="13046075" y="3080567"/>
              <a:ext cx="6125845" cy="553998"/>
            </a:xfrm>
            <a:prstGeom prst="rect">
              <a:avLst/>
            </a:prstGeom>
            <a:noFill/>
          </p:spPr>
          <p:txBody>
            <a:bodyPr wrap="square" lIns="0" tIns="0" rIns="0" bIns="0" rtlCol="0">
              <a:spAutoFit/>
            </a:bodyPr>
            <a:lstStyle/>
            <a:p>
              <a:pPr marR="0" lvl="0">
                <a:spcBef>
                  <a:spcPts val="0"/>
                </a:spcBef>
                <a:spcAft>
                  <a:spcPts val="0"/>
                </a:spcAft>
                <a:buSzPts val="1000"/>
                <a:tabLst>
                  <a:tab pos="457200" algn="l"/>
                </a:tabLst>
              </a:pPr>
              <a:r>
                <a:rPr lang="en-CA" dirty="0">
                  <a:solidFill>
                    <a:schemeClr val="bg1"/>
                  </a:solidFill>
                  <a:effectLst/>
                  <a:latin typeface="Open Sans" pitchFamily="2" charset="0"/>
                  <a:ea typeface="Open Sans" pitchFamily="2" charset="0"/>
                  <a:cs typeface="Open Sans" pitchFamily="2" charset="0"/>
                </a:rPr>
                <a:t>Certification progress with Transport Canada;</a:t>
              </a:r>
              <a:br>
                <a:rPr lang="en-CA" dirty="0">
                  <a:solidFill>
                    <a:schemeClr val="bg1"/>
                  </a:solidFill>
                  <a:effectLst/>
                  <a:latin typeface="Open Sans" pitchFamily="2" charset="0"/>
                  <a:ea typeface="Open Sans" pitchFamily="2" charset="0"/>
                  <a:cs typeface="Open Sans" pitchFamily="2" charset="0"/>
                </a:rPr>
              </a:br>
              <a:r>
                <a:rPr lang="en-CA" dirty="0">
                  <a:solidFill>
                    <a:schemeClr val="bg1"/>
                  </a:solidFill>
                  <a:effectLst/>
                  <a:latin typeface="Open Sans" pitchFamily="2" charset="0"/>
                  <a:ea typeface="Open Sans" pitchFamily="2" charset="0"/>
                  <a:cs typeface="Open Sans" pitchFamily="2" charset="0"/>
                </a:rPr>
                <a:t>Extensive iron bird testing</a:t>
              </a:r>
              <a:endParaRPr lang="en-US" dirty="0">
                <a:solidFill>
                  <a:schemeClr val="bg1"/>
                </a:solidFill>
                <a:effectLst/>
                <a:latin typeface="Open Sans" pitchFamily="2" charset="0"/>
                <a:ea typeface="Open Sans" pitchFamily="2" charset="0"/>
                <a:cs typeface="Open Sans" pitchFamily="2" charset="0"/>
              </a:endParaRPr>
            </a:p>
          </p:txBody>
        </p:sp>
        <p:sp>
          <p:nvSpPr>
            <p:cNvPr id="37" name="TextBox 36">
              <a:extLst>
                <a:ext uri="{FF2B5EF4-FFF2-40B4-BE49-F238E27FC236}">
                  <a16:creationId xmlns:a16="http://schemas.microsoft.com/office/drawing/2014/main" id="{7FB093C5-85DE-6369-E94F-370E5AE9B9B4}"/>
                </a:ext>
              </a:extLst>
            </p:cNvPr>
            <p:cNvSpPr txBox="1"/>
            <p:nvPr/>
          </p:nvSpPr>
          <p:spPr>
            <a:xfrm>
              <a:off x="13046075" y="4645206"/>
              <a:ext cx="5997572" cy="553998"/>
            </a:xfrm>
            <a:prstGeom prst="rect">
              <a:avLst/>
            </a:prstGeom>
            <a:noFill/>
          </p:spPr>
          <p:txBody>
            <a:bodyPr wrap="square" lIns="0" tIns="0" rIns="0" bIns="0" rtlCol="0">
              <a:spAutoFit/>
            </a:bodyPr>
            <a:lstStyle/>
            <a:p>
              <a:pPr marR="0" lvl="0">
                <a:spcBef>
                  <a:spcPts val="0"/>
                </a:spcBef>
                <a:spcAft>
                  <a:spcPts val="0"/>
                </a:spcAft>
                <a:buSzPts val="1000"/>
                <a:tabLst>
                  <a:tab pos="457200" algn="l"/>
                </a:tabLst>
              </a:pPr>
              <a:r>
                <a:rPr lang="en-US" dirty="0">
                  <a:solidFill>
                    <a:schemeClr val="bg1"/>
                  </a:solidFill>
                  <a:effectLst/>
                  <a:latin typeface="Open Sans" pitchFamily="2" charset="0"/>
                  <a:ea typeface="Open Sans" pitchFamily="2" charset="0"/>
                  <a:cs typeface="Open Sans" pitchFamily="2" charset="0"/>
                </a:rPr>
                <a:t>Certification nearing completion, flight testing of full-scale aircraft underway</a:t>
              </a:r>
            </a:p>
          </p:txBody>
        </p:sp>
        <p:sp>
          <p:nvSpPr>
            <p:cNvPr id="10" name="Oval 9">
              <a:extLst>
                <a:ext uri="{FF2B5EF4-FFF2-40B4-BE49-F238E27FC236}">
                  <a16:creationId xmlns:a16="http://schemas.microsoft.com/office/drawing/2014/main" id="{E30BB8FF-09B3-EDDB-13A0-29EC8CE13EA1}"/>
                </a:ext>
              </a:extLst>
            </p:cNvPr>
            <p:cNvSpPr/>
            <p:nvPr/>
          </p:nvSpPr>
          <p:spPr>
            <a:xfrm>
              <a:off x="12345239" y="5404303"/>
              <a:ext cx="299515" cy="299516"/>
            </a:xfrm>
            <a:prstGeom prst="ellipse">
              <a:avLst/>
            </a:prstGeom>
            <a:solidFill>
              <a:srgbClr val="FBD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dirty="0"/>
            </a:p>
          </p:txBody>
        </p:sp>
        <p:sp>
          <p:nvSpPr>
            <p:cNvPr id="17" name="TextBox 16">
              <a:extLst>
                <a:ext uri="{FF2B5EF4-FFF2-40B4-BE49-F238E27FC236}">
                  <a16:creationId xmlns:a16="http://schemas.microsoft.com/office/drawing/2014/main" id="{FB46B23D-2F19-799A-1504-5DAA996E49BB}"/>
                </a:ext>
              </a:extLst>
            </p:cNvPr>
            <p:cNvSpPr txBox="1"/>
            <p:nvPr/>
          </p:nvSpPr>
          <p:spPr>
            <a:xfrm>
              <a:off x="13046075" y="5420819"/>
              <a:ext cx="4185285" cy="276999"/>
            </a:xfrm>
            <a:prstGeom prst="rect">
              <a:avLst/>
            </a:prstGeom>
            <a:noFill/>
          </p:spPr>
          <p:txBody>
            <a:bodyPr wrap="square" lIns="0" tIns="0" rIns="0" bIns="0" rtlCol="0">
              <a:spAutoFit/>
            </a:bodyPr>
            <a:lstStyle/>
            <a:p>
              <a:pPr marR="0" lvl="0">
                <a:spcBef>
                  <a:spcPts val="0"/>
                </a:spcBef>
                <a:spcAft>
                  <a:spcPts val="0"/>
                </a:spcAft>
                <a:buSzPts val="1000"/>
                <a:tabLst>
                  <a:tab pos="457200" algn="l"/>
                </a:tabLst>
              </a:pPr>
              <a:r>
                <a:rPr lang="en-US" dirty="0">
                  <a:solidFill>
                    <a:schemeClr val="bg1"/>
                  </a:solidFill>
                  <a:effectLst/>
                  <a:latin typeface="Open Sans" pitchFamily="2" charset="0"/>
                  <a:ea typeface="Open Sans" pitchFamily="2" charset="0"/>
                  <a:cs typeface="Open Sans" pitchFamily="2" charset="0"/>
                </a:rPr>
                <a:t>First low-rate aircraft delivered</a:t>
              </a:r>
              <a:r>
                <a:rPr lang="en-US" baseline="30000" dirty="0">
                  <a:solidFill>
                    <a:schemeClr val="bg1"/>
                  </a:solidFill>
                  <a:effectLst/>
                  <a:latin typeface="Open Sans" pitchFamily="2" charset="0"/>
                  <a:ea typeface="Open Sans" pitchFamily="2" charset="0"/>
                  <a:cs typeface="Open Sans" pitchFamily="2" charset="0"/>
                </a:rPr>
                <a:t>*</a:t>
              </a:r>
            </a:p>
          </p:txBody>
        </p:sp>
        <p:sp>
          <p:nvSpPr>
            <p:cNvPr id="24" name="TextBox 23">
              <a:extLst>
                <a:ext uri="{FF2B5EF4-FFF2-40B4-BE49-F238E27FC236}">
                  <a16:creationId xmlns:a16="http://schemas.microsoft.com/office/drawing/2014/main" id="{A19703C7-337E-FDB2-E70C-DF072F1D000F}"/>
                </a:ext>
              </a:extLst>
            </p:cNvPr>
            <p:cNvSpPr txBox="1"/>
            <p:nvPr/>
          </p:nvSpPr>
          <p:spPr>
            <a:xfrm>
              <a:off x="11118850" y="5420819"/>
              <a:ext cx="798830" cy="276999"/>
            </a:xfrm>
            <a:prstGeom prst="rect">
              <a:avLst/>
            </a:prstGeom>
            <a:noFill/>
          </p:spPr>
          <p:txBody>
            <a:bodyPr wrap="square" lIns="0" tIns="0" rIns="0" bIns="0" rtlCol="0">
              <a:spAutoFit/>
            </a:bodyPr>
            <a:lstStyle/>
            <a:p>
              <a:pPr marR="0" lvl="0" algn="r">
                <a:spcBef>
                  <a:spcPts val="0"/>
                </a:spcBef>
                <a:spcAft>
                  <a:spcPts val="0"/>
                </a:spcAft>
                <a:buSzPts val="1000"/>
                <a:tabLst>
                  <a:tab pos="457200" algn="l"/>
                </a:tabLst>
              </a:pPr>
              <a:r>
                <a:rPr lang="en-CA" dirty="0">
                  <a:solidFill>
                    <a:schemeClr val="bg1"/>
                  </a:solidFill>
                  <a:effectLst/>
                  <a:latin typeface="Open Sans" pitchFamily="2" charset="0"/>
                  <a:ea typeface="Open Sans" pitchFamily="2" charset="0"/>
                  <a:cs typeface="Open Sans" pitchFamily="2" charset="0"/>
                </a:rPr>
                <a:t>2029</a:t>
              </a:r>
              <a:endParaRPr lang="en-US" dirty="0">
                <a:solidFill>
                  <a:schemeClr val="bg1"/>
                </a:solidFill>
                <a:effectLst/>
                <a:latin typeface="Open Sans" pitchFamily="2" charset="0"/>
                <a:ea typeface="Open Sans" pitchFamily="2" charset="0"/>
                <a:cs typeface="Open Sans" pitchFamily="2" charset="0"/>
              </a:endParaRPr>
            </a:p>
          </p:txBody>
        </p:sp>
      </p:grpSp>
      <p:sp>
        <p:nvSpPr>
          <p:cNvPr id="19" name="object 8">
            <a:extLst>
              <a:ext uri="{FF2B5EF4-FFF2-40B4-BE49-F238E27FC236}">
                <a16:creationId xmlns:a16="http://schemas.microsoft.com/office/drawing/2014/main" id="{5F5B0365-51A3-69E6-F399-D0E608B502FA}"/>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 flying in the sky&#10;&#10;Description automatically generated">
            <a:extLst>
              <a:ext uri="{FF2B5EF4-FFF2-40B4-BE49-F238E27FC236}">
                <a16:creationId xmlns:a16="http://schemas.microsoft.com/office/drawing/2014/main" id="{1178F87E-DBC7-35AE-1594-D3424AA615C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9019" r="16619" b="25634"/>
          <a:stretch/>
        </p:blipFill>
        <p:spPr>
          <a:xfrm>
            <a:off x="0" y="1"/>
            <a:ext cx="20104100" cy="11309350"/>
          </a:xfrm>
          <a:prstGeom prst="rect">
            <a:avLst/>
          </a:prstGeom>
        </p:spPr>
      </p:pic>
      <p:sp>
        <p:nvSpPr>
          <p:cNvPr id="13" name="object 13">
            <a:extLst>
              <a:ext uri="{FF2B5EF4-FFF2-40B4-BE49-F238E27FC236}">
                <a16:creationId xmlns:a16="http://schemas.microsoft.com/office/drawing/2014/main" id="{BAFEF4FA-F7AB-7EC6-9C86-096CE2DF937B}"/>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tx1">
                    <a:lumMod val="75000"/>
                    <a:lumOff val="25000"/>
                  </a:schemeClr>
                </a:solidFill>
                <a:latin typeface="Open Sans Light" pitchFamily="2" charset="0"/>
                <a:ea typeface="Open Sans Light" pitchFamily="2" charset="0"/>
                <a:cs typeface="Open Sans Light" pitchFamily="2" charset="0"/>
              </a:rPr>
              <a:pPr marL="38100" algn="r">
                <a:spcBef>
                  <a:spcPts val="235"/>
                </a:spcBef>
              </a:pPr>
              <a:t>18</a:t>
            </a:fld>
            <a:endParaRPr lang="en-CA" sz="1200" spc="15" dirty="0">
              <a:solidFill>
                <a:schemeClr val="tx1">
                  <a:lumMod val="75000"/>
                  <a:lumOff val="25000"/>
                </a:schemeClr>
              </a:solidFill>
              <a:latin typeface="Open Sans Light" pitchFamily="2" charset="0"/>
              <a:ea typeface="Open Sans Light" pitchFamily="2" charset="0"/>
              <a:cs typeface="Open Sans Light" pitchFamily="2" charset="0"/>
            </a:endParaRPr>
          </a:p>
        </p:txBody>
      </p:sp>
      <p:sp>
        <p:nvSpPr>
          <p:cNvPr id="14" name="object 8">
            <a:extLst>
              <a:ext uri="{FF2B5EF4-FFF2-40B4-BE49-F238E27FC236}">
                <a16:creationId xmlns:a16="http://schemas.microsoft.com/office/drawing/2014/main" id="{E2F0E7BE-DEA9-B28C-FEC4-B858B12142FA}"/>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tx1">
                    <a:lumMod val="75000"/>
                    <a:lumOff val="25000"/>
                  </a:schemeClr>
                </a:solidFill>
                <a:latin typeface="Open Sans Light" pitchFamily="2" charset="0"/>
                <a:ea typeface="Open Sans Light" pitchFamily="2" charset="0"/>
                <a:cs typeface="Open Sans Light" pitchFamily="2" charset="0"/>
              </a:rPr>
              <a:t>PRIVATE AND CONFIDENTIAL</a:t>
            </a:r>
          </a:p>
        </p:txBody>
      </p:sp>
      <p:sp>
        <p:nvSpPr>
          <p:cNvPr id="2" name="object 8">
            <a:extLst>
              <a:ext uri="{FF2B5EF4-FFF2-40B4-BE49-F238E27FC236}">
                <a16:creationId xmlns:a16="http://schemas.microsoft.com/office/drawing/2014/main" id="{B5646F05-3A84-D6C9-CED8-C174758127C7}"/>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tx1">
                    <a:lumMod val="75000"/>
                    <a:lumOff val="25000"/>
                  </a:schemeClr>
                </a:solidFill>
                <a:latin typeface="Open Sans Light" pitchFamily="2" charset="0"/>
                <a:ea typeface="Open Sans Light" pitchFamily="2" charset="0"/>
                <a:cs typeface="Open Sans Light" pitchFamily="2" charset="0"/>
              </a:rPr>
              <a:t>©2025 NEW HORIZON AIRCRAFT LTD.</a:t>
            </a:r>
          </a:p>
        </p:txBody>
      </p:sp>
      <p:sp>
        <p:nvSpPr>
          <p:cNvPr id="3" name="The journey so far">
            <a:extLst>
              <a:ext uri="{FF2B5EF4-FFF2-40B4-BE49-F238E27FC236}">
                <a16:creationId xmlns:a16="http://schemas.microsoft.com/office/drawing/2014/main" id="{01635475-9137-1B5D-6449-95115BF1CF96}"/>
              </a:ext>
            </a:extLst>
          </p:cNvPr>
          <p:cNvSpPr txBox="1"/>
          <p:nvPr/>
        </p:nvSpPr>
        <p:spPr>
          <a:xfrm>
            <a:off x="682624" y="612775"/>
            <a:ext cx="14531976"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chorCtr="0">
            <a:spAutoFit/>
          </a:bodyPr>
          <a:lstStyle>
            <a:lvl1pPr algn="l" defTabSz="457200">
              <a:defRPr sz="7500">
                <a:solidFill>
                  <a:srgbClr val="FFFFFF"/>
                </a:solidFill>
                <a:latin typeface="Leto Text Sans"/>
                <a:ea typeface="Leto Text Sans"/>
                <a:cs typeface="Leto Text Sans"/>
                <a:sym typeface="Leto Text Sans"/>
              </a:defRPr>
            </a:lvl1pPr>
          </a:lstStyle>
          <a:p>
            <a:r>
              <a:rPr lang="en-US" sz="3900" dirty="0">
                <a:solidFill>
                  <a:srgbClr val="02100E"/>
                </a:solidFill>
                <a:latin typeface="Open Sans Light" pitchFamily="2" charset="0"/>
                <a:ea typeface="Open Sans Light" pitchFamily="2" charset="0"/>
                <a:cs typeface="Open Sans Light" pitchFamily="2" charset="0"/>
              </a:rPr>
              <a:t>RAPID TECHNICAL DEVELOPMENT PROGRESS</a:t>
            </a:r>
            <a:endParaRPr lang="en-US" sz="3900" dirty="0">
              <a:solidFill>
                <a:srgbClr val="02100E"/>
              </a:solidFill>
              <a:latin typeface="Open Sans Light" pitchFamily="2" charset="0"/>
              <a:ea typeface="Open Sans Light" pitchFamily="2" charset="0"/>
              <a:cs typeface="Open Sans Light" pitchFamily="2" charset="0"/>
              <a:sym typeface="Times Roman"/>
            </a:endParaRPr>
          </a:p>
        </p:txBody>
      </p:sp>
      <p:sp>
        <p:nvSpPr>
          <p:cNvPr id="6" name="TextBox 5">
            <a:extLst>
              <a:ext uri="{FF2B5EF4-FFF2-40B4-BE49-F238E27FC236}">
                <a16:creationId xmlns:a16="http://schemas.microsoft.com/office/drawing/2014/main" id="{2CAC59FA-F7D4-D59A-1ED2-9692FB857E29}"/>
              </a:ext>
            </a:extLst>
          </p:cNvPr>
          <p:cNvSpPr txBox="1"/>
          <p:nvPr/>
        </p:nvSpPr>
        <p:spPr>
          <a:xfrm>
            <a:off x="682625" y="1463677"/>
            <a:ext cx="14669670" cy="492443"/>
          </a:xfrm>
          <a:prstGeom prst="rect">
            <a:avLst/>
          </a:prstGeom>
          <a:noFill/>
        </p:spPr>
        <p:txBody>
          <a:bodyPr wrap="square" lIns="0" tIns="0" rIns="0" bIns="0" rtlCol="0" anchor="t">
            <a:spAutoFit/>
          </a:bodyPr>
          <a:lstStyle/>
          <a:p>
            <a:pPr hangingPunct="0">
              <a:spcAft>
                <a:spcPts val="2400"/>
              </a:spcAft>
            </a:pPr>
            <a:r>
              <a:rPr lang="en-US" sz="3200" dirty="0">
                <a:solidFill>
                  <a:srgbClr val="02100E"/>
                </a:solidFill>
                <a:latin typeface="Open Sans" pitchFamily="2" charset="0"/>
                <a:ea typeface="Open Sans" pitchFamily="2" charset="0"/>
                <a:cs typeface="Open Sans" pitchFamily="2" charset="0"/>
              </a:rPr>
              <a:t>Large-scale flight test nearing completion </a:t>
            </a:r>
            <a:r>
              <a:rPr lang="en-US" sz="3200" dirty="0">
                <a:solidFill>
                  <a:srgbClr val="FC5317"/>
                </a:solidFill>
                <a:latin typeface="Open Sans" pitchFamily="2" charset="0"/>
                <a:ea typeface="Open Sans" pitchFamily="2" charset="0"/>
                <a:cs typeface="Open Sans" pitchFamily="2" charset="0"/>
              </a:rPr>
              <a:t>|</a:t>
            </a:r>
            <a:r>
              <a:rPr lang="en-US" sz="3200" dirty="0">
                <a:solidFill>
                  <a:srgbClr val="02100E"/>
                </a:solidFill>
                <a:latin typeface="Open Sans" pitchFamily="2" charset="0"/>
                <a:ea typeface="Open Sans" pitchFamily="2" charset="0"/>
                <a:cs typeface="Open Sans" pitchFamily="2" charset="0"/>
              </a:rPr>
              <a:t> full-scale aircraft build underway</a:t>
            </a:r>
          </a:p>
        </p:txBody>
      </p:sp>
    </p:spTree>
    <p:extLst>
      <p:ext uri="{BB962C8B-B14F-4D97-AF65-F5344CB8AC3E}">
        <p14:creationId xmlns:p14="http://schemas.microsoft.com/office/powerpoint/2010/main" val="260701107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B35B9B-CCE7-2918-0BAC-69B5B155EF52}"/>
              </a:ext>
            </a:extLst>
          </p:cNvPr>
          <p:cNvPicPr>
            <a:picLocks noChangeAspect="1"/>
          </p:cNvPicPr>
          <p:nvPr/>
        </p:nvPicPr>
        <p:blipFill rotWithShape="1">
          <a:blip r:embed="rId3">
            <a:extLst>
              <a:ext uri="{28A0092B-C50C-407E-A947-70E740481C1C}">
                <a14:useLocalDpi xmlns:a14="http://schemas.microsoft.com/office/drawing/2010/main" val="0"/>
              </a:ext>
            </a:extLst>
          </a:blip>
          <a:srcRect t="9337" r="670" b="6668"/>
          <a:stretch/>
        </p:blipFill>
        <p:spPr>
          <a:xfrm>
            <a:off x="0" y="-34579"/>
            <a:ext cx="20104100" cy="11324492"/>
          </a:xfrm>
          <a:prstGeom prst="rect">
            <a:avLst/>
          </a:prstGeom>
        </p:spPr>
      </p:pic>
      <p:sp>
        <p:nvSpPr>
          <p:cNvPr id="7" name="Rectangle 6">
            <a:extLst>
              <a:ext uri="{FF2B5EF4-FFF2-40B4-BE49-F238E27FC236}">
                <a16:creationId xmlns:a16="http://schemas.microsoft.com/office/drawing/2014/main" id="{E613C26B-CB45-1336-4012-76F3A50095A0}"/>
              </a:ext>
            </a:extLst>
          </p:cNvPr>
          <p:cNvSpPr/>
          <p:nvPr/>
        </p:nvSpPr>
        <p:spPr>
          <a:xfrm>
            <a:off x="0" y="-74889"/>
            <a:ext cx="20104100" cy="11384239"/>
          </a:xfrm>
          <a:prstGeom prst="rect">
            <a:avLst/>
          </a:prstGeom>
          <a:gradFill>
            <a:gsLst>
              <a:gs pos="36000">
                <a:srgbClr val="050709">
                  <a:alpha val="34357"/>
                </a:srgbClr>
              </a:gs>
              <a:gs pos="0">
                <a:srgbClr val="050709">
                  <a:alpha val="88221"/>
                </a:srgbClr>
              </a:gs>
              <a:gs pos="78000">
                <a:srgbClr val="050709">
                  <a:alpha val="20019"/>
                </a:srgbClr>
              </a:gs>
              <a:gs pos="100000">
                <a:srgbClr val="050709">
                  <a:alpha val="7953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bject 5">
            <a:extLst>
              <a:ext uri="{FF2B5EF4-FFF2-40B4-BE49-F238E27FC236}">
                <a16:creationId xmlns:a16="http://schemas.microsoft.com/office/drawing/2014/main" id="{F90D94E0-C731-87A6-F1BC-C1ED83DA8086}"/>
              </a:ext>
            </a:extLst>
          </p:cNvPr>
          <p:cNvSpPr txBox="1"/>
          <p:nvPr/>
        </p:nvSpPr>
        <p:spPr>
          <a:xfrm>
            <a:off x="682625" y="1538698"/>
            <a:ext cx="17509122" cy="1088375"/>
          </a:xfrm>
          <a:prstGeom prst="rect">
            <a:avLst/>
          </a:prstGeom>
          <a:noFill/>
        </p:spPr>
        <p:txBody>
          <a:bodyPr vert="horz" wrap="square" lIns="0" tIns="0" rIns="0" bIns="0" rtlCol="0">
            <a:spAutoFit/>
          </a:bodyPr>
          <a:lstStyle/>
          <a:p>
            <a:pPr marR="5080">
              <a:lnSpc>
                <a:spcPct val="114000"/>
              </a:lnSpc>
            </a:pPr>
            <a:r>
              <a:rPr lang="en-CA" sz="3200" spc="-20" dirty="0">
                <a:solidFill>
                  <a:srgbClr val="FFFFFF"/>
                </a:solidFill>
                <a:latin typeface="Open Sans Light" pitchFamily="2" charset="0"/>
                <a:ea typeface="Open Sans Light" pitchFamily="2" charset="0"/>
                <a:cs typeface="Open Sans Light" pitchFamily="2" charset="0"/>
              </a:rPr>
              <a:t>Exceptional performance of the large-scale prototype has allowed the team accelerate development of a full-scale aircraft. </a:t>
            </a:r>
            <a:endParaRPr lang="en-CA" sz="3200" dirty="0">
              <a:solidFill>
                <a:srgbClr val="FFFFFF"/>
              </a:solidFill>
              <a:latin typeface="Open Sans Light" pitchFamily="2" charset="0"/>
              <a:ea typeface="Open Sans Light" pitchFamily="2" charset="0"/>
              <a:cs typeface="Open Sans Light" pitchFamily="2" charset="0"/>
            </a:endParaRPr>
          </a:p>
        </p:txBody>
      </p:sp>
      <p:sp>
        <p:nvSpPr>
          <p:cNvPr id="12" name="object 13">
            <a:extLst>
              <a:ext uri="{FF2B5EF4-FFF2-40B4-BE49-F238E27FC236}">
                <a16:creationId xmlns:a16="http://schemas.microsoft.com/office/drawing/2014/main" id="{826F49D4-4922-4965-D2A5-DE4F4BE2F1D6}"/>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19</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sp>
        <p:nvSpPr>
          <p:cNvPr id="15" name="object 8">
            <a:extLst>
              <a:ext uri="{FF2B5EF4-FFF2-40B4-BE49-F238E27FC236}">
                <a16:creationId xmlns:a16="http://schemas.microsoft.com/office/drawing/2014/main" id="{82A37805-457C-B9E0-F432-0FD318850D52}"/>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sp>
        <p:nvSpPr>
          <p:cNvPr id="17" name="Title 1">
            <a:extLst>
              <a:ext uri="{FF2B5EF4-FFF2-40B4-BE49-F238E27FC236}">
                <a16:creationId xmlns:a16="http://schemas.microsoft.com/office/drawing/2014/main" id="{E714EDE3-8FA1-198B-B7F7-DB26F1152439}"/>
              </a:ext>
            </a:extLst>
          </p:cNvPr>
          <p:cNvSpPr txBox="1">
            <a:spLocks/>
          </p:cNvSpPr>
          <p:nvPr/>
        </p:nvSpPr>
        <p:spPr>
          <a:xfrm>
            <a:off x="14484084" y="5672138"/>
            <a:ext cx="2305316" cy="369332"/>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spcAft>
                <a:spcPts val="1600"/>
              </a:spcAft>
            </a:pPr>
            <a:r>
              <a:rPr lang="en-US" sz="1200" i="1" kern="0" dirty="0">
                <a:solidFill>
                  <a:schemeClr val="tx1"/>
                </a:solidFill>
                <a:latin typeface="Open Sans" pitchFamily="2" charset="0"/>
                <a:ea typeface="Open Sans" pitchFamily="2" charset="0"/>
                <a:cs typeface="Open Sans" pitchFamily="2" charset="0"/>
              </a:rPr>
              <a:t>Large scale model of the </a:t>
            </a:r>
            <a:r>
              <a:rPr lang="en-US" sz="1200" i="1" kern="0" dirty="0" err="1">
                <a:solidFill>
                  <a:schemeClr val="tx1"/>
                </a:solidFill>
                <a:latin typeface="Open Sans" pitchFamily="2" charset="0"/>
                <a:ea typeface="Open Sans" pitchFamily="2" charset="0"/>
                <a:cs typeface="Open Sans" pitchFamily="2" charset="0"/>
              </a:rPr>
              <a:t>Cavorite</a:t>
            </a:r>
            <a:r>
              <a:rPr lang="en-US" sz="1200" i="1" kern="0" dirty="0">
                <a:solidFill>
                  <a:schemeClr val="tx1"/>
                </a:solidFill>
                <a:latin typeface="Open Sans" pitchFamily="2" charset="0"/>
                <a:ea typeface="Open Sans" pitchFamily="2" charset="0"/>
                <a:cs typeface="Open Sans" pitchFamily="2" charset="0"/>
              </a:rPr>
              <a:t> during wind tunnel testing</a:t>
            </a:r>
          </a:p>
        </p:txBody>
      </p:sp>
      <p:sp>
        <p:nvSpPr>
          <p:cNvPr id="4" name="Action Button: Forward or Next 3">
            <a:hlinkClick r:id="rId4" highlightClick="1"/>
            <a:extLst>
              <a:ext uri="{FF2B5EF4-FFF2-40B4-BE49-F238E27FC236}">
                <a16:creationId xmlns:a16="http://schemas.microsoft.com/office/drawing/2014/main" id="{4517F678-7181-2663-35C9-54961D70923B}"/>
              </a:ext>
            </a:extLst>
          </p:cNvPr>
          <p:cNvSpPr/>
          <p:nvPr/>
        </p:nvSpPr>
        <p:spPr>
          <a:xfrm>
            <a:off x="682625" y="9447362"/>
            <a:ext cx="617855" cy="472926"/>
          </a:xfrm>
          <a:prstGeom prst="actionButtonForwardNext">
            <a:avLst/>
          </a:prstGeom>
          <a:solidFill>
            <a:srgbClr val="FBDD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5">
            <a:extLst>
              <a:ext uri="{FF2B5EF4-FFF2-40B4-BE49-F238E27FC236}">
                <a16:creationId xmlns:a16="http://schemas.microsoft.com/office/drawing/2014/main" id="{7ECDC56A-EC64-8C8D-24F3-5B38C8F7B504}"/>
              </a:ext>
            </a:extLst>
          </p:cNvPr>
          <p:cNvSpPr txBox="1"/>
          <p:nvPr/>
        </p:nvSpPr>
        <p:spPr>
          <a:xfrm>
            <a:off x="1421130" y="9556483"/>
            <a:ext cx="9324975" cy="276999"/>
          </a:xfrm>
          <a:prstGeom prst="rect">
            <a:avLst/>
          </a:prstGeom>
          <a:noFill/>
        </p:spPr>
        <p:txBody>
          <a:bodyPr vert="horz" wrap="square" lIns="0" tIns="0" rIns="0" bIns="0" rtlCol="0">
            <a:spAutoFit/>
          </a:bodyPr>
          <a:lstStyle/>
          <a:p>
            <a:pPr marR="5080"/>
            <a:r>
              <a:rPr lang="en-CA" b="1" dirty="0">
                <a:solidFill>
                  <a:srgbClr val="FBDD05"/>
                </a:solidFill>
                <a:latin typeface="Open Sans Semibold" pitchFamily="2" charset="0"/>
                <a:ea typeface="Open Sans Semibold" pitchFamily="2" charset="0"/>
                <a:cs typeface="Open Sans Semibold" pitchFamily="2" charset="0"/>
              </a:rPr>
              <a:t>WATCH OUR WIND TUNNEL TEST</a:t>
            </a:r>
          </a:p>
        </p:txBody>
      </p:sp>
      <p:sp>
        <p:nvSpPr>
          <p:cNvPr id="2" name="object 8">
            <a:extLst>
              <a:ext uri="{FF2B5EF4-FFF2-40B4-BE49-F238E27FC236}">
                <a16:creationId xmlns:a16="http://schemas.microsoft.com/office/drawing/2014/main" id="{18E13086-9BC6-AF27-6F41-D67B14EEF992}"/>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
        <p:nvSpPr>
          <p:cNvPr id="3" name="The journey so far">
            <a:extLst>
              <a:ext uri="{FF2B5EF4-FFF2-40B4-BE49-F238E27FC236}">
                <a16:creationId xmlns:a16="http://schemas.microsoft.com/office/drawing/2014/main" id="{13DBF2A5-BACB-BE87-D71C-896EEA9DEAC5}"/>
              </a:ext>
            </a:extLst>
          </p:cNvPr>
          <p:cNvSpPr txBox="1"/>
          <p:nvPr/>
        </p:nvSpPr>
        <p:spPr>
          <a:xfrm>
            <a:off x="682624" y="612775"/>
            <a:ext cx="14531976"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chorCtr="0">
            <a:spAutoFit/>
          </a:bodyPr>
          <a:lstStyle>
            <a:lvl1pPr algn="l" defTabSz="457200">
              <a:defRPr sz="7500">
                <a:solidFill>
                  <a:srgbClr val="FFFFFF"/>
                </a:solidFill>
                <a:latin typeface="Leto Text Sans"/>
                <a:ea typeface="Leto Text Sans"/>
                <a:cs typeface="Leto Text Sans"/>
                <a:sym typeface="Leto Text Sans"/>
              </a:defRPr>
            </a:lvl1pPr>
          </a:lstStyle>
          <a:p>
            <a:r>
              <a:rPr lang="en-US" sz="3900" dirty="0">
                <a:latin typeface="Open Sans Light" pitchFamily="2" charset="0"/>
                <a:ea typeface="Open Sans Light" pitchFamily="2" charset="0"/>
                <a:cs typeface="Open Sans Light" pitchFamily="2" charset="0"/>
              </a:rPr>
              <a:t>RAPID TECHNICAL DEVELOPMENT PROGRESS</a:t>
            </a:r>
            <a:endParaRPr lang="en-US" sz="3900" dirty="0">
              <a:solidFill>
                <a:srgbClr val="000000"/>
              </a:solidFill>
              <a:latin typeface="Open Sans Light" pitchFamily="2" charset="0"/>
              <a:ea typeface="Open Sans Light" pitchFamily="2" charset="0"/>
              <a:cs typeface="Open Sans Light" pitchFamily="2" charset="0"/>
              <a:sym typeface="Times Roman"/>
            </a:endParaRPr>
          </a:p>
        </p:txBody>
      </p:sp>
    </p:spTree>
    <p:extLst>
      <p:ext uri="{BB962C8B-B14F-4D97-AF65-F5344CB8AC3E}">
        <p14:creationId xmlns:p14="http://schemas.microsoft.com/office/powerpoint/2010/main" val="83826736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2625" y="1771650"/>
            <a:ext cx="18730913" cy="5035802"/>
          </a:xfrm>
          <a:prstGeom prst="rect">
            <a:avLst/>
          </a:prstGeom>
        </p:spPr>
        <p:txBody>
          <a:bodyPr vert="horz" wrap="square" lIns="0" tIns="0" rIns="0" bIns="0" rtlCol="0">
            <a:spAutoFit/>
          </a:bodyPr>
          <a:lstStyle/>
          <a:p>
            <a:pPr algn="just">
              <a:lnSpc>
                <a:spcPct val="114000"/>
              </a:lnSpc>
            </a:pPr>
            <a:r>
              <a:rPr lang="x-none" sz="1600">
                <a:effectLst/>
                <a:latin typeface="Open Sans Light" pitchFamily="2" charset="0"/>
                <a:ea typeface="Open Sans Light" pitchFamily="2" charset="0"/>
                <a:cs typeface="Open Sans Light" pitchFamily="2" charset="0"/>
              </a:rPr>
              <a:t>This document contains forward-looking statements</a:t>
            </a:r>
            <a:r>
              <a:rPr lang="en-CA" sz="1600" dirty="0">
                <a:effectLst/>
                <a:latin typeface="Open Sans Light" pitchFamily="2" charset="0"/>
                <a:ea typeface="Open Sans Light" pitchFamily="2" charset="0"/>
                <a:cs typeface="Open Sans Light" pitchFamily="2" charset="0"/>
              </a:rPr>
              <a:t> regarding, among other things, the strategies of </a:t>
            </a:r>
            <a:r>
              <a:rPr lang="x-none" sz="1600">
                <a:effectLst/>
                <a:latin typeface="Open Sans Light" pitchFamily="2" charset="0"/>
                <a:ea typeface="Open Sans Light" pitchFamily="2" charset="0"/>
                <a:cs typeface="Open Sans Light" pitchFamily="2" charset="0"/>
              </a:rPr>
              <a:t>Robinson Aircraft </a:t>
            </a:r>
            <a:r>
              <a:rPr lang="en-CA" sz="1600" dirty="0">
                <a:effectLst/>
                <a:latin typeface="Open Sans Light" pitchFamily="2" charset="0"/>
                <a:ea typeface="Open Sans Light" pitchFamily="2" charset="0"/>
                <a:cs typeface="Open Sans Light" pitchFamily="2" charset="0"/>
              </a:rPr>
              <a:t>Ltd.</a:t>
            </a:r>
            <a:r>
              <a:rPr lang="x-none" sz="1600">
                <a:effectLst/>
                <a:latin typeface="Open Sans Light" pitchFamily="2" charset="0"/>
                <a:ea typeface="Open Sans Light" pitchFamily="2" charset="0"/>
                <a:cs typeface="Open Sans Light" pitchFamily="2" charset="0"/>
              </a:rPr>
              <a:t> (“Horizon Aircraft”</a:t>
            </a:r>
            <a:r>
              <a:rPr lang="en-CA" sz="1600" dirty="0">
                <a:effectLst/>
                <a:latin typeface="Open Sans Light" pitchFamily="2" charset="0"/>
                <a:ea typeface="Open Sans Light" pitchFamily="2" charset="0"/>
                <a:cs typeface="Open Sans Light" pitchFamily="2" charset="0"/>
              </a:rPr>
              <a:t> or </a:t>
            </a:r>
            <a:r>
              <a:rPr lang="x-none" sz="1600">
                <a:effectLst/>
                <a:latin typeface="Open Sans Light" pitchFamily="2" charset="0"/>
                <a:ea typeface="Open Sans Light" pitchFamily="2" charset="0"/>
                <a:cs typeface="Open Sans Light" pitchFamily="2" charset="0"/>
              </a:rPr>
              <a:t>“</a:t>
            </a:r>
            <a:r>
              <a:rPr lang="en-CA" sz="1600" dirty="0">
                <a:effectLst/>
                <a:latin typeface="Open Sans Light" pitchFamily="2" charset="0"/>
                <a:ea typeface="Open Sans Light" pitchFamily="2" charset="0"/>
                <a:cs typeface="Open Sans Light" pitchFamily="2" charset="0"/>
              </a:rPr>
              <a:t>we</a:t>
            </a:r>
            <a:r>
              <a:rPr lang="x-none" sz="1600">
                <a:effectLst/>
                <a:latin typeface="Open Sans Light" pitchFamily="2" charset="0"/>
                <a:ea typeface="Open Sans Light" pitchFamily="2" charset="0"/>
                <a:cs typeface="Open Sans Light" pitchFamily="2" charset="0"/>
              </a:rPr>
              <a:t>”</a:t>
            </a:r>
            <a:r>
              <a:rPr lang="en-CA" sz="1600" dirty="0">
                <a:effectLst/>
                <a:latin typeface="Open Sans Light" pitchFamily="2" charset="0"/>
                <a:ea typeface="Open Sans Light" pitchFamily="2" charset="0"/>
                <a:cs typeface="Open Sans Light" pitchFamily="2" charset="0"/>
              </a:rPr>
              <a:t> or </a:t>
            </a:r>
            <a:r>
              <a:rPr lang="x-none" sz="1600">
                <a:effectLst/>
                <a:latin typeface="Open Sans Light" pitchFamily="2" charset="0"/>
                <a:ea typeface="Open Sans Light" pitchFamily="2" charset="0"/>
                <a:cs typeface="Open Sans Light" pitchFamily="2" charset="0"/>
              </a:rPr>
              <a:t>“</a:t>
            </a:r>
            <a:r>
              <a:rPr lang="en-CA" sz="1600" dirty="0">
                <a:effectLst/>
                <a:latin typeface="Open Sans Light" pitchFamily="2" charset="0"/>
                <a:ea typeface="Open Sans Light" pitchFamily="2" charset="0"/>
                <a:cs typeface="Open Sans Light" pitchFamily="2" charset="0"/>
              </a:rPr>
              <a:t>our</a:t>
            </a:r>
            <a:r>
              <a:rPr lang="x-none" sz="1600">
                <a:effectLst/>
                <a:latin typeface="Open Sans Light" pitchFamily="2" charset="0"/>
                <a:ea typeface="Open Sans Light" pitchFamily="2" charset="0"/>
                <a:cs typeface="Open Sans Light" pitchFamily="2" charset="0"/>
              </a:rPr>
              <a:t>”) which may constitute “forward-looking statements” within the meaning of the </a:t>
            </a:r>
            <a:r>
              <a:rPr lang="en-CA" sz="1600" dirty="0">
                <a:effectLst/>
                <a:latin typeface="Open Sans Light" pitchFamily="2" charset="0"/>
                <a:ea typeface="Open Sans Light" pitchFamily="2" charset="0"/>
                <a:cs typeface="Open Sans Light" pitchFamily="2" charset="0"/>
              </a:rPr>
              <a:t>United States </a:t>
            </a:r>
            <a:r>
              <a:rPr lang="x-none" sz="1600">
                <a:effectLst/>
                <a:latin typeface="Open Sans Light" pitchFamily="2" charset="0"/>
                <a:ea typeface="Open Sans Light" pitchFamily="2" charset="0"/>
                <a:cs typeface="Open Sans Light" pitchFamily="2" charset="0"/>
              </a:rPr>
              <a:t>Securities Act of 1933</a:t>
            </a:r>
            <a:r>
              <a:rPr lang="en-CA" sz="1600" dirty="0">
                <a:effectLst/>
                <a:latin typeface="Open Sans Light" pitchFamily="2" charset="0"/>
                <a:ea typeface="Open Sans Light" pitchFamily="2" charset="0"/>
                <a:cs typeface="Open Sans Light" pitchFamily="2" charset="0"/>
              </a:rPr>
              <a:t>, as amended (the “U.S. Securities Act”) </a:t>
            </a:r>
            <a:r>
              <a:rPr lang="x-none" sz="1600">
                <a:effectLst/>
                <a:latin typeface="Open Sans Light" pitchFamily="2" charset="0"/>
                <a:ea typeface="Open Sans Light" pitchFamily="2" charset="0"/>
                <a:cs typeface="Open Sans Light" pitchFamily="2" charset="0"/>
              </a:rPr>
              <a:t>and the </a:t>
            </a:r>
            <a:r>
              <a:rPr lang="en-CA" sz="1600" dirty="0">
                <a:effectLst/>
                <a:latin typeface="Open Sans Light" pitchFamily="2" charset="0"/>
                <a:ea typeface="Open Sans Light" pitchFamily="2" charset="0"/>
                <a:cs typeface="Open Sans Light" pitchFamily="2" charset="0"/>
              </a:rPr>
              <a:t>United States </a:t>
            </a:r>
            <a:r>
              <a:rPr lang="x-none" sz="1600">
                <a:effectLst/>
                <a:latin typeface="Open Sans Light" pitchFamily="2" charset="0"/>
                <a:ea typeface="Open Sans Light" pitchFamily="2" charset="0"/>
                <a:cs typeface="Open Sans Light" pitchFamily="2" charset="0"/>
              </a:rPr>
              <a:t>Securities Exchange Act of 1934, as amended by the Private Securities Litigation Reform Act of 1995</a:t>
            </a:r>
            <a:r>
              <a:rPr lang="en-CA" sz="1600" dirty="0">
                <a:effectLst/>
                <a:latin typeface="Open Sans Light" pitchFamily="2" charset="0"/>
                <a:ea typeface="Open Sans Light" pitchFamily="2" charset="0"/>
                <a:cs typeface="Open Sans Light" pitchFamily="2" charset="0"/>
              </a:rPr>
              <a:t>, including but not limited to the ability of Horizon Aircraft to successfully complete testing and certification of its Cavorite X7 </a:t>
            </a:r>
            <a:r>
              <a:rPr lang="en-CA" sz="1600" dirty="0" err="1">
                <a:effectLst/>
                <a:latin typeface="Open Sans Light" pitchFamily="2" charset="0"/>
                <a:ea typeface="Open Sans Light" pitchFamily="2" charset="0"/>
                <a:cs typeface="Open Sans Light" pitchFamily="2" charset="0"/>
              </a:rPr>
              <a:t>eVTOL</a:t>
            </a:r>
            <a:r>
              <a:rPr lang="en-CA" sz="1600" dirty="0">
                <a:effectLst/>
                <a:latin typeface="Open Sans Light" pitchFamily="2" charset="0"/>
                <a:ea typeface="Open Sans Light" pitchFamily="2" charset="0"/>
                <a:cs typeface="Open Sans Light" pitchFamily="2" charset="0"/>
              </a:rPr>
              <a:t> quickly and then to enter the market and service a broad spectrum of early use cases, including the targeted future production of Horizon’s Cavorite X7 aircraft; the ability of the Cavorite X7 to take off and land like a helicopter and fly twice as fast; the projected useful load, estimated maximum speed and projected range of the Cavorite X7 aircraft; the ability of the Cavorite X7 to fly 98% of its mission in a like a traditional aircraft; the certification for flight into known icing; and the ability of the Cavorite X7 to be fast, versatile, and built for bad weather</a:t>
            </a:r>
            <a:r>
              <a:rPr lang="x-none" sz="1600">
                <a:effectLst/>
                <a:latin typeface="Open Sans Light" pitchFamily="2" charset="0"/>
                <a:ea typeface="Open Sans Light" pitchFamily="2" charset="0"/>
                <a:cs typeface="Open Sans Light" pitchFamily="2" charset="0"/>
              </a:rPr>
              <a:t>.</a:t>
            </a:r>
            <a:r>
              <a:rPr lang="en-US" sz="1600" dirty="0">
                <a:effectLst/>
                <a:latin typeface="Open Sans Light" pitchFamily="2" charset="0"/>
                <a:ea typeface="Open Sans Light" pitchFamily="2" charset="0"/>
                <a:cs typeface="Open Sans Light" pitchFamily="2" charset="0"/>
              </a:rPr>
              <a:t> </a:t>
            </a:r>
            <a:r>
              <a:rPr lang="en-CA" sz="1600" dirty="0">
                <a:effectLst/>
                <a:latin typeface="Open Sans Light" pitchFamily="2" charset="0"/>
                <a:ea typeface="Open Sans Light" pitchFamily="2" charset="0"/>
                <a:cs typeface="Open Sans Light" pitchFamily="2" charset="0"/>
              </a:rPr>
              <a:t>Generally, statements that are not historical facts, including statements concerning possible or assumed future actions, business strategies, events or results of operations, are forward-looking statements.  </a:t>
            </a:r>
            <a:r>
              <a:rPr lang="x-none" sz="1600">
                <a:effectLst/>
                <a:latin typeface="Open Sans Light" pitchFamily="2" charset="0"/>
                <a:ea typeface="Open Sans Light" pitchFamily="2" charset="0"/>
                <a:cs typeface="Open Sans Light" pitchFamily="2" charset="0"/>
              </a:rPr>
              <a:t>The forward-looking statements </a:t>
            </a:r>
            <a:r>
              <a:rPr lang="en-CA" sz="1600" dirty="0">
                <a:effectLst/>
                <a:latin typeface="Open Sans Light" pitchFamily="2" charset="0"/>
                <a:ea typeface="Open Sans Light" pitchFamily="2" charset="0"/>
                <a:cs typeface="Open Sans Light" pitchFamily="2" charset="0"/>
              </a:rPr>
              <a:t>represent our current expectations, estimates, forecasts and assumptions, and are based on information available as of the date hereof and </a:t>
            </a:r>
            <a:r>
              <a:rPr lang="x-none" sz="1600">
                <a:effectLst/>
                <a:latin typeface="Open Sans Light" pitchFamily="2" charset="0"/>
                <a:ea typeface="Open Sans Light" pitchFamily="2" charset="0"/>
                <a:cs typeface="Open Sans Light" pitchFamily="2" charset="0"/>
              </a:rPr>
              <a:t>involve known and unknown risks, uncertainties</a:t>
            </a:r>
            <a:r>
              <a:rPr lang="en-CA" sz="1600" dirty="0">
                <a:effectLst/>
                <a:latin typeface="Open Sans Light" pitchFamily="2" charset="0"/>
                <a:ea typeface="Open Sans Light" pitchFamily="2" charset="0"/>
                <a:cs typeface="Open Sans Light" pitchFamily="2" charset="0"/>
              </a:rPr>
              <a:t>, assumptions</a:t>
            </a:r>
            <a:r>
              <a:rPr lang="x-none" sz="1600">
                <a:effectLst/>
                <a:latin typeface="Open Sans Light" pitchFamily="2" charset="0"/>
                <a:ea typeface="Open Sans Light" pitchFamily="2" charset="0"/>
                <a:cs typeface="Open Sans Light" pitchFamily="2" charset="0"/>
              </a:rPr>
              <a:t> and other factors which may cause our actual results, performances or achievements to be materially different from any future results, performances or achievements expressed or implied by the forward-looking statements. </a:t>
            </a:r>
            <a:r>
              <a:rPr lang="en-CA" sz="1600" dirty="0">
                <a:effectLst/>
                <a:latin typeface="Open Sans Light" pitchFamily="2" charset="0"/>
                <a:ea typeface="Open Sans Light" pitchFamily="2" charset="0"/>
                <a:cs typeface="Open Sans Light" pitchFamily="2" charset="0"/>
              </a:rPr>
              <a:t> Such risks and uncertainties include, but are not limited to:  the size and growth of the regional air mobility market generally; our ability to develop, certify and produce aircraft that meet our performance expectations, the competitive environment in which we plan to operate; our present and future capital needs to achieve our goals; our ability to adequately protect and enforce our intellectual property rights; our ability to effectively respond to evolving regulations and standards relating to our planned aircraft; and uncertainties related to our limited operating history and that we face significant challenges to develop, certify, and manufacture its aircraft. Although Horizon Aircraft believes that its plans, intentions and expectations reflected in or suggested by these forward-looking statements are reasonable, Horizon Aircraft cannot assure you that Horizon Aircraft will achieve or realize these plans, intentions or expectations. Forward-looking statements are not guarantees of performance. As such</a:t>
            </a:r>
            <a:r>
              <a:rPr lang="x-none" sz="1600">
                <a:effectLst/>
                <a:latin typeface="Open Sans Light" pitchFamily="2" charset="0"/>
                <a:ea typeface="Open Sans Light" pitchFamily="2" charset="0"/>
                <a:cs typeface="Open Sans Light" pitchFamily="2" charset="0"/>
              </a:rPr>
              <a:t>, you should not place undue reliance on these forward-looking statements</a:t>
            </a:r>
            <a:r>
              <a:rPr lang="en-CA" sz="1600" dirty="0">
                <a:effectLst/>
                <a:latin typeface="Open Sans Light" pitchFamily="2" charset="0"/>
                <a:ea typeface="Open Sans Light" pitchFamily="2" charset="0"/>
                <a:cs typeface="Open Sans Light" pitchFamily="2" charset="0"/>
              </a:rPr>
              <a:t> and y</a:t>
            </a:r>
            <a:r>
              <a:rPr lang="x-none" sz="1600">
                <a:effectLst/>
                <a:latin typeface="Open Sans Light" pitchFamily="2" charset="0"/>
                <a:ea typeface="Open Sans Light" pitchFamily="2" charset="0"/>
                <a:cs typeface="Open Sans Light" pitchFamily="2" charset="0"/>
              </a:rPr>
              <a:t>ou should read this document completely and with the understanding that our actual future results may be materially different from what we expect. All forward</a:t>
            </a:r>
            <a:r>
              <a:rPr lang="en-CA" sz="1600" dirty="0">
                <a:effectLst/>
                <a:latin typeface="Open Sans Light" pitchFamily="2" charset="0"/>
                <a:ea typeface="Open Sans Light" pitchFamily="2" charset="0"/>
                <a:cs typeface="Open Sans Light" pitchFamily="2" charset="0"/>
              </a:rPr>
              <a:t>-</a:t>
            </a:r>
            <a:r>
              <a:rPr lang="x-none" sz="1600">
                <a:effectLst/>
                <a:latin typeface="Open Sans Light" pitchFamily="2" charset="0"/>
                <a:ea typeface="Open Sans Light" pitchFamily="2" charset="0"/>
                <a:cs typeface="Open Sans Light" pitchFamily="2" charset="0"/>
              </a:rPr>
              <a:t>looking statements are qualified in their entirety by this cautionary statement. </a:t>
            </a:r>
            <a:r>
              <a:rPr lang="en-CA" sz="1600" dirty="0">
                <a:effectLst/>
                <a:latin typeface="Open Sans Light" pitchFamily="2" charset="0"/>
                <a:ea typeface="Open Sans Light" pitchFamily="2" charset="0"/>
                <a:cs typeface="Open Sans Light" pitchFamily="2" charset="0"/>
              </a:rPr>
              <a:t>Horizon Aircraft</a:t>
            </a:r>
            <a:r>
              <a:rPr lang="x-none" sz="1600">
                <a:effectLst/>
                <a:latin typeface="Open Sans Light" pitchFamily="2" charset="0"/>
                <a:ea typeface="Open Sans Light" pitchFamily="2" charset="0"/>
                <a:cs typeface="Open Sans Light" pitchFamily="2" charset="0"/>
              </a:rPr>
              <a:t> undertakes no obligation to update or revise forward</a:t>
            </a:r>
            <a:r>
              <a:rPr lang="en-CA" sz="1600" dirty="0">
                <a:effectLst/>
                <a:latin typeface="Open Sans Light" pitchFamily="2" charset="0"/>
                <a:ea typeface="Open Sans Light" pitchFamily="2" charset="0"/>
                <a:cs typeface="Open Sans Light" pitchFamily="2" charset="0"/>
              </a:rPr>
              <a:t>-</a:t>
            </a:r>
            <a:r>
              <a:rPr lang="x-none" sz="1600">
                <a:effectLst/>
                <a:latin typeface="Open Sans Light" pitchFamily="2" charset="0"/>
                <a:ea typeface="Open Sans Light" pitchFamily="2" charset="0"/>
                <a:cs typeface="Open Sans Light" pitchFamily="2" charset="0"/>
              </a:rPr>
              <a:t>looking statements to reflect changed assumptions, the occurrence of unanticipated events or changes to future operating results</a:t>
            </a:r>
            <a:r>
              <a:rPr lang="en-CA" sz="1600" dirty="0">
                <a:effectLst/>
                <a:latin typeface="Open Sans Light" pitchFamily="2" charset="0"/>
                <a:ea typeface="Open Sans Light" pitchFamily="2" charset="0"/>
                <a:cs typeface="Open Sans Light" pitchFamily="2" charset="0"/>
              </a:rPr>
              <a:t> or circumstances, whether as a result of new information, future events or otherwise, except as may be required under applicable securities laws</a:t>
            </a:r>
            <a:r>
              <a:rPr lang="x-none" sz="1600">
                <a:effectLst/>
                <a:latin typeface="Open Sans Light" pitchFamily="2" charset="0"/>
                <a:ea typeface="Open Sans Light" pitchFamily="2" charset="0"/>
                <a:cs typeface="Open Sans Light" pitchFamily="2" charset="0"/>
              </a:rPr>
              <a:t>. No securities regulatory authority has expressed an opinion about </a:t>
            </a:r>
            <a:r>
              <a:rPr lang="en-CA" sz="1600" dirty="0">
                <a:effectLst/>
                <a:latin typeface="Open Sans Light" pitchFamily="2" charset="0"/>
                <a:ea typeface="Open Sans Light" pitchFamily="2" charset="0"/>
                <a:cs typeface="Open Sans Light" pitchFamily="2" charset="0"/>
              </a:rPr>
              <a:t>Horizon Aircraft </a:t>
            </a:r>
            <a:r>
              <a:rPr lang="x-none" sz="1600">
                <a:effectLst/>
                <a:latin typeface="Open Sans Light" pitchFamily="2" charset="0"/>
                <a:ea typeface="Open Sans Light" pitchFamily="2" charset="0"/>
                <a:cs typeface="Open Sans Light" pitchFamily="2" charset="0"/>
              </a:rPr>
              <a:t>securities and it is an offense to claim otherwise.</a:t>
            </a:r>
            <a:endParaRPr lang="en-CA" sz="1600" dirty="0">
              <a:effectLst/>
              <a:latin typeface="Open Sans Light" pitchFamily="2" charset="0"/>
              <a:ea typeface="Open Sans Light" pitchFamily="2" charset="0"/>
              <a:cs typeface="Open Sans Light" pitchFamily="2" charset="0"/>
            </a:endParaRPr>
          </a:p>
        </p:txBody>
      </p:sp>
      <p:sp>
        <p:nvSpPr>
          <p:cNvPr id="5" name="object 5"/>
          <p:cNvSpPr txBox="1"/>
          <p:nvPr/>
        </p:nvSpPr>
        <p:spPr>
          <a:xfrm>
            <a:off x="682625" y="603948"/>
            <a:ext cx="18730913" cy="616194"/>
          </a:xfrm>
          <a:prstGeom prst="rect">
            <a:avLst/>
          </a:prstGeom>
        </p:spPr>
        <p:txBody>
          <a:bodyPr vert="horz" wrap="square" lIns="0" tIns="0" rIns="0" bIns="0" rtlCol="0">
            <a:spAutoFit/>
          </a:bodyPr>
          <a:lstStyle/>
          <a:p>
            <a:pPr marL="12700">
              <a:lnSpc>
                <a:spcPct val="100000"/>
              </a:lnSpc>
              <a:spcBef>
                <a:spcPts val="125"/>
              </a:spcBef>
            </a:pPr>
            <a:r>
              <a:rPr lang="en-CA" sz="3900" dirty="0">
                <a:latin typeface="Open Sans Light" pitchFamily="2" charset="0"/>
                <a:ea typeface="Open Sans Light" pitchFamily="2" charset="0"/>
                <a:cs typeface="Open Sans Light" pitchFamily="2" charset="0"/>
              </a:rPr>
              <a:t>Cautionary note about forward-looking statements</a:t>
            </a:r>
          </a:p>
        </p:txBody>
      </p:sp>
      <p:sp>
        <p:nvSpPr>
          <p:cNvPr id="12" name="object 8">
            <a:extLst>
              <a:ext uri="{FF2B5EF4-FFF2-40B4-BE49-F238E27FC236}">
                <a16:creationId xmlns:a16="http://schemas.microsoft.com/office/drawing/2014/main" id="{E70D298F-2464-DF2A-3B3C-D1A7B13BF765}"/>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tx1"/>
                </a:solidFill>
                <a:latin typeface="Open Sans Light" pitchFamily="2" charset="0"/>
                <a:ea typeface="Open Sans Light" pitchFamily="2" charset="0"/>
                <a:cs typeface="Open Sans Light" pitchFamily="2" charset="0"/>
              </a:rPr>
              <a:t>©2025 NEW HORIZON AIRCRAFT LTD.</a:t>
            </a:r>
          </a:p>
        </p:txBody>
      </p:sp>
      <p:sp>
        <p:nvSpPr>
          <p:cNvPr id="13" name="object 13">
            <a:extLst>
              <a:ext uri="{FF2B5EF4-FFF2-40B4-BE49-F238E27FC236}">
                <a16:creationId xmlns:a16="http://schemas.microsoft.com/office/drawing/2014/main" id="{62AD0435-8323-3874-A5CF-767BD1C3F535}"/>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latin typeface="Open Sans Light" pitchFamily="2" charset="0"/>
                <a:ea typeface="Open Sans Light" pitchFamily="2" charset="0"/>
                <a:cs typeface="Open Sans Light" pitchFamily="2" charset="0"/>
              </a:rPr>
              <a:pPr marL="38100" algn="r">
                <a:spcBef>
                  <a:spcPts val="235"/>
                </a:spcBef>
              </a:pPr>
              <a:t>2</a:t>
            </a:fld>
            <a:endParaRPr lang="en-CA" sz="1200" spc="15" dirty="0">
              <a:latin typeface="Open Sans Light" pitchFamily="2" charset="0"/>
              <a:ea typeface="Open Sans Light" pitchFamily="2" charset="0"/>
              <a:cs typeface="Open Sans Light" pitchFamily="2" charset="0"/>
            </a:endParaRPr>
          </a:p>
        </p:txBody>
      </p:sp>
      <p:sp>
        <p:nvSpPr>
          <p:cNvPr id="14" name="object 8">
            <a:extLst>
              <a:ext uri="{FF2B5EF4-FFF2-40B4-BE49-F238E27FC236}">
                <a16:creationId xmlns:a16="http://schemas.microsoft.com/office/drawing/2014/main" id="{AB4B0840-3EA0-181C-75AC-7E0E8DD6E98C}"/>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latin typeface="Open Sans Light" pitchFamily="2" charset="0"/>
                <a:ea typeface="Open Sans Light" pitchFamily="2" charset="0"/>
                <a:cs typeface="Open Sans Light" pitchFamily="2" charset="0"/>
              </a:rPr>
              <a:t>PRIVATE AND CONFIDENTIAL</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1000">
              <a:schemeClr val="tx1"/>
            </a:gs>
            <a:gs pos="35000">
              <a:schemeClr val="tx1"/>
            </a:gs>
            <a:gs pos="83000">
              <a:schemeClr val="accent1">
                <a:lumMod val="55445"/>
              </a:schemeClr>
            </a:gs>
            <a:gs pos="98000">
              <a:schemeClr val="accent1">
                <a:lumMod val="50000"/>
              </a:schemeClr>
            </a:gs>
          </a:gsLst>
          <a:lin ang="81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3285BB-2BE6-CF15-C2DB-6AE678CCD9D7}"/>
              </a:ext>
            </a:extLst>
          </p:cNvPr>
          <p:cNvSpPr/>
          <p:nvPr/>
        </p:nvSpPr>
        <p:spPr>
          <a:xfrm>
            <a:off x="682625" y="8082191"/>
            <a:ext cx="16459200" cy="1600200"/>
          </a:xfrm>
          <a:prstGeom prst="rect">
            <a:avLst/>
          </a:prstGeom>
          <a:solidFill>
            <a:schemeClr val="accent1">
              <a:alpha val="3522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AF2CA25-C9DF-676B-47F2-B7C822CB9307}"/>
              </a:ext>
            </a:extLst>
          </p:cNvPr>
          <p:cNvSpPr/>
          <p:nvPr/>
        </p:nvSpPr>
        <p:spPr>
          <a:xfrm>
            <a:off x="682625" y="5061858"/>
            <a:ext cx="16459200" cy="1600200"/>
          </a:xfrm>
          <a:prstGeom prst="rect">
            <a:avLst/>
          </a:prstGeom>
          <a:solidFill>
            <a:schemeClr val="accent1">
              <a:alpha val="3522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lane with a propeller&#10;&#10;Description automatically generated with medium confidence">
            <a:extLst>
              <a:ext uri="{FF2B5EF4-FFF2-40B4-BE49-F238E27FC236}">
                <a16:creationId xmlns:a16="http://schemas.microsoft.com/office/drawing/2014/main" id="{43C251D0-434B-2B2D-C250-DB6A6240A66A}"/>
              </a:ext>
            </a:extLst>
          </p:cNvPr>
          <p:cNvPicPr>
            <a:picLocks noChangeAspect="1"/>
          </p:cNvPicPr>
          <p:nvPr/>
        </p:nvPicPr>
        <p:blipFill rotWithShape="1">
          <a:blip r:embed="rId3" cstate="print">
            <a:alphaModFix amt="40000"/>
            <a:extLst>
              <a:ext uri="{28A0092B-C50C-407E-A947-70E740481C1C}">
                <a14:useLocalDpi xmlns:a14="http://schemas.microsoft.com/office/drawing/2010/main" val="0"/>
              </a:ext>
            </a:extLst>
          </a:blip>
          <a:srcRect l="2562" t="-440" r="2374" b="30"/>
          <a:stretch/>
        </p:blipFill>
        <p:spPr>
          <a:xfrm>
            <a:off x="12191999" y="0"/>
            <a:ext cx="7479535" cy="4448122"/>
          </a:xfrm>
          <a:prstGeom prst="rect">
            <a:avLst/>
          </a:prstGeom>
          <a:ln>
            <a:noFill/>
          </a:ln>
        </p:spPr>
      </p:pic>
      <p:sp>
        <p:nvSpPr>
          <p:cNvPr id="22" name="object 3">
            <a:extLst>
              <a:ext uri="{FF2B5EF4-FFF2-40B4-BE49-F238E27FC236}">
                <a16:creationId xmlns:a16="http://schemas.microsoft.com/office/drawing/2014/main" id="{2747C976-4270-04EB-BB1B-0A0FC9FBB8BA}"/>
              </a:ext>
            </a:extLst>
          </p:cNvPr>
          <p:cNvSpPr txBox="1">
            <a:spLocks/>
          </p:cNvSpPr>
          <p:nvPr/>
        </p:nvSpPr>
        <p:spPr>
          <a:xfrm>
            <a:off x="682625" y="611311"/>
            <a:ext cx="11663701" cy="600164"/>
          </a:xfrm>
          <a:prstGeom prst="rect">
            <a:avLst/>
          </a:prstGeom>
        </p:spPr>
        <p:txBody>
          <a:bodyPr vert="horz" wrap="square" lIns="0" tIns="0" rIns="0" bIns="0" rtlCol="0">
            <a:spAutoFit/>
          </a:bodyPr>
          <a:lstStyle>
            <a:lvl1pPr>
              <a:defRPr>
                <a:latin typeface="+mj-lt"/>
                <a:ea typeface="+mj-ea"/>
                <a:cs typeface="+mj-cs"/>
              </a:defRPr>
            </a:lvl1pPr>
          </a:lstStyle>
          <a:p>
            <a:pPr marR="5080"/>
            <a:r>
              <a:rPr lang="en-CA" sz="3900" kern="0" spc="-50" dirty="0">
                <a:solidFill>
                  <a:schemeClr val="bg1"/>
                </a:solidFill>
                <a:latin typeface="Open Sans Light" pitchFamily="2" charset="0"/>
                <a:ea typeface="Open Sans Light" pitchFamily="2" charset="0"/>
                <a:cs typeface="Open Sans Light" pitchFamily="2" charset="0"/>
              </a:rPr>
              <a:t>MULTIPLE PARTNERSHIP OPPORTUNITIES</a:t>
            </a:r>
            <a:endParaRPr lang="en-CA" sz="3900" kern="0" dirty="0">
              <a:solidFill>
                <a:schemeClr val="bg1"/>
              </a:solidFill>
              <a:latin typeface="Open Sans Light" pitchFamily="2" charset="0"/>
              <a:ea typeface="Open Sans Light" pitchFamily="2" charset="0"/>
              <a:cs typeface="Open Sans Light" pitchFamily="2" charset="0"/>
            </a:endParaRPr>
          </a:p>
        </p:txBody>
      </p:sp>
      <p:sp>
        <p:nvSpPr>
          <p:cNvPr id="23" name="object 8">
            <a:extLst>
              <a:ext uri="{FF2B5EF4-FFF2-40B4-BE49-F238E27FC236}">
                <a16:creationId xmlns:a16="http://schemas.microsoft.com/office/drawing/2014/main" id="{0F75BCDE-47E8-E353-69AC-1BAF9FDA9746}"/>
              </a:ext>
            </a:extLst>
          </p:cNvPr>
          <p:cNvSpPr txBox="1"/>
          <p:nvPr/>
        </p:nvSpPr>
        <p:spPr>
          <a:xfrm>
            <a:off x="5522931" y="3428547"/>
            <a:ext cx="5867400" cy="276999"/>
          </a:xfrm>
          <a:prstGeom prst="rect">
            <a:avLst/>
          </a:prstGeom>
          <a:noFill/>
          <a:ln w="12700">
            <a:noFill/>
          </a:ln>
        </p:spPr>
        <p:txBody>
          <a:bodyPr vert="horz" wrap="square" lIns="0" tIns="0" rIns="0" bIns="0" rtlCol="0" anchor="t">
            <a:spAutoFit/>
          </a:bodyPr>
          <a:lstStyle>
            <a:defPPr>
              <a:defRPr lang="en-US"/>
            </a:defPPr>
            <a:lvl1pPr marL="211454">
              <a:lnSpc>
                <a:spcPct val="100000"/>
              </a:lnSpc>
              <a:spcBef>
                <a:spcPts val="1750"/>
              </a:spcBef>
              <a:defRPr sz="2450" b="1" spc="10">
                <a:latin typeface="Open Sans"/>
                <a:cs typeface="Open Sans"/>
              </a:defRPr>
            </a:lvl1pPr>
          </a:lstStyle>
          <a:p>
            <a:pPr marL="0">
              <a:spcBef>
                <a:spcPts val="0"/>
              </a:spcBef>
              <a:tabLst>
                <a:tab pos="4048125" algn="l"/>
              </a:tabLst>
            </a:pPr>
            <a:r>
              <a:rPr lang="en-US" sz="1800" dirty="0">
                <a:solidFill>
                  <a:srgbClr val="FBDD05">
                    <a:alpha val="91000"/>
                  </a:srgbClr>
                </a:solidFill>
                <a:latin typeface="Open Sans SemiBold" pitchFamily="2" charset="0"/>
                <a:ea typeface="Open Sans SemiBold" pitchFamily="2" charset="0"/>
                <a:cs typeface="Open Sans SemiBold" pitchFamily="2" charset="0"/>
              </a:rPr>
              <a:t>PARTNER TYPE</a:t>
            </a:r>
            <a:endParaRPr lang="en-CA" sz="1800" dirty="0">
              <a:solidFill>
                <a:srgbClr val="FBDD05">
                  <a:alpha val="91000"/>
                </a:srgbClr>
              </a:solidFill>
              <a:latin typeface="Open Sans SemiBold" pitchFamily="2" charset="0"/>
              <a:ea typeface="Open Sans SemiBold" pitchFamily="2" charset="0"/>
              <a:cs typeface="Open Sans SemiBold" pitchFamily="2" charset="0"/>
            </a:endParaRPr>
          </a:p>
        </p:txBody>
      </p:sp>
      <p:sp>
        <p:nvSpPr>
          <p:cNvPr id="31" name="object 8">
            <a:extLst>
              <a:ext uri="{FF2B5EF4-FFF2-40B4-BE49-F238E27FC236}">
                <a16:creationId xmlns:a16="http://schemas.microsoft.com/office/drawing/2014/main" id="{0090C098-B348-59A4-4E0A-31AC0A189036}"/>
              </a:ext>
            </a:extLst>
          </p:cNvPr>
          <p:cNvSpPr txBox="1"/>
          <p:nvPr/>
        </p:nvSpPr>
        <p:spPr>
          <a:xfrm>
            <a:off x="5522931" y="3987657"/>
            <a:ext cx="3499825" cy="738664"/>
          </a:xfrm>
          <a:prstGeom prst="rect">
            <a:avLst/>
          </a:prstGeom>
          <a:noFill/>
          <a:ln>
            <a:noFill/>
          </a:ln>
        </p:spPr>
        <p:txBody>
          <a:bodyPr vert="horz" wrap="square" lIns="0" tIns="0" rIns="0" bIns="0" rtlCol="0">
            <a:spAutoFit/>
          </a:bodyPr>
          <a:lstStyle>
            <a:defPPr>
              <a:defRPr lang="en-US"/>
            </a:defPPr>
            <a:lvl1pPr marL="245745">
              <a:lnSpc>
                <a:spcPct val="100000"/>
              </a:lnSpc>
              <a:spcBef>
                <a:spcPts val="1830"/>
              </a:spcBef>
              <a:defRPr sz="2400" b="1" spc="15">
                <a:latin typeface="Open Sans"/>
                <a:cs typeface="Open Sans"/>
              </a:defRPr>
            </a:lvl1pPr>
          </a:lstStyle>
          <a:p>
            <a:pPr marL="0">
              <a:spcBef>
                <a:spcPts val="0"/>
              </a:spcBef>
            </a:pPr>
            <a:r>
              <a:rPr lang="en-US" b="0" dirty="0">
                <a:solidFill>
                  <a:schemeClr val="bg1"/>
                </a:solidFill>
              </a:rPr>
              <a:t>Trading companies,</a:t>
            </a:r>
            <a:br>
              <a:rPr lang="en-US" b="0" dirty="0">
                <a:solidFill>
                  <a:schemeClr val="bg1"/>
                </a:solidFill>
              </a:rPr>
            </a:br>
            <a:r>
              <a:rPr lang="en-US" b="0" dirty="0">
                <a:solidFill>
                  <a:schemeClr val="bg1"/>
                </a:solidFill>
              </a:rPr>
              <a:t>equipment resellers</a:t>
            </a:r>
          </a:p>
        </p:txBody>
      </p:sp>
      <p:sp>
        <p:nvSpPr>
          <p:cNvPr id="33" name="object 8">
            <a:extLst>
              <a:ext uri="{FF2B5EF4-FFF2-40B4-BE49-F238E27FC236}">
                <a16:creationId xmlns:a16="http://schemas.microsoft.com/office/drawing/2014/main" id="{A918516E-5013-793F-9030-EFDC276014E0}"/>
              </a:ext>
            </a:extLst>
          </p:cNvPr>
          <p:cNvSpPr txBox="1"/>
          <p:nvPr/>
        </p:nvSpPr>
        <p:spPr>
          <a:xfrm>
            <a:off x="5522931" y="7045273"/>
            <a:ext cx="3945302" cy="369332"/>
          </a:xfrm>
          <a:prstGeom prst="rect">
            <a:avLst/>
          </a:prstGeom>
          <a:noFill/>
          <a:ln>
            <a:noFill/>
          </a:ln>
        </p:spPr>
        <p:txBody>
          <a:bodyPr vert="horz" wrap="square" lIns="0" tIns="0" rIns="0" bIns="0" rtlCol="0">
            <a:spAutoFit/>
          </a:bodyPr>
          <a:lstStyle>
            <a:defPPr>
              <a:defRPr lang="en-US"/>
            </a:defPPr>
            <a:lvl1pPr marL="245745">
              <a:lnSpc>
                <a:spcPct val="100000"/>
              </a:lnSpc>
              <a:spcBef>
                <a:spcPts val="1830"/>
              </a:spcBef>
              <a:defRPr sz="2400" b="1" spc="15">
                <a:latin typeface="Open Sans"/>
                <a:cs typeface="Open Sans"/>
              </a:defRPr>
            </a:lvl1pPr>
          </a:lstStyle>
          <a:p>
            <a:pPr marL="0">
              <a:spcBef>
                <a:spcPts val="0"/>
              </a:spcBef>
            </a:pPr>
            <a:r>
              <a:rPr lang="en-US" b="0" dirty="0">
                <a:solidFill>
                  <a:schemeClr val="bg1"/>
                </a:solidFill>
              </a:rPr>
              <a:t>Banks, leasing companies</a:t>
            </a:r>
            <a:endParaRPr lang="en-CA" b="0" dirty="0">
              <a:solidFill>
                <a:schemeClr val="bg1"/>
              </a:solidFill>
            </a:endParaRPr>
          </a:p>
        </p:txBody>
      </p:sp>
      <p:sp>
        <p:nvSpPr>
          <p:cNvPr id="34" name="object 8">
            <a:extLst>
              <a:ext uri="{FF2B5EF4-FFF2-40B4-BE49-F238E27FC236}">
                <a16:creationId xmlns:a16="http://schemas.microsoft.com/office/drawing/2014/main" id="{8B855303-FA24-27A7-0726-AA79EDBF4C69}"/>
              </a:ext>
            </a:extLst>
          </p:cNvPr>
          <p:cNvSpPr txBox="1"/>
          <p:nvPr/>
        </p:nvSpPr>
        <p:spPr>
          <a:xfrm>
            <a:off x="5522931" y="8569273"/>
            <a:ext cx="4238379" cy="738664"/>
          </a:xfrm>
          <a:prstGeom prst="rect">
            <a:avLst/>
          </a:prstGeom>
          <a:noFill/>
          <a:ln>
            <a:noFill/>
          </a:ln>
        </p:spPr>
        <p:txBody>
          <a:bodyPr vert="horz" wrap="square" lIns="0" tIns="0" rIns="0" bIns="0" rtlCol="0">
            <a:spAutoFit/>
          </a:bodyPr>
          <a:lstStyle>
            <a:defPPr>
              <a:defRPr lang="en-US"/>
            </a:defPPr>
            <a:lvl1pPr marL="245745">
              <a:lnSpc>
                <a:spcPct val="100000"/>
              </a:lnSpc>
              <a:spcBef>
                <a:spcPts val="1830"/>
              </a:spcBef>
              <a:defRPr sz="2400" b="0" spc="15">
                <a:latin typeface="Open Sans"/>
                <a:cs typeface="Open Sans"/>
              </a:defRPr>
            </a:lvl1pPr>
          </a:lstStyle>
          <a:p>
            <a:pPr marL="0">
              <a:spcBef>
                <a:spcPts val="0"/>
              </a:spcBef>
            </a:pPr>
            <a:r>
              <a:rPr lang="en-US" dirty="0">
                <a:solidFill>
                  <a:schemeClr val="bg1"/>
                </a:solidFill>
              </a:rPr>
              <a:t>Parts, engine, and battery manufacturers</a:t>
            </a:r>
            <a:endParaRPr lang="en-CA" dirty="0">
              <a:solidFill>
                <a:schemeClr val="bg1"/>
              </a:solidFill>
            </a:endParaRPr>
          </a:p>
        </p:txBody>
      </p:sp>
      <p:sp>
        <p:nvSpPr>
          <p:cNvPr id="35" name="object 8">
            <a:extLst>
              <a:ext uri="{FF2B5EF4-FFF2-40B4-BE49-F238E27FC236}">
                <a16:creationId xmlns:a16="http://schemas.microsoft.com/office/drawing/2014/main" id="{3D048907-5EF6-702B-EA5F-C1E6A6702A79}"/>
              </a:ext>
            </a:extLst>
          </p:cNvPr>
          <p:cNvSpPr txBox="1"/>
          <p:nvPr/>
        </p:nvSpPr>
        <p:spPr>
          <a:xfrm>
            <a:off x="11267761" y="3987657"/>
            <a:ext cx="4779631" cy="738664"/>
          </a:xfrm>
          <a:prstGeom prst="rect">
            <a:avLst/>
          </a:prstGeom>
          <a:noFill/>
          <a:ln>
            <a:noFill/>
          </a:ln>
        </p:spPr>
        <p:txBody>
          <a:bodyPr vert="horz" wrap="square" lIns="0" tIns="0" rIns="0" bIns="0" rtlCol="0">
            <a:spAutoFit/>
          </a:bodyPr>
          <a:lstStyle>
            <a:defPPr>
              <a:defRPr lang="en-US"/>
            </a:defPPr>
            <a:lvl1pPr marL="245745">
              <a:lnSpc>
                <a:spcPct val="100000"/>
              </a:lnSpc>
              <a:spcBef>
                <a:spcPts val="1830"/>
              </a:spcBef>
              <a:defRPr sz="2400" b="0" spc="15">
                <a:latin typeface="Open Sans"/>
                <a:cs typeface="Open Sans"/>
              </a:defRPr>
            </a:lvl1pPr>
          </a:lstStyle>
          <a:p>
            <a:pPr marL="0">
              <a:spcBef>
                <a:spcPts val="0"/>
              </a:spcBef>
            </a:pPr>
            <a:r>
              <a:rPr lang="en-US" dirty="0">
                <a:solidFill>
                  <a:schemeClr val="bg1"/>
                </a:solidFill>
              </a:rPr>
              <a:t>Buy and resell </a:t>
            </a:r>
            <a:r>
              <a:rPr lang="en-US" dirty="0" err="1">
                <a:solidFill>
                  <a:schemeClr val="bg1"/>
                </a:solidFill>
              </a:rPr>
              <a:t>Cavorite</a:t>
            </a:r>
            <a:r>
              <a:rPr lang="en-US" dirty="0">
                <a:solidFill>
                  <a:schemeClr val="bg1"/>
                </a:solidFill>
              </a:rPr>
              <a:t> aircraft</a:t>
            </a:r>
            <a:br>
              <a:rPr lang="en-US" dirty="0">
                <a:solidFill>
                  <a:schemeClr val="bg1"/>
                </a:solidFill>
              </a:rPr>
            </a:br>
            <a:r>
              <a:rPr lang="en-US" dirty="0">
                <a:solidFill>
                  <a:schemeClr val="bg1"/>
                </a:solidFill>
              </a:rPr>
              <a:t>to operators</a:t>
            </a:r>
          </a:p>
        </p:txBody>
      </p:sp>
      <p:sp>
        <p:nvSpPr>
          <p:cNvPr id="36" name="object 8">
            <a:extLst>
              <a:ext uri="{FF2B5EF4-FFF2-40B4-BE49-F238E27FC236}">
                <a16:creationId xmlns:a16="http://schemas.microsoft.com/office/drawing/2014/main" id="{ABAD8BC0-DDEA-A2BF-B1CF-03D1AE04B514}"/>
              </a:ext>
            </a:extLst>
          </p:cNvPr>
          <p:cNvSpPr txBox="1"/>
          <p:nvPr/>
        </p:nvSpPr>
        <p:spPr>
          <a:xfrm>
            <a:off x="11267761" y="7045273"/>
            <a:ext cx="5143047" cy="369332"/>
          </a:xfrm>
          <a:prstGeom prst="rect">
            <a:avLst/>
          </a:prstGeom>
          <a:noFill/>
          <a:ln>
            <a:noFill/>
          </a:ln>
        </p:spPr>
        <p:txBody>
          <a:bodyPr vert="horz" wrap="square" lIns="0" tIns="0" rIns="0" bIns="0" rtlCol="0">
            <a:spAutoFit/>
          </a:bodyPr>
          <a:lstStyle>
            <a:defPPr>
              <a:defRPr lang="en-US"/>
            </a:defPPr>
            <a:lvl1pPr marL="245745">
              <a:lnSpc>
                <a:spcPct val="100000"/>
              </a:lnSpc>
              <a:spcBef>
                <a:spcPts val="1830"/>
              </a:spcBef>
              <a:defRPr sz="2400" b="0" spc="15">
                <a:latin typeface="Open Sans"/>
                <a:cs typeface="Open Sans"/>
              </a:defRPr>
            </a:lvl1pPr>
          </a:lstStyle>
          <a:p>
            <a:pPr marL="0">
              <a:spcBef>
                <a:spcPts val="0"/>
              </a:spcBef>
            </a:pPr>
            <a:r>
              <a:rPr lang="en-US" dirty="0">
                <a:solidFill>
                  <a:schemeClr val="bg1"/>
                </a:solidFill>
              </a:rPr>
              <a:t>Finance the </a:t>
            </a:r>
            <a:r>
              <a:rPr lang="en-US" dirty="0" err="1">
                <a:solidFill>
                  <a:schemeClr val="bg1"/>
                </a:solidFill>
              </a:rPr>
              <a:t>Cavorite</a:t>
            </a:r>
            <a:r>
              <a:rPr lang="en-US" dirty="0">
                <a:solidFill>
                  <a:schemeClr val="bg1"/>
                </a:solidFill>
              </a:rPr>
              <a:t> for operators</a:t>
            </a:r>
          </a:p>
        </p:txBody>
      </p:sp>
      <p:sp>
        <p:nvSpPr>
          <p:cNvPr id="37" name="object 8">
            <a:extLst>
              <a:ext uri="{FF2B5EF4-FFF2-40B4-BE49-F238E27FC236}">
                <a16:creationId xmlns:a16="http://schemas.microsoft.com/office/drawing/2014/main" id="{5E180D08-6DDD-A791-76E6-2364F657B478}"/>
              </a:ext>
            </a:extLst>
          </p:cNvPr>
          <p:cNvSpPr txBox="1"/>
          <p:nvPr/>
        </p:nvSpPr>
        <p:spPr>
          <a:xfrm>
            <a:off x="11267761" y="8569273"/>
            <a:ext cx="5377508" cy="738664"/>
          </a:xfrm>
          <a:prstGeom prst="rect">
            <a:avLst/>
          </a:prstGeom>
          <a:noFill/>
          <a:ln>
            <a:noFill/>
          </a:ln>
        </p:spPr>
        <p:txBody>
          <a:bodyPr vert="horz" wrap="square" lIns="0" tIns="0" rIns="0" bIns="0" rtlCol="0">
            <a:spAutoFit/>
          </a:bodyPr>
          <a:lstStyle>
            <a:defPPr>
              <a:defRPr lang="en-US"/>
            </a:defPPr>
            <a:lvl1pPr marL="245745">
              <a:lnSpc>
                <a:spcPct val="100000"/>
              </a:lnSpc>
              <a:spcBef>
                <a:spcPts val="1830"/>
              </a:spcBef>
              <a:defRPr sz="2400" b="0" spc="15">
                <a:latin typeface="Open Sans"/>
                <a:cs typeface="Open Sans"/>
              </a:defRPr>
            </a:lvl1pPr>
          </a:lstStyle>
          <a:p>
            <a:pPr marL="0">
              <a:spcBef>
                <a:spcPts val="0"/>
              </a:spcBef>
            </a:pPr>
            <a:r>
              <a:rPr lang="en-US" dirty="0">
                <a:solidFill>
                  <a:schemeClr val="bg1"/>
                </a:solidFill>
              </a:rPr>
              <a:t>Provide parts to Horizon Aircraft’s</a:t>
            </a:r>
            <a:br>
              <a:rPr lang="en-US" dirty="0">
                <a:solidFill>
                  <a:schemeClr val="bg1"/>
                </a:solidFill>
              </a:rPr>
            </a:br>
            <a:r>
              <a:rPr lang="en-US" dirty="0">
                <a:solidFill>
                  <a:schemeClr val="bg1"/>
                </a:solidFill>
              </a:rPr>
              <a:t>manufacturing</a:t>
            </a:r>
            <a:endParaRPr lang="en-CA" dirty="0">
              <a:solidFill>
                <a:schemeClr val="bg1"/>
              </a:solidFill>
            </a:endParaRPr>
          </a:p>
        </p:txBody>
      </p:sp>
      <p:sp>
        <p:nvSpPr>
          <p:cNvPr id="47" name="object 8">
            <a:extLst>
              <a:ext uri="{FF2B5EF4-FFF2-40B4-BE49-F238E27FC236}">
                <a16:creationId xmlns:a16="http://schemas.microsoft.com/office/drawing/2014/main" id="{AE745250-5DEF-4CDF-B5AE-06E44A1295B7}"/>
              </a:ext>
            </a:extLst>
          </p:cNvPr>
          <p:cNvSpPr txBox="1"/>
          <p:nvPr/>
        </p:nvSpPr>
        <p:spPr>
          <a:xfrm>
            <a:off x="5522931" y="5521273"/>
            <a:ext cx="5117610" cy="738664"/>
          </a:xfrm>
          <a:prstGeom prst="rect">
            <a:avLst/>
          </a:prstGeom>
          <a:noFill/>
          <a:ln>
            <a:noFill/>
          </a:ln>
        </p:spPr>
        <p:txBody>
          <a:bodyPr vert="horz" wrap="square" lIns="0" tIns="0" rIns="0" bIns="0" rtlCol="0">
            <a:spAutoFit/>
          </a:bodyPr>
          <a:lstStyle>
            <a:defPPr>
              <a:defRPr lang="en-US"/>
            </a:defPPr>
            <a:lvl1pPr marL="245745">
              <a:lnSpc>
                <a:spcPct val="100000"/>
              </a:lnSpc>
              <a:spcBef>
                <a:spcPts val="1830"/>
              </a:spcBef>
              <a:defRPr sz="2400" b="1" spc="15">
                <a:latin typeface="Open Sans"/>
                <a:cs typeface="Open Sans"/>
              </a:defRPr>
            </a:lvl1pPr>
          </a:lstStyle>
          <a:p>
            <a:pPr marL="0">
              <a:spcBef>
                <a:spcPts val="0"/>
              </a:spcBef>
            </a:pPr>
            <a:r>
              <a:rPr lang="en-US" b="0" dirty="0">
                <a:solidFill>
                  <a:schemeClr val="bg1"/>
                </a:solidFill>
              </a:rPr>
              <a:t>Airlines, private air transportation providers</a:t>
            </a:r>
            <a:endParaRPr lang="en-CA" b="0" dirty="0">
              <a:solidFill>
                <a:schemeClr val="bg1"/>
              </a:solidFill>
            </a:endParaRPr>
          </a:p>
        </p:txBody>
      </p:sp>
      <p:sp>
        <p:nvSpPr>
          <p:cNvPr id="48" name="object 8">
            <a:extLst>
              <a:ext uri="{FF2B5EF4-FFF2-40B4-BE49-F238E27FC236}">
                <a16:creationId xmlns:a16="http://schemas.microsoft.com/office/drawing/2014/main" id="{4E0C44C1-316C-437D-9162-64D142A126D2}"/>
              </a:ext>
            </a:extLst>
          </p:cNvPr>
          <p:cNvSpPr txBox="1"/>
          <p:nvPr/>
        </p:nvSpPr>
        <p:spPr>
          <a:xfrm>
            <a:off x="11267761" y="5521273"/>
            <a:ext cx="5154770" cy="738664"/>
          </a:xfrm>
          <a:prstGeom prst="rect">
            <a:avLst/>
          </a:prstGeom>
          <a:noFill/>
          <a:ln>
            <a:noFill/>
          </a:ln>
        </p:spPr>
        <p:txBody>
          <a:bodyPr vert="horz" wrap="square" lIns="0" tIns="0" rIns="0" bIns="0" rtlCol="0">
            <a:spAutoFit/>
          </a:bodyPr>
          <a:lstStyle>
            <a:defPPr>
              <a:defRPr lang="en-US"/>
            </a:defPPr>
            <a:lvl1pPr marL="245745">
              <a:lnSpc>
                <a:spcPct val="100000"/>
              </a:lnSpc>
              <a:spcBef>
                <a:spcPts val="1830"/>
              </a:spcBef>
              <a:defRPr sz="2400" b="0" spc="15">
                <a:latin typeface="Open Sans"/>
                <a:cs typeface="Open Sans"/>
              </a:defRPr>
            </a:lvl1pPr>
          </a:lstStyle>
          <a:p>
            <a:pPr marL="0">
              <a:spcBef>
                <a:spcPts val="0"/>
              </a:spcBef>
            </a:pPr>
            <a:r>
              <a:rPr lang="en-US" dirty="0">
                <a:solidFill>
                  <a:schemeClr val="bg1"/>
                </a:solidFill>
              </a:rPr>
              <a:t>Buy and operate </a:t>
            </a:r>
            <a:r>
              <a:rPr lang="en-US" dirty="0" err="1">
                <a:solidFill>
                  <a:schemeClr val="bg1"/>
                </a:solidFill>
              </a:rPr>
              <a:t>Cavorite</a:t>
            </a:r>
            <a:r>
              <a:rPr lang="en-US" dirty="0">
                <a:solidFill>
                  <a:schemeClr val="bg1"/>
                </a:solidFill>
              </a:rPr>
              <a:t> vehicles</a:t>
            </a:r>
            <a:br>
              <a:rPr lang="en-US" dirty="0">
                <a:solidFill>
                  <a:schemeClr val="bg1"/>
                </a:solidFill>
              </a:rPr>
            </a:br>
            <a:r>
              <a:rPr lang="en-US" dirty="0">
                <a:solidFill>
                  <a:schemeClr val="bg1"/>
                </a:solidFill>
              </a:rPr>
              <a:t>to provide flight service</a:t>
            </a:r>
            <a:endParaRPr lang="en-CA" dirty="0">
              <a:solidFill>
                <a:schemeClr val="bg1"/>
              </a:solidFill>
            </a:endParaRPr>
          </a:p>
        </p:txBody>
      </p:sp>
      <p:sp>
        <p:nvSpPr>
          <p:cNvPr id="51" name="object 13">
            <a:extLst>
              <a:ext uri="{FF2B5EF4-FFF2-40B4-BE49-F238E27FC236}">
                <a16:creationId xmlns:a16="http://schemas.microsoft.com/office/drawing/2014/main" id="{3FCDCCDB-6302-A397-E8D0-6639F35D8854}"/>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95000"/>
                  </a:schemeClr>
                </a:solidFill>
                <a:latin typeface="Open Sans Light" pitchFamily="2" charset="0"/>
                <a:ea typeface="Open Sans Light" pitchFamily="2" charset="0"/>
                <a:cs typeface="Open Sans Light" pitchFamily="2" charset="0"/>
              </a:rPr>
              <a:pPr marL="38100" algn="r">
                <a:spcBef>
                  <a:spcPts val="235"/>
                </a:spcBef>
              </a:pPr>
              <a:t>20</a:t>
            </a:fld>
            <a:endParaRPr lang="en-CA" sz="1200" spc="15" dirty="0">
              <a:solidFill>
                <a:schemeClr val="bg1">
                  <a:lumMod val="95000"/>
                </a:schemeClr>
              </a:solidFill>
              <a:latin typeface="Open Sans Light" pitchFamily="2" charset="0"/>
              <a:ea typeface="Open Sans Light" pitchFamily="2" charset="0"/>
              <a:cs typeface="Open Sans Light" pitchFamily="2" charset="0"/>
            </a:endParaRPr>
          </a:p>
        </p:txBody>
      </p:sp>
      <p:sp>
        <p:nvSpPr>
          <p:cNvPr id="52" name="object 8">
            <a:extLst>
              <a:ext uri="{FF2B5EF4-FFF2-40B4-BE49-F238E27FC236}">
                <a16:creationId xmlns:a16="http://schemas.microsoft.com/office/drawing/2014/main" id="{2CAC1DD9-F1E2-9A62-7C8D-21308F03692B}"/>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95000"/>
                  </a:schemeClr>
                </a:solidFill>
                <a:latin typeface="Open Sans Light" pitchFamily="2" charset="0"/>
                <a:ea typeface="Open Sans Light" pitchFamily="2" charset="0"/>
                <a:cs typeface="Open Sans Light" pitchFamily="2" charset="0"/>
              </a:rPr>
              <a:t>PRIVATE AND CONFIDENTIAL</a:t>
            </a:r>
          </a:p>
        </p:txBody>
      </p:sp>
      <p:sp>
        <p:nvSpPr>
          <p:cNvPr id="53" name="object 8">
            <a:extLst>
              <a:ext uri="{FF2B5EF4-FFF2-40B4-BE49-F238E27FC236}">
                <a16:creationId xmlns:a16="http://schemas.microsoft.com/office/drawing/2014/main" id="{D57774FE-3583-054F-71B1-95DFD94D3C13}"/>
              </a:ext>
            </a:extLst>
          </p:cNvPr>
          <p:cNvSpPr txBox="1"/>
          <p:nvPr/>
        </p:nvSpPr>
        <p:spPr>
          <a:xfrm>
            <a:off x="11267761" y="3428547"/>
            <a:ext cx="5867400" cy="276999"/>
          </a:xfrm>
          <a:prstGeom prst="rect">
            <a:avLst/>
          </a:prstGeom>
          <a:noFill/>
          <a:ln w="12700">
            <a:noFill/>
          </a:ln>
        </p:spPr>
        <p:txBody>
          <a:bodyPr vert="horz" wrap="square" lIns="0" tIns="0" rIns="0" bIns="0" rtlCol="0" anchor="t">
            <a:spAutoFit/>
          </a:bodyPr>
          <a:lstStyle>
            <a:defPPr>
              <a:defRPr lang="en-US"/>
            </a:defPPr>
            <a:lvl1pPr marL="211454">
              <a:lnSpc>
                <a:spcPct val="100000"/>
              </a:lnSpc>
              <a:spcBef>
                <a:spcPts val="1750"/>
              </a:spcBef>
              <a:defRPr sz="2450" b="1" spc="10">
                <a:latin typeface="Open Sans"/>
                <a:cs typeface="Open Sans"/>
              </a:defRPr>
            </a:lvl1pPr>
          </a:lstStyle>
          <a:p>
            <a:pPr marL="0">
              <a:spcBef>
                <a:spcPts val="0"/>
              </a:spcBef>
            </a:pPr>
            <a:r>
              <a:rPr lang="en-US" sz="1800" dirty="0">
                <a:solidFill>
                  <a:srgbClr val="FBDD05">
                    <a:alpha val="91000"/>
                  </a:srgbClr>
                </a:solidFill>
                <a:latin typeface="Open Sans SemiBold" pitchFamily="2" charset="0"/>
                <a:ea typeface="Open Sans SemiBold" pitchFamily="2" charset="0"/>
                <a:cs typeface="Open Sans SemiBold" pitchFamily="2" charset="0"/>
              </a:rPr>
              <a:t>RELATIONSHIP</a:t>
            </a:r>
            <a:endParaRPr lang="en-CA" sz="1800" dirty="0">
              <a:solidFill>
                <a:srgbClr val="FBDD05">
                  <a:alpha val="91000"/>
                </a:srgbClr>
              </a:solidFill>
              <a:latin typeface="Open Sans SemiBold" pitchFamily="2" charset="0"/>
              <a:ea typeface="Open Sans SemiBold" pitchFamily="2" charset="0"/>
              <a:cs typeface="Open Sans SemiBold" pitchFamily="2" charset="0"/>
            </a:endParaRPr>
          </a:p>
        </p:txBody>
      </p:sp>
      <p:sp>
        <p:nvSpPr>
          <p:cNvPr id="54" name="object 8">
            <a:extLst>
              <a:ext uri="{FF2B5EF4-FFF2-40B4-BE49-F238E27FC236}">
                <a16:creationId xmlns:a16="http://schemas.microsoft.com/office/drawing/2014/main" id="{90722A3E-02F1-B6FA-E33D-B63D6A33B0A3}"/>
              </a:ext>
            </a:extLst>
          </p:cNvPr>
          <p:cNvSpPr txBox="1"/>
          <p:nvPr/>
        </p:nvSpPr>
        <p:spPr>
          <a:xfrm>
            <a:off x="1038678" y="3987657"/>
            <a:ext cx="3381375" cy="430887"/>
          </a:xfrm>
          <a:prstGeom prst="rect">
            <a:avLst/>
          </a:prstGeom>
          <a:noFill/>
          <a:ln w="12700">
            <a:noFill/>
          </a:ln>
        </p:spPr>
        <p:txBody>
          <a:bodyPr vert="horz" wrap="square" lIns="0" tIns="0" rIns="0" bIns="0" rtlCol="0" anchor="t">
            <a:spAutoFit/>
          </a:bodyPr>
          <a:lstStyle>
            <a:defPPr>
              <a:defRPr lang="en-US"/>
            </a:defPPr>
            <a:lvl1pPr marL="211454">
              <a:lnSpc>
                <a:spcPct val="100000"/>
              </a:lnSpc>
              <a:spcBef>
                <a:spcPts val="1750"/>
              </a:spcBef>
              <a:defRPr sz="2450" b="1" spc="10">
                <a:latin typeface="Open Sans"/>
                <a:cs typeface="Open Sans"/>
              </a:defRPr>
            </a:lvl1pPr>
          </a:lstStyle>
          <a:p>
            <a:pPr marL="0">
              <a:spcBef>
                <a:spcPts val="0"/>
              </a:spcBef>
              <a:tabLst>
                <a:tab pos="4048125" algn="l"/>
              </a:tabLst>
            </a:pPr>
            <a:r>
              <a:rPr lang="en-US" sz="2800" dirty="0">
                <a:solidFill>
                  <a:srgbClr val="FBDD05"/>
                </a:solidFill>
                <a:latin typeface="Open Sans SemiBold" pitchFamily="2" charset="0"/>
                <a:ea typeface="Open Sans SemiBold" pitchFamily="2" charset="0"/>
                <a:cs typeface="Open Sans SemiBold" pitchFamily="2" charset="0"/>
              </a:rPr>
              <a:t>Regional operators</a:t>
            </a:r>
            <a:endParaRPr lang="en-CA" sz="2800" dirty="0">
              <a:solidFill>
                <a:srgbClr val="FBDD05"/>
              </a:solidFill>
              <a:latin typeface="Open Sans SemiBold" pitchFamily="2" charset="0"/>
              <a:ea typeface="Open Sans SemiBold" pitchFamily="2" charset="0"/>
              <a:cs typeface="Open Sans SemiBold" pitchFamily="2" charset="0"/>
            </a:endParaRPr>
          </a:p>
        </p:txBody>
      </p:sp>
      <p:sp>
        <p:nvSpPr>
          <p:cNvPr id="55" name="object 8">
            <a:extLst>
              <a:ext uri="{FF2B5EF4-FFF2-40B4-BE49-F238E27FC236}">
                <a16:creationId xmlns:a16="http://schemas.microsoft.com/office/drawing/2014/main" id="{95E2CAAF-79D6-4365-F7C0-B4B4B8FC3AFF}"/>
              </a:ext>
            </a:extLst>
          </p:cNvPr>
          <p:cNvSpPr txBox="1"/>
          <p:nvPr/>
        </p:nvSpPr>
        <p:spPr>
          <a:xfrm>
            <a:off x="1038678" y="5521273"/>
            <a:ext cx="3381375" cy="430887"/>
          </a:xfrm>
          <a:prstGeom prst="rect">
            <a:avLst/>
          </a:prstGeom>
          <a:noFill/>
          <a:ln w="12700">
            <a:noFill/>
          </a:ln>
        </p:spPr>
        <p:txBody>
          <a:bodyPr vert="horz" wrap="square" lIns="0" tIns="0" rIns="0" bIns="0" rtlCol="0" anchor="t">
            <a:spAutoFit/>
          </a:bodyPr>
          <a:lstStyle>
            <a:defPPr>
              <a:defRPr lang="en-US"/>
            </a:defPPr>
            <a:lvl1pPr marL="211454">
              <a:lnSpc>
                <a:spcPct val="100000"/>
              </a:lnSpc>
              <a:spcBef>
                <a:spcPts val="1750"/>
              </a:spcBef>
              <a:defRPr sz="2450" b="1" spc="10">
                <a:latin typeface="Open Sans"/>
                <a:cs typeface="Open Sans"/>
              </a:defRPr>
            </a:lvl1pPr>
          </a:lstStyle>
          <a:p>
            <a:pPr marL="0">
              <a:spcBef>
                <a:spcPts val="0"/>
              </a:spcBef>
              <a:tabLst>
                <a:tab pos="4048125" algn="l"/>
              </a:tabLst>
            </a:pPr>
            <a:r>
              <a:rPr lang="en-US" sz="2800" dirty="0">
                <a:solidFill>
                  <a:srgbClr val="FBDD05"/>
                </a:solidFill>
                <a:latin typeface="Open Sans SemiBold" pitchFamily="2" charset="0"/>
                <a:ea typeface="Open Sans SemiBold" pitchFamily="2" charset="0"/>
                <a:cs typeface="Open Sans SemiBold" pitchFamily="2" charset="0"/>
              </a:rPr>
              <a:t>Larger operators</a:t>
            </a:r>
            <a:endParaRPr lang="en-CA" sz="2800" dirty="0">
              <a:solidFill>
                <a:srgbClr val="FBDD05"/>
              </a:solidFill>
              <a:latin typeface="Open Sans SemiBold" pitchFamily="2" charset="0"/>
              <a:ea typeface="Open Sans SemiBold" pitchFamily="2" charset="0"/>
              <a:cs typeface="Open Sans SemiBold" pitchFamily="2" charset="0"/>
            </a:endParaRPr>
          </a:p>
        </p:txBody>
      </p:sp>
      <p:sp>
        <p:nvSpPr>
          <p:cNvPr id="56" name="object 8">
            <a:extLst>
              <a:ext uri="{FF2B5EF4-FFF2-40B4-BE49-F238E27FC236}">
                <a16:creationId xmlns:a16="http://schemas.microsoft.com/office/drawing/2014/main" id="{660222D4-2465-6B2F-9709-493E78B3DDE2}"/>
              </a:ext>
            </a:extLst>
          </p:cNvPr>
          <p:cNvSpPr txBox="1"/>
          <p:nvPr/>
        </p:nvSpPr>
        <p:spPr>
          <a:xfrm>
            <a:off x="1038678" y="8569273"/>
            <a:ext cx="3724275" cy="430887"/>
          </a:xfrm>
          <a:prstGeom prst="rect">
            <a:avLst/>
          </a:prstGeom>
          <a:noFill/>
          <a:ln w="12700">
            <a:noFill/>
          </a:ln>
        </p:spPr>
        <p:txBody>
          <a:bodyPr vert="horz" wrap="square" lIns="0" tIns="0" rIns="0" bIns="0" rtlCol="0" anchor="t">
            <a:spAutoFit/>
          </a:bodyPr>
          <a:lstStyle>
            <a:defPPr>
              <a:defRPr lang="en-US"/>
            </a:defPPr>
            <a:lvl1pPr marL="211454">
              <a:lnSpc>
                <a:spcPct val="100000"/>
              </a:lnSpc>
              <a:spcBef>
                <a:spcPts val="1750"/>
              </a:spcBef>
              <a:defRPr sz="2450" b="1" spc="10">
                <a:latin typeface="Open Sans"/>
                <a:cs typeface="Open Sans"/>
              </a:defRPr>
            </a:lvl1pPr>
          </a:lstStyle>
          <a:p>
            <a:pPr marL="0">
              <a:spcBef>
                <a:spcPts val="0"/>
              </a:spcBef>
              <a:tabLst>
                <a:tab pos="4048125" algn="l"/>
              </a:tabLst>
            </a:pPr>
            <a:r>
              <a:rPr lang="en-US" sz="2800" dirty="0">
                <a:solidFill>
                  <a:srgbClr val="FBDD05"/>
                </a:solidFill>
                <a:latin typeface="Open Sans SemiBold" pitchFamily="2" charset="0"/>
                <a:ea typeface="Open Sans SemiBold" pitchFamily="2" charset="0"/>
                <a:cs typeface="Open Sans SemiBold" pitchFamily="2" charset="0"/>
              </a:rPr>
              <a:t>Parts manufacturers</a:t>
            </a:r>
            <a:endParaRPr lang="en-CA" sz="2800" dirty="0">
              <a:solidFill>
                <a:srgbClr val="FBDD05"/>
              </a:solidFill>
              <a:latin typeface="Open Sans SemiBold" pitchFamily="2" charset="0"/>
              <a:ea typeface="Open Sans SemiBold" pitchFamily="2" charset="0"/>
              <a:cs typeface="Open Sans SemiBold" pitchFamily="2" charset="0"/>
            </a:endParaRPr>
          </a:p>
        </p:txBody>
      </p:sp>
      <p:sp>
        <p:nvSpPr>
          <p:cNvPr id="57" name="object 8">
            <a:extLst>
              <a:ext uri="{FF2B5EF4-FFF2-40B4-BE49-F238E27FC236}">
                <a16:creationId xmlns:a16="http://schemas.microsoft.com/office/drawing/2014/main" id="{E2704F13-C1A9-596F-C089-6FA7CBB9B4BC}"/>
              </a:ext>
            </a:extLst>
          </p:cNvPr>
          <p:cNvSpPr txBox="1"/>
          <p:nvPr/>
        </p:nvSpPr>
        <p:spPr>
          <a:xfrm>
            <a:off x="1038678" y="7045273"/>
            <a:ext cx="3381375" cy="430887"/>
          </a:xfrm>
          <a:prstGeom prst="rect">
            <a:avLst/>
          </a:prstGeom>
          <a:noFill/>
          <a:ln w="12700">
            <a:noFill/>
          </a:ln>
        </p:spPr>
        <p:txBody>
          <a:bodyPr vert="horz" wrap="square" lIns="0" tIns="0" rIns="0" bIns="0" rtlCol="0" anchor="t">
            <a:spAutoFit/>
          </a:bodyPr>
          <a:lstStyle>
            <a:defPPr>
              <a:defRPr lang="en-US"/>
            </a:defPPr>
            <a:lvl1pPr marL="211454">
              <a:lnSpc>
                <a:spcPct val="100000"/>
              </a:lnSpc>
              <a:spcBef>
                <a:spcPts val="1750"/>
              </a:spcBef>
              <a:defRPr sz="2450" b="1" spc="10">
                <a:latin typeface="Open Sans"/>
                <a:cs typeface="Open Sans"/>
              </a:defRPr>
            </a:lvl1pPr>
          </a:lstStyle>
          <a:p>
            <a:pPr marL="0">
              <a:spcBef>
                <a:spcPts val="0"/>
              </a:spcBef>
              <a:tabLst>
                <a:tab pos="4048125" algn="l"/>
              </a:tabLst>
            </a:pPr>
            <a:r>
              <a:rPr lang="en-US" sz="2800" dirty="0">
                <a:solidFill>
                  <a:srgbClr val="FBDD05"/>
                </a:solidFill>
                <a:latin typeface="Open Sans SemiBold" pitchFamily="2" charset="0"/>
                <a:ea typeface="Open Sans SemiBold" pitchFamily="2" charset="0"/>
                <a:cs typeface="Open Sans SemiBold" pitchFamily="2" charset="0"/>
              </a:rPr>
              <a:t>Vehicle finance</a:t>
            </a:r>
            <a:endParaRPr lang="en-CA" sz="2800" dirty="0">
              <a:solidFill>
                <a:srgbClr val="FBDD05"/>
              </a:solidFill>
              <a:latin typeface="Open Sans SemiBold" pitchFamily="2" charset="0"/>
              <a:ea typeface="Open Sans SemiBold" pitchFamily="2" charset="0"/>
              <a:cs typeface="Open Sans SemiBold" pitchFamily="2" charset="0"/>
            </a:endParaRPr>
          </a:p>
        </p:txBody>
      </p:sp>
      <p:sp>
        <p:nvSpPr>
          <p:cNvPr id="2" name="object 8">
            <a:extLst>
              <a:ext uri="{FF2B5EF4-FFF2-40B4-BE49-F238E27FC236}">
                <a16:creationId xmlns:a16="http://schemas.microsoft.com/office/drawing/2014/main" id="{754EDE76-F6CE-B759-1FB4-110E67240E29}"/>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95000"/>
                  </a:schemeClr>
                </a:solidFill>
                <a:latin typeface="Open Sans Light" pitchFamily="2" charset="0"/>
                <a:ea typeface="Open Sans Light" pitchFamily="2" charset="0"/>
                <a:cs typeface="Open Sans Light" pitchFamily="2" charset="0"/>
              </a:rPr>
              <a:t>©2025 NEW HORIZON AIRCRAFT LTD.</a:t>
            </a:r>
          </a:p>
        </p:txBody>
      </p:sp>
    </p:spTree>
    <p:extLst>
      <p:ext uri="{BB962C8B-B14F-4D97-AF65-F5344CB8AC3E}">
        <p14:creationId xmlns:p14="http://schemas.microsoft.com/office/powerpoint/2010/main" val="73697314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group of logos of different countries/regions&#10;&#10;AI-generated content may be incorrect.">
            <a:extLst>
              <a:ext uri="{FF2B5EF4-FFF2-40B4-BE49-F238E27FC236}">
                <a16:creationId xmlns:a16="http://schemas.microsoft.com/office/drawing/2014/main" id="{0EEC65B3-A175-4BFC-A319-6960A5F3B481}"/>
              </a:ext>
            </a:extLst>
          </p:cNvPr>
          <p:cNvPicPr>
            <a:picLocks noChangeAspect="1"/>
          </p:cNvPicPr>
          <p:nvPr/>
        </p:nvPicPr>
        <p:blipFill>
          <a:blip r:embed="rId3" cstate="print">
            <a:extLst>
              <a:ext uri="{28A0092B-C50C-407E-A947-70E740481C1C}">
                <a14:useLocalDpi xmlns:a14="http://schemas.microsoft.com/office/drawing/2010/main" val="0"/>
              </a:ext>
            </a:extLst>
          </a:blip>
          <a:srcRect t="62844" r="42199" b="9449"/>
          <a:stretch/>
        </p:blipFill>
        <p:spPr>
          <a:xfrm>
            <a:off x="4635594" y="9263534"/>
            <a:ext cx="1967055" cy="701503"/>
          </a:xfrm>
          <a:prstGeom prst="rect">
            <a:avLst/>
          </a:prstGeom>
        </p:spPr>
      </p:pic>
      <p:sp>
        <p:nvSpPr>
          <p:cNvPr id="32" name="object 3">
            <a:extLst>
              <a:ext uri="{FF2B5EF4-FFF2-40B4-BE49-F238E27FC236}">
                <a16:creationId xmlns:a16="http://schemas.microsoft.com/office/drawing/2014/main" id="{253B64B0-0BA9-FBA8-1048-FBFF781CF121}"/>
              </a:ext>
            </a:extLst>
          </p:cNvPr>
          <p:cNvSpPr txBox="1">
            <a:spLocks/>
          </p:cNvSpPr>
          <p:nvPr/>
        </p:nvSpPr>
        <p:spPr>
          <a:xfrm>
            <a:off x="682625" y="548371"/>
            <a:ext cx="13642975" cy="658129"/>
          </a:xfrm>
          <a:prstGeom prst="rect">
            <a:avLst/>
          </a:prstGeom>
        </p:spPr>
        <p:txBody>
          <a:bodyPr vert="horz" wrap="square" lIns="0" tIns="0" rIns="0" bIns="0" rtlCol="0">
            <a:spAutoFit/>
          </a:bodyPr>
          <a:lstStyle>
            <a:lvl1pPr>
              <a:defRPr>
                <a:latin typeface="+mj-lt"/>
                <a:ea typeface="+mj-ea"/>
                <a:cs typeface="+mj-cs"/>
              </a:defRPr>
            </a:lvl1pPr>
          </a:lstStyle>
          <a:p>
            <a:pPr marL="12700" marR="5080">
              <a:lnSpc>
                <a:spcPts val="5520"/>
              </a:lnSpc>
              <a:spcBef>
                <a:spcPts val="320"/>
              </a:spcBef>
            </a:pPr>
            <a:r>
              <a:rPr lang="en-CA" sz="3900" kern="0" spc="-50" dirty="0">
                <a:latin typeface="Open Sans Light" pitchFamily="2" charset="0"/>
                <a:ea typeface="Open Sans Light" pitchFamily="2" charset="0"/>
                <a:cs typeface="Open Sans Light" pitchFamily="2" charset="0"/>
              </a:rPr>
              <a:t>AIRCRAFT CERTIFICATION – TRANSPORT CANADA</a:t>
            </a:r>
            <a:endParaRPr lang="en-CA" sz="3900" kern="0" dirty="0">
              <a:latin typeface="Open Sans Light" pitchFamily="2" charset="0"/>
              <a:ea typeface="Open Sans Light" pitchFamily="2" charset="0"/>
              <a:cs typeface="Open Sans Light" pitchFamily="2" charset="0"/>
            </a:endParaRPr>
          </a:p>
        </p:txBody>
      </p:sp>
      <p:sp>
        <p:nvSpPr>
          <p:cNvPr id="18" name="object 13">
            <a:extLst>
              <a:ext uri="{FF2B5EF4-FFF2-40B4-BE49-F238E27FC236}">
                <a16:creationId xmlns:a16="http://schemas.microsoft.com/office/drawing/2014/main" id="{69472C7E-17BA-4DFA-648C-E1FFB7A56275}"/>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latin typeface="Open Sans Light" pitchFamily="2" charset="0"/>
                <a:ea typeface="Open Sans Light" pitchFamily="2" charset="0"/>
                <a:cs typeface="Open Sans Light" pitchFamily="2" charset="0"/>
              </a:rPr>
              <a:pPr marL="38100" algn="r">
                <a:spcBef>
                  <a:spcPts val="235"/>
                </a:spcBef>
              </a:pPr>
              <a:t>21</a:t>
            </a:fld>
            <a:endParaRPr lang="en-CA" sz="1200" spc="15" dirty="0">
              <a:latin typeface="Open Sans Light" pitchFamily="2" charset="0"/>
              <a:ea typeface="Open Sans Light" pitchFamily="2" charset="0"/>
              <a:cs typeface="Open Sans Light" pitchFamily="2" charset="0"/>
            </a:endParaRPr>
          </a:p>
        </p:txBody>
      </p:sp>
      <p:sp>
        <p:nvSpPr>
          <p:cNvPr id="19" name="object 8">
            <a:extLst>
              <a:ext uri="{FF2B5EF4-FFF2-40B4-BE49-F238E27FC236}">
                <a16:creationId xmlns:a16="http://schemas.microsoft.com/office/drawing/2014/main" id="{E24611CF-3775-BB2A-88EB-4EFF7EABDF16}"/>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latin typeface="Open Sans Light" pitchFamily="2" charset="0"/>
                <a:ea typeface="Open Sans Light" pitchFamily="2" charset="0"/>
                <a:cs typeface="Open Sans Light" pitchFamily="2" charset="0"/>
              </a:rPr>
              <a:t>PRIVATE AND CONFIDENTIAL</a:t>
            </a:r>
          </a:p>
        </p:txBody>
      </p:sp>
      <p:sp>
        <p:nvSpPr>
          <p:cNvPr id="2" name="object 8">
            <a:extLst>
              <a:ext uri="{FF2B5EF4-FFF2-40B4-BE49-F238E27FC236}">
                <a16:creationId xmlns:a16="http://schemas.microsoft.com/office/drawing/2014/main" id="{0D242E16-A6AC-AD6B-5001-1D000C2E5A01}"/>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tx1"/>
                </a:solidFill>
                <a:latin typeface="Open Sans Light" pitchFamily="2" charset="0"/>
                <a:ea typeface="Open Sans Light" pitchFamily="2" charset="0"/>
                <a:cs typeface="Open Sans Light" pitchFamily="2" charset="0"/>
              </a:rPr>
              <a:t>©2025 NEW HORIZON AIRCRAFT LTD.</a:t>
            </a:r>
          </a:p>
        </p:txBody>
      </p:sp>
      <p:pic>
        <p:nvPicPr>
          <p:cNvPr id="15" name="Picture 14" descr="A white airplane with black background&#10;&#10;Description automatically generated">
            <a:extLst>
              <a:ext uri="{FF2B5EF4-FFF2-40B4-BE49-F238E27FC236}">
                <a16:creationId xmlns:a16="http://schemas.microsoft.com/office/drawing/2014/main" id="{99F83C86-C9C2-9386-E169-428A58686BEA}"/>
              </a:ext>
            </a:extLst>
          </p:cNvPr>
          <p:cNvPicPr>
            <a:picLocks noChangeAspect="1"/>
          </p:cNvPicPr>
          <p:nvPr/>
        </p:nvPicPr>
        <p:blipFill rotWithShape="1">
          <a:blip r:embed="rId4">
            <a:extLst>
              <a:ext uri="{28A0092B-C50C-407E-A947-70E740481C1C}">
                <a14:useLocalDpi xmlns:a14="http://schemas.microsoft.com/office/drawing/2010/main" val="0"/>
              </a:ext>
            </a:extLst>
          </a:blip>
          <a:srcRect l="23486" t="26757" r="8160" b="12037"/>
          <a:stretch/>
        </p:blipFill>
        <p:spPr>
          <a:xfrm>
            <a:off x="6461006" y="3999375"/>
            <a:ext cx="13428585" cy="6763737"/>
          </a:xfrm>
          <a:prstGeom prst="rect">
            <a:avLst/>
          </a:prstGeom>
        </p:spPr>
      </p:pic>
      <p:sp>
        <p:nvSpPr>
          <p:cNvPr id="17" name="Pentagon 16">
            <a:extLst>
              <a:ext uri="{FF2B5EF4-FFF2-40B4-BE49-F238E27FC236}">
                <a16:creationId xmlns:a16="http://schemas.microsoft.com/office/drawing/2014/main" id="{FB897EEF-2E88-E7BE-DFF3-AAE7AA5972AB}"/>
              </a:ext>
            </a:extLst>
          </p:cNvPr>
          <p:cNvSpPr/>
          <p:nvPr/>
        </p:nvSpPr>
        <p:spPr>
          <a:xfrm>
            <a:off x="682624" y="1731977"/>
            <a:ext cx="16185367" cy="849854"/>
          </a:xfrm>
          <a:prstGeom prst="homePlate">
            <a:avLst>
              <a:gd name="adj" fmla="val 40892"/>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yellow arrow on a black background&#10;&#10;Description automatically generated">
            <a:extLst>
              <a:ext uri="{FF2B5EF4-FFF2-40B4-BE49-F238E27FC236}">
                <a16:creationId xmlns:a16="http://schemas.microsoft.com/office/drawing/2014/main" id="{6A7D28FD-D772-8913-92AE-83CE80448D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7905" y="1569005"/>
            <a:ext cx="491190" cy="1173398"/>
          </a:xfrm>
          <a:prstGeom prst="rect">
            <a:avLst/>
          </a:prstGeom>
        </p:spPr>
      </p:pic>
      <p:sp>
        <p:nvSpPr>
          <p:cNvPr id="20" name="TextBox 19">
            <a:extLst>
              <a:ext uri="{FF2B5EF4-FFF2-40B4-BE49-F238E27FC236}">
                <a16:creationId xmlns:a16="http://schemas.microsoft.com/office/drawing/2014/main" id="{A9127DEB-936E-1883-858C-D15FFC712EFF}"/>
              </a:ext>
            </a:extLst>
          </p:cNvPr>
          <p:cNvSpPr txBox="1"/>
          <p:nvPr/>
        </p:nvSpPr>
        <p:spPr>
          <a:xfrm>
            <a:off x="570331" y="1957885"/>
            <a:ext cx="3889375" cy="369332"/>
          </a:xfrm>
          <a:prstGeom prst="rect">
            <a:avLst/>
          </a:prstGeom>
          <a:noFill/>
        </p:spPr>
        <p:txBody>
          <a:bodyPr wrap="square" lIns="0" tIns="0" rIns="0" bIns="0" rtlCol="0">
            <a:spAutoFit/>
          </a:bodyPr>
          <a:lstStyle/>
          <a:p>
            <a:pPr algn="ctr"/>
            <a:r>
              <a:rPr lang="en-US" sz="2400" dirty="0">
                <a:solidFill>
                  <a:schemeClr val="bg1"/>
                </a:solidFill>
                <a:latin typeface="Open Sans" pitchFamily="2" charset="0"/>
                <a:ea typeface="Open Sans" pitchFamily="2" charset="0"/>
                <a:cs typeface="Open Sans" pitchFamily="2" charset="0"/>
              </a:rPr>
              <a:t>Preliminary design</a:t>
            </a:r>
          </a:p>
        </p:txBody>
      </p:sp>
      <p:sp>
        <p:nvSpPr>
          <p:cNvPr id="21" name="TextBox 20">
            <a:extLst>
              <a:ext uri="{FF2B5EF4-FFF2-40B4-BE49-F238E27FC236}">
                <a16:creationId xmlns:a16="http://schemas.microsoft.com/office/drawing/2014/main" id="{3669594C-2740-4F61-C9AB-5853B47CAD4D}"/>
              </a:ext>
            </a:extLst>
          </p:cNvPr>
          <p:cNvSpPr txBox="1"/>
          <p:nvPr/>
        </p:nvSpPr>
        <p:spPr>
          <a:xfrm>
            <a:off x="4470465" y="1957885"/>
            <a:ext cx="4109420" cy="369332"/>
          </a:xfrm>
          <a:prstGeom prst="rect">
            <a:avLst/>
          </a:prstGeom>
          <a:noFill/>
        </p:spPr>
        <p:txBody>
          <a:bodyPr wrap="square" lIns="0" tIns="0" rIns="0" bIns="0" rtlCol="0">
            <a:spAutoFit/>
          </a:bodyPr>
          <a:lstStyle/>
          <a:p>
            <a:pPr algn="ctr"/>
            <a:r>
              <a:rPr lang="en-US" sz="2400" dirty="0">
                <a:solidFill>
                  <a:schemeClr val="bg1"/>
                </a:solidFill>
                <a:latin typeface="Open Sans" pitchFamily="2" charset="0"/>
                <a:ea typeface="Open Sans" pitchFamily="2" charset="0"/>
                <a:cs typeface="Open Sans" pitchFamily="2" charset="0"/>
              </a:rPr>
              <a:t>Detailed design</a:t>
            </a:r>
          </a:p>
        </p:txBody>
      </p:sp>
      <p:sp>
        <p:nvSpPr>
          <p:cNvPr id="22" name="TextBox 21">
            <a:extLst>
              <a:ext uri="{FF2B5EF4-FFF2-40B4-BE49-F238E27FC236}">
                <a16:creationId xmlns:a16="http://schemas.microsoft.com/office/drawing/2014/main" id="{3FFA4460-DD61-B6D3-1763-5D81DB4EA6AD}"/>
              </a:ext>
            </a:extLst>
          </p:cNvPr>
          <p:cNvSpPr txBox="1"/>
          <p:nvPr/>
        </p:nvSpPr>
        <p:spPr>
          <a:xfrm>
            <a:off x="8558370" y="1957885"/>
            <a:ext cx="4055632" cy="369332"/>
          </a:xfrm>
          <a:prstGeom prst="rect">
            <a:avLst/>
          </a:prstGeom>
          <a:noFill/>
        </p:spPr>
        <p:txBody>
          <a:bodyPr wrap="square" lIns="0" tIns="0" rIns="0" bIns="0" rtlCol="0">
            <a:spAutoFit/>
          </a:bodyPr>
          <a:lstStyle/>
          <a:p>
            <a:pPr algn="ctr"/>
            <a:r>
              <a:rPr lang="en-US" sz="2400" dirty="0">
                <a:solidFill>
                  <a:schemeClr val="bg1"/>
                </a:solidFill>
                <a:latin typeface="Open Sans" pitchFamily="2" charset="0"/>
                <a:ea typeface="Open Sans" pitchFamily="2" charset="0"/>
                <a:cs typeface="Open Sans" pitchFamily="2" charset="0"/>
              </a:rPr>
              <a:t>Construction</a:t>
            </a:r>
          </a:p>
        </p:txBody>
      </p:sp>
      <p:sp>
        <p:nvSpPr>
          <p:cNvPr id="24" name="TextBox 23">
            <a:extLst>
              <a:ext uri="{FF2B5EF4-FFF2-40B4-BE49-F238E27FC236}">
                <a16:creationId xmlns:a16="http://schemas.microsoft.com/office/drawing/2014/main" id="{A9A17FE3-6224-CF89-EF18-D8BE8723C26D}"/>
              </a:ext>
            </a:extLst>
          </p:cNvPr>
          <p:cNvSpPr txBox="1"/>
          <p:nvPr/>
        </p:nvSpPr>
        <p:spPr>
          <a:xfrm>
            <a:off x="12654269" y="1957885"/>
            <a:ext cx="4079912" cy="369332"/>
          </a:xfrm>
          <a:prstGeom prst="rect">
            <a:avLst/>
          </a:prstGeom>
          <a:noFill/>
        </p:spPr>
        <p:txBody>
          <a:bodyPr wrap="square" lIns="0" tIns="0" rIns="0" bIns="0" rtlCol="0">
            <a:spAutoFit/>
          </a:bodyPr>
          <a:lstStyle/>
          <a:p>
            <a:pPr algn="ctr"/>
            <a:r>
              <a:rPr lang="en-US" sz="2400" dirty="0">
                <a:solidFill>
                  <a:schemeClr val="bg1"/>
                </a:solidFill>
                <a:latin typeface="Open Sans" pitchFamily="2" charset="0"/>
                <a:ea typeface="Open Sans" pitchFamily="2" charset="0"/>
                <a:cs typeface="Open Sans" pitchFamily="2" charset="0"/>
              </a:rPr>
              <a:t>Testing</a:t>
            </a:r>
          </a:p>
        </p:txBody>
      </p:sp>
      <p:sp>
        <p:nvSpPr>
          <p:cNvPr id="25" name="TextBox 24">
            <a:extLst>
              <a:ext uri="{FF2B5EF4-FFF2-40B4-BE49-F238E27FC236}">
                <a16:creationId xmlns:a16="http://schemas.microsoft.com/office/drawing/2014/main" id="{33EEEF84-3236-45B7-2497-F1AE0EEC05EC}"/>
              </a:ext>
            </a:extLst>
          </p:cNvPr>
          <p:cNvSpPr txBox="1"/>
          <p:nvPr/>
        </p:nvSpPr>
        <p:spPr>
          <a:xfrm>
            <a:off x="16958384" y="1925611"/>
            <a:ext cx="2466266" cy="461665"/>
          </a:xfrm>
          <a:prstGeom prst="rect">
            <a:avLst/>
          </a:prstGeom>
          <a:noFill/>
        </p:spPr>
        <p:txBody>
          <a:bodyPr wrap="square" lIns="0" tIns="0" rIns="0" bIns="0" rtlCol="0">
            <a:spAutoFit/>
          </a:bodyPr>
          <a:lstStyle/>
          <a:p>
            <a:r>
              <a:rPr lang="en-US" sz="3000" b="1" dirty="0">
                <a:latin typeface="Open Sans Semibold" pitchFamily="2" charset="0"/>
                <a:ea typeface="Open Sans Semibold" pitchFamily="2" charset="0"/>
                <a:cs typeface="Open Sans Semibold" pitchFamily="2" charset="0"/>
              </a:rPr>
              <a:t>Certification</a:t>
            </a:r>
          </a:p>
        </p:txBody>
      </p:sp>
      <p:pic>
        <p:nvPicPr>
          <p:cNvPr id="26" name="Picture 25" descr="A yellow arrow on a black background&#10;&#10;Description automatically generated">
            <a:extLst>
              <a:ext uri="{FF2B5EF4-FFF2-40B4-BE49-F238E27FC236}">
                <a16:creationId xmlns:a16="http://schemas.microsoft.com/office/drawing/2014/main" id="{3F94B91A-5F88-2C3B-BB34-C741EF844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946" y="1569005"/>
            <a:ext cx="491190" cy="1173398"/>
          </a:xfrm>
          <a:prstGeom prst="rect">
            <a:avLst/>
          </a:prstGeom>
        </p:spPr>
      </p:pic>
      <p:pic>
        <p:nvPicPr>
          <p:cNvPr id="27" name="Picture 26" descr="A yellow arrow on a black background&#10;&#10;Description automatically generated">
            <a:extLst>
              <a:ext uri="{FF2B5EF4-FFF2-40B4-BE49-F238E27FC236}">
                <a16:creationId xmlns:a16="http://schemas.microsoft.com/office/drawing/2014/main" id="{7148D58A-D5D4-F273-3A22-CD94BA97BB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77987" y="1569005"/>
            <a:ext cx="491190" cy="1173398"/>
          </a:xfrm>
          <a:prstGeom prst="rect">
            <a:avLst/>
          </a:prstGeom>
        </p:spPr>
      </p:pic>
      <p:sp>
        <p:nvSpPr>
          <p:cNvPr id="29" name="Rectangle 28">
            <a:extLst>
              <a:ext uri="{FF2B5EF4-FFF2-40B4-BE49-F238E27FC236}">
                <a16:creationId xmlns:a16="http://schemas.microsoft.com/office/drawing/2014/main" id="{57EDB214-209D-2FBD-06C6-34481086C30B}"/>
              </a:ext>
            </a:extLst>
          </p:cNvPr>
          <p:cNvSpPr/>
          <p:nvPr/>
        </p:nvSpPr>
        <p:spPr>
          <a:xfrm>
            <a:off x="484094" y="1378916"/>
            <a:ext cx="12521901" cy="355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76203BB-7E36-F239-3351-B352E57DE919}"/>
              </a:ext>
            </a:extLst>
          </p:cNvPr>
          <p:cNvSpPr/>
          <p:nvPr/>
        </p:nvSpPr>
        <p:spPr>
          <a:xfrm>
            <a:off x="499969" y="2581830"/>
            <a:ext cx="12521901" cy="355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red maple leaf on a white background&#10;&#10;AI-generated content may be incorrect.">
            <a:extLst>
              <a:ext uri="{FF2B5EF4-FFF2-40B4-BE49-F238E27FC236}">
                <a16:creationId xmlns:a16="http://schemas.microsoft.com/office/drawing/2014/main" id="{3E5BC016-F80A-0EFD-BF38-5DC4B5F93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88099" y="363057"/>
            <a:ext cx="949620" cy="1028755"/>
          </a:xfrm>
          <a:prstGeom prst="rect">
            <a:avLst/>
          </a:prstGeom>
        </p:spPr>
      </p:pic>
      <p:sp>
        <p:nvSpPr>
          <p:cNvPr id="36" name="TextBox 35">
            <a:extLst>
              <a:ext uri="{FF2B5EF4-FFF2-40B4-BE49-F238E27FC236}">
                <a16:creationId xmlns:a16="http://schemas.microsoft.com/office/drawing/2014/main" id="{C504A8BC-8F79-F84B-3DFE-16F1EB86BC1E}"/>
              </a:ext>
            </a:extLst>
          </p:cNvPr>
          <p:cNvSpPr txBox="1"/>
          <p:nvPr/>
        </p:nvSpPr>
        <p:spPr>
          <a:xfrm>
            <a:off x="7699347" y="2683105"/>
            <a:ext cx="1242801" cy="584775"/>
          </a:xfrm>
          <a:prstGeom prst="rect">
            <a:avLst/>
          </a:prstGeom>
          <a:noFill/>
        </p:spPr>
        <p:txBody>
          <a:bodyPr wrap="square" rtlCol="0">
            <a:spAutoFit/>
          </a:bodyPr>
          <a:lstStyle/>
          <a:p>
            <a:pPr algn="ctr"/>
            <a:r>
              <a:rPr lang="en-US" sz="3200" dirty="0">
                <a:solidFill>
                  <a:srgbClr val="FC5317"/>
                </a:solidFill>
              </a:rPr>
              <a:t>2026</a:t>
            </a:r>
          </a:p>
        </p:txBody>
      </p:sp>
      <p:sp>
        <p:nvSpPr>
          <p:cNvPr id="37" name="TextBox 36">
            <a:extLst>
              <a:ext uri="{FF2B5EF4-FFF2-40B4-BE49-F238E27FC236}">
                <a16:creationId xmlns:a16="http://schemas.microsoft.com/office/drawing/2014/main" id="{9B6FD750-0449-3A97-6046-6E5DF9E86491}"/>
              </a:ext>
            </a:extLst>
          </p:cNvPr>
          <p:cNvSpPr txBox="1"/>
          <p:nvPr/>
        </p:nvSpPr>
        <p:spPr>
          <a:xfrm>
            <a:off x="11747396" y="2683105"/>
            <a:ext cx="1242801" cy="584775"/>
          </a:xfrm>
          <a:prstGeom prst="rect">
            <a:avLst/>
          </a:prstGeom>
          <a:noFill/>
        </p:spPr>
        <p:txBody>
          <a:bodyPr wrap="square" rtlCol="0">
            <a:spAutoFit/>
          </a:bodyPr>
          <a:lstStyle/>
          <a:p>
            <a:pPr algn="ctr"/>
            <a:r>
              <a:rPr lang="en-US" sz="3200" dirty="0">
                <a:solidFill>
                  <a:srgbClr val="FC5317"/>
                </a:solidFill>
              </a:rPr>
              <a:t>2027</a:t>
            </a:r>
          </a:p>
        </p:txBody>
      </p:sp>
      <p:sp>
        <p:nvSpPr>
          <p:cNvPr id="38" name="TextBox 37">
            <a:extLst>
              <a:ext uri="{FF2B5EF4-FFF2-40B4-BE49-F238E27FC236}">
                <a16:creationId xmlns:a16="http://schemas.microsoft.com/office/drawing/2014/main" id="{B2519516-0649-B49E-76C3-DBE8FCCCAC1E}"/>
              </a:ext>
            </a:extLst>
          </p:cNvPr>
          <p:cNvSpPr txBox="1"/>
          <p:nvPr/>
        </p:nvSpPr>
        <p:spPr>
          <a:xfrm>
            <a:off x="16034946" y="2691636"/>
            <a:ext cx="1242801" cy="584775"/>
          </a:xfrm>
          <a:prstGeom prst="rect">
            <a:avLst/>
          </a:prstGeom>
          <a:noFill/>
        </p:spPr>
        <p:txBody>
          <a:bodyPr wrap="square" rtlCol="0">
            <a:spAutoFit/>
          </a:bodyPr>
          <a:lstStyle/>
          <a:p>
            <a:pPr algn="ctr"/>
            <a:r>
              <a:rPr lang="en-US" sz="3200" dirty="0">
                <a:solidFill>
                  <a:srgbClr val="FC5317"/>
                </a:solidFill>
              </a:rPr>
              <a:t>2028</a:t>
            </a:r>
          </a:p>
        </p:txBody>
      </p:sp>
      <p:sp>
        <p:nvSpPr>
          <p:cNvPr id="39" name="TextBox 38">
            <a:extLst>
              <a:ext uri="{FF2B5EF4-FFF2-40B4-BE49-F238E27FC236}">
                <a16:creationId xmlns:a16="http://schemas.microsoft.com/office/drawing/2014/main" id="{54C118EA-8BE3-9AF3-4AC7-3B96E5ECCC17}"/>
              </a:ext>
            </a:extLst>
          </p:cNvPr>
          <p:cNvSpPr txBox="1"/>
          <p:nvPr/>
        </p:nvSpPr>
        <p:spPr>
          <a:xfrm>
            <a:off x="10698480" y="3195578"/>
            <a:ext cx="3299264" cy="954107"/>
          </a:xfrm>
          <a:prstGeom prst="rect">
            <a:avLst/>
          </a:prstGeom>
          <a:noFill/>
        </p:spPr>
        <p:txBody>
          <a:bodyPr wrap="square" rtlCol="0">
            <a:spAutoFit/>
          </a:bodyPr>
          <a:lstStyle/>
          <a:p>
            <a:pPr algn="ctr"/>
            <a:r>
              <a:rPr lang="en-US" sz="2800" dirty="0">
                <a:solidFill>
                  <a:srgbClr val="0F253F"/>
                </a:solidFill>
              </a:rPr>
              <a:t>Full-scale prototype complete</a:t>
            </a:r>
          </a:p>
        </p:txBody>
      </p:sp>
      <p:sp>
        <p:nvSpPr>
          <p:cNvPr id="40" name="TextBox 39">
            <a:extLst>
              <a:ext uri="{FF2B5EF4-FFF2-40B4-BE49-F238E27FC236}">
                <a16:creationId xmlns:a16="http://schemas.microsoft.com/office/drawing/2014/main" id="{4DB28B87-6BC2-9A16-17D0-E148847BAC9D}"/>
              </a:ext>
            </a:extLst>
          </p:cNvPr>
          <p:cNvSpPr txBox="1"/>
          <p:nvPr/>
        </p:nvSpPr>
        <p:spPr>
          <a:xfrm>
            <a:off x="6778909" y="3191440"/>
            <a:ext cx="3299264" cy="954107"/>
          </a:xfrm>
          <a:prstGeom prst="rect">
            <a:avLst/>
          </a:prstGeom>
          <a:noFill/>
        </p:spPr>
        <p:txBody>
          <a:bodyPr wrap="square" rtlCol="0">
            <a:spAutoFit/>
          </a:bodyPr>
          <a:lstStyle/>
          <a:p>
            <a:pPr algn="ctr"/>
            <a:r>
              <a:rPr lang="en-US" sz="2800" dirty="0">
                <a:solidFill>
                  <a:srgbClr val="0F253F"/>
                </a:solidFill>
              </a:rPr>
              <a:t>Critical Design Review</a:t>
            </a:r>
          </a:p>
        </p:txBody>
      </p:sp>
      <p:sp>
        <p:nvSpPr>
          <p:cNvPr id="41" name="TextBox 40">
            <a:extLst>
              <a:ext uri="{FF2B5EF4-FFF2-40B4-BE49-F238E27FC236}">
                <a16:creationId xmlns:a16="http://schemas.microsoft.com/office/drawing/2014/main" id="{65E93B44-9A62-3483-1038-745F548E44A0}"/>
              </a:ext>
            </a:extLst>
          </p:cNvPr>
          <p:cNvSpPr txBox="1"/>
          <p:nvPr/>
        </p:nvSpPr>
        <p:spPr>
          <a:xfrm>
            <a:off x="15006714" y="3185786"/>
            <a:ext cx="3299264" cy="954107"/>
          </a:xfrm>
          <a:prstGeom prst="rect">
            <a:avLst/>
          </a:prstGeom>
          <a:noFill/>
        </p:spPr>
        <p:txBody>
          <a:bodyPr wrap="square" rtlCol="0">
            <a:spAutoFit/>
          </a:bodyPr>
          <a:lstStyle/>
          <a:p>
            <a:pPr algn="ctr"/>
            <a:r>
              <a:rPr lang="en-US" sz="2800" dirty="0">
                <a:solidFill>
                  <a:srgbClr val="0F253F"/>
                </a:solidFill>
              </a:rPr>
              <a:t>Type certification finishing</a:t>
            </a:r>
          </a:p>
        </p:txBody>
      </p:sp>
      <p:grpSp>
        <p:nvGrpSpPr>
          <p:cNvPr id="7" name="Group 6">
            <a:extLst>
              <a:ext uri="{FF2B5EF4-FFF2-40B4-BE49-F238E27FC236}">
                <a16:creationId xmlns:a16="http://schemas.microsoft.com/office/drawing/2014/main" id="{F23E4E44-0E85-AE41-EEAA-3F00B7DBA200}"/>
              </a:ext>
            </a:extLst>
          </p:cNvPr>
          <p:cNvGrpSpPr/>
          <p:nvPr/>
        </p:nvGrpSpPr>
        <p:grpSpPr>
          <a:xfrm>
            <a:off x="687759" y="4203388"/>
            <a:ext cx="6612206" cy="3616246"/>
            <a:chOff x="687759" y="3834422"/>
            <a:chExt cx="6612206" cy="3616246"/>
          </a:xfrm>
        </p:grpSpPr>
        <p:sp>
          <p:nvSpPr>
            <p:cNvPr id="42" name="TextBox 41">
              <a:extLst>
                <a:ext uri="{FF2B5EF4-FFF2-40B4-BE49-F238E27FC236}">
                  <a16:creationId xmlns:a16="http://schemas.microsoft.com/office/drawing/2014/main" id="{8789F196-E19C-E756-D950-5B9644913E83}"/>
                </a:ext>
              </a:extLst>
            </p:cNvPr>
            <p:cNvSpPr txBox="1"/>
            <p:nvPr/>
          </p:nvSpPr>
          <p:spPr>
            <a:xfrm>
              <a:off x="687759" y="3834422"/>
              <a:ext cx="6612206" cy="3616246"/>
            </a:xfrm>
            <a:prstGeom prst="rect">
              <a:avLst/>
            </a:prstGeom>
            <a:noFill/>
          </p:spPr>
          <p:txBody>
            <a:bodyPr wrap="square" rtlCol="0">
              <a:spAutoFit/>
            </a:bodyPr>
            <a:lstStyle/>
            <a:p>
              <a:pPr>
                <a:spcBef>
                  <a:spcPts val="600"/>
                </a:spcBef>
                <a:spcAft>
                  <a:spcPts val="600"/>
                </a:spcAft>
              </a:pPr>
              <a:r>
                <a:rPr lang="en-US" sz="3200" dirty="0">
                  <a:solidFill>
                    <a:srgbClr val="FC5317"/>
                  </a:solidFill>
                </a:rPr>
                <a:t>ADVANTAGES</a:t>
              </a:r>
            </a:p>
            <a:p>
              <a:pPr>
                <a:lnSpc>
                  <a:spcPct val="150000"/>
                </a:lnSpc>
                <a:spcBef>
                  <a:spcPts val="400"/>
                </a:spcBef>
                <a:spcAft>
                  <a:spcPts val="400"/>
                </a:spcAft>
              </a:pPr>
              <a:r>
                <a:rPr lang="en-US" sz="2800" dirty="0">
                  <a:solidFill>
                    <a:srgbClr val="0F253F"/>
                  </a:solidFill>
                </a:rPr>
                <a:t>	Cert rules are now established</a:t>
              </a:r>
            </a:p>
            <a:p>
              <a:pPr>
                <a:lnSpc>
                  <a:spcPct val="150000"/>
                </a:lnSpc>
                <a:spcBef>
                  <a:spcPts val="400"/>
                </a:spcBef>
                <a:spcAft>
                  <a:spcPts val="400"/>
                </a:spcAft>
              </a:pPr>
              <a:r>
                <a:rPr lang="en-US" sz="2800" dirty="0">
                  <a:solidFill>
                    <a:srgbClr val="0F253F"/>
                  </a:solidFill>
                </a:rPr>
                <a:t>	A normal aircraft for 98% of mission</a:t>
              </a:r>
            </a:p>
            <a:p>
              <a:pPr>
                <a:lnSpc>
                  <a:spcPct val="150000"/>
                </a:lnSpc>
                <a:spcBef>
                  <a:spcPts val="600"/>
                </a:spcBef>
                <a:spcAft>
                  <a:spcPts val="600"/>
                </a:spcAft>
              </a:pPr>
              <a:r>
                <a:rPr lang="en-US" sz="2800" dirty="0">
                  <a:solidFill>
                    <a:srgbClr val="0F253F"/>
                  </a:solidFill>
                </a:rPr>
                <a:t>	Lower cost than FAA type cert</a:t>
              </a:r>
            </a:p>
            <a:p>
              <a:pPr>
                <a:lnSpc>
                  <a:spcPct val="150000"/>
                </a:lnSpc>
                <a:spcBef>
                  <a:spcPts val="600"/>
                </a:spcBef>
                <a:spcAft>
                  <a:spcPts val="600"/>
                </a:spcAft>
              </a:pPr>
              <a:r>
                <a:rPr lang="en-US" sz="2800" dirty="0">
                  <a:solidFill>
                    <a:srgbClr val="0F253F"/>
                  </a:solidFill>
                </a:rPr>
                <a:t>	TCCA cert = FAA cert quickly</a:t>
              </a:r>
            </a:p>
          </p:txBody>
        </p:sp>
        <p:grpSp>
          <p:nvGrpSpPr>
            <p:cNvPr id="3" name="Group 2">
              <a:extLst>
                <a:ext uri="{FF2B5EF4-FFF2-40B4-BE49-F238E27FC236}">
                  <a16:creationId xmlns:a16="http://schemas.microsoft.com/office/drawing/2014/main" id="{B1DFBEA0-0C32-CB85-FE71-3ADD3E25A54A}"/>
                </a:ext>
              </a:extLst>
            </p:cNvPr>
            <p:cNvGrpSpPr/>
            <p:nvPr/>
          </p:nvGrpSpPr>
          <p:grpSpPr>
            <a:xfrm>
              <a:off x="1330000" y="4731992"/>
              <a:ext cx="224340" cy="2558766"/>
              <a:chOff x="1330000" y="5421801"/>
              <a:chExt cx="224340" cy="2558766"/>
            </a:xfrm>
          </p:grpSpPr>
          <p:sp>
            <p:nvSpPr>
              <p:cNvPr id="53" name="Triangle 52">
                <a:extLst>
                  <a:ext uri="{FF2B5EF4-FFF2-40B4-BE49-F238E27FC236}">
                    <a16:creationId xmlns:a16="http://schemas.microsoft.com/office/drawing/2014/main" id="{F38289E6-16F2-2A8A-DE72-7278D2011A67}"/>
                  </a:ext>
                </a:extLst>
              </p:cNvPr>
              <p:cNvSpPr/>
              <p:nvPr/>
            </p:nvSpPr>
            <p:spPr>
              <a:xfrm rot="5400000">
                <a:off x="1312054" y="5439748"/>
                <a:ext cx="260231" cy="224337"/>
              </a:xfrm>
              <a:prstGeom prst="triangle">
                <a:avLst/>
              </a:prstGeom>
              <a:solidFill>
                <a:srgbClr val="FC5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iangle 53">
                <a:extLst>
                  <a:ext uri="{FF2B5EF4-FFF2-40B4-BE49-F238E27FC236}">
                    <a16:creationId xmlns:a16="http://schemas.microsoft.com/office/drawing/2014/main" id="{40498F9A-5414-D513-FBD0-1D829E30EE90}"/>
                  </a:ext>
                </a:extLst>
              </p:cNvPr>
              <p:cNvSpPr/>
              <p:nvPr/>
            </p:nvSpPr>
            <p:spPr>
              <a:xfrm rot="5400000">
                <a:off x="1312053" y="6179028"/>
                <a:ext cx="260231" cy="224338"/>
              </a:xfrm>
              <a:prstGeom prst="triangle">
                <a:avLst/>
              </a:prstGeom>
              <a:solidFill>
                <a:srgbClr val="FC5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iangle 54">
                <a:extLst>
                  <a:ext uri="{FF2B5EF4-FFF2-40B4-BE49-F238E27FC236}">
                    <a16:creationId xmlns:a16="http://schemas.microsoft.com/office/drawing/2014/main" id="{8FA4B3E7-70C6-0025-BEC4-014E2BDA7B67}"/>
                  </a:ext>
                </a:extLst>
              </p:cNvPr>
              <p:cNvSpPr/>
              <p:nvPr/>
            </p:nvSpPr>
            <p:spPr>
              <a:xfrm rot="5400000">
                <a:off x="1312056" y="6925830"/>
                <a:ext cx="260231" cy="224337"/>
              </a:xfrm>
              <a:prstGeom prst="triangle">
                <a:avLst/>
              </a:prstGeom>
              <a:solidFill>
                <a:srgbClr val="FC5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iangle 55">
                <a:extLst>
                  <a:ext uri="{FF2B5EF4-FFF2-40B4-BE49-F238E27FC236}">
                    <a16:creationId xmlns:a16="http://schemas.microsoft.com/office/drawing/2014/main" id="{CF70A07F-179E-724E-8BAE-A5497132A9A6}"/>
                  </a:ext>
                </a:extLst>
              </p:cNvPr>
              <p:cNvSpPr/>
              <p:nvPr/>
            </p:nvSpPr>
            <p:spPr>
              <a:xfrm rot="5400000">
                <a:off x="1312054" y="7738283"/>
                <a:ext cx="260231" cy="224337"/>
              </a:xfrm>
              <a:prstGeom prst="triangle">
                <a:avLst/>
              </a:prstGeom>
              <a:solidFill>
                <a:srgbClr val="FC5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descr="A group of logos of different countries/regions&#10;&#10;AI-generated content may be incorrect.">
            <a:extLst>
              <a:ext uri="{FF2B5EF4-FFF2-40B4-BE49-F238E27FC236}">
                <a16:creationId xmlns:a16="http://schemas.microsoft.com/office/drawing/2014/main" id="{452E16AC-2554-39CC-D315-4603E51EC9C8}"/>
              </a:ext>
            </a:extLst>
          </p:cNvPr>
          <p:cNvPicPr>
            <a:picLocks noChangeAspect="1"/>
          </p:cNvPicPr>
          <p:nvPr/>
        </p:nvPicPr>
        <p:blipFill>
          <a:blip r:embed="rId7" cstate="print">
            <a:extLst>
              <a:ext uri="{28A0092B-C50C-407E-A947-70E740481C1C}">
                <a14:useLocalDpi xmlns:a14="http://schemas.microsoft.com/office/drawing/2010/main" val="0"/>
              </a:ext>
            </a:extLst>
          </a:blip>
          <a:srcRect l="42199" t="4669" b="51783"/>
          <a:stretch/>
        </p:blipFill>
        <p:spPr>
          <a:xfrm>
            <a:off x="2232669" y="9062981"/>
            <a:ext cx="1967057" cy="1102611"/>
          </a:xfrm>
          <a:prstGeom prst="rect">
            <a:avLst/>
          </a:prstGeom>
        </p:spPr>
      </p:pic>
      <p:pic>
        <p:nvPicPr>
          <p:cNvPr id="5" name="Picture 4" descr="A group of logos of different countries/regions&#10;&#10;AI-generated content may be incorrect.">
            <a:extLst>
              <a:ext uri="{FF2B5EF4-FFF2-40B4-BE49-F238E27FC236}">
                <a16:creationId xmlns:a16="http://schemas.microsoft.com/office/drawing/2014/main" id="{85E1BE0A-D0A7-0F70-0354-D1DADD9C32CB}"/>
              </a:ext>
            </a:extLst>
          </p:cNvPr>
          <p:cNvPicPr>
            <a:picLocks noChangeAspect="1"/>
          </p:cNvPicPr>
          <p:nvPr/>
        </p:nvPicPr>
        <p:blipFill>
          <a:blip r:embed="rId7" cstate="print">
            <a:extLst>
              <a:ext uri="{28A0092B-C50C-407E-A947-70E740481C1C}">
                <a14:useLocalDpi xmlns:a14="http://schemas.microsoft.com/office/drawing/2010/main" val="0"/>
              </a:ext>
            </a:extLst>
          </a:blip>
          <a:srcRect l="3418" t="3053" r="63015" b="53398"/>
          <a:stretch/>
        </p:blipFill>
        <p:spPr>
          <a:xfrm>
            <a:off x="682624" y="9062981"/>
            <a:ext cx="1142374" cy="1102611"/>
          </a:xfrm>
          <a:prstGeom prst="rect">
            <a:avLst/>
          </a:prstGeom>
        </p:spPr>
      </p:pic>
      <p:sp>
        <p:nvSpPr>
          <p:cNvPr id="8" name="Triangle 7">
            <a:extLst>
              <a:ext uri="{FF2B5EF4-FFF2-40B4-BE49-F238E27FC236}">
                <a16:creationId xmlns:a16="http://schemas.microsoft.com/office/drawing/2014/main" id="{CAF94AB4-2A16-544B-D52C-67AB175929BD}"/>
              </a:ext>
            </a:extLst>
          </p:cNvPr>
          <p:cNvSpPr/>
          <p:nvPr/>
        </p:nvSpPr>
        <p:spPr>
          <a:xfrm>
            <a:off x="6062488" y="2822546"/>
            <a:ext cx="260643" cy="224692"/>
          </a:xfrm>
          <a:prstGeom prst="triangle">
            <a:avLst/>
          </a:prstGeom>
          <a:solidFill>
            <a:srgbClr val="FC5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733B860-7FF4-BE34-415C-071F435B1E65}"/>
              </a:ext>
            </a:extLst>
          </p:cNvPr>
          <p:cNvSpPr txBox="1"/>
          <p:nvPr/>
        </p:nvSpPr>
        <p:spPr>
          <a:xfrm>
            <a:off x="5290070" y="3116719"/>
            <a:ext cx="1750809" cy="954107"/>
          </a:xfrm>
          <a:prstGeom prst="rect">
            <a:avLst/>
          </a:prstGeom>
          <a:noFill/>
        </p:spPr>
        <p:txBody>
          <a:bodyPr wrap="square" rtlCol="0">
            <a:spAutoFit/>
          </a:bodyPr>
          <a:lstStyle/>
          <a:p>
            <a:pPr algn="ctr"/>
            <a:r>
              <a:rPr lang="en-US" sz="2800" dirty="0">
                <a:solidFill>
                  <a:srgbClr val="0F253F"/>
                </a:solidFill>
              </a:rPr>
              <a:t>We Are Here</a:t>
            </a:r>
          </a:p>
        </p:txBody>
      </p:sp>
    </p:spTree>
    <p:extLst>
      <p:ext uri="{BB962C8B-B14F-4D97-AF65-F5344CB8AC3E}">
        <p14:creationId xmlns:p14="http://schemas.microsoft.com/office/powerpoint/2010/main" val="62288876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lane flying over a city&#10;&#10;Description automatically generated">
            <a:extLst>
              <a:ext uri="{FF2B5EF4-FFF2-40B4-BE49-F238E27FC236}">
                <a16:creationId xmlns:a16="http://schemas.microsoft.com/office/drawing/2014/main" id="{AEF80618-3880-D634-8F63-F2765911D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 y="1"/>
            <a:ext cx="20105511" cy="11309350"/>
          </a:xfrm>
          <a:prstGeom prst="rect">
            <a:avLst/>
          </a:prstGeom>
        </p:spPr>
      </p:pic>
      <p:sp>
        <p:nvSpPr>
          <p:cNvPr id="17" name="Rectangle 16">
            <a:extLst>
              <a:ext uri="{FF2B5EF4-FFF2-40B4-BE49-F238E27FC236}">
                <a16:creationId xmlns:a16="http://schemas.microsoft.com/office/drawing/2014/main" id="{68185F7B-41D9-6243-A2D7-C1450237553F}"/>
              </a:ext>
            </a:extLst>
          </p:cNvPr>
          <p:cNvSpPr/>
          <p:nvPr/>
        </p:nvSpPr>
        <p:spPr>
          <a:xfrm>
            <a:off x="-1" y="1730375"/>
            <a:ext cx="6764215" cy="1903779"/>
          </a:xfrm>
          <a:prstGeom prst="rect">
            <a:avLst/>
          </a:prstGeom>
          <a:solidFill>
            <a:schemeClr val="bg1">
              <a:alpha val="1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8C6E57-3875-2A8D-87E2-5B8EAD5A5393}"/>
              </a:ext>
            </a:extLst>
          </p:cNvPr>
          <p:cNvSpPr/>
          <p:nvPr/>
        </p:nvSpPr>
        <p:spPr>
          <a:xfrm>
            <a:off x="-1" y="3825875"/>
            <a:ext cx="6764215" cy="1903779"/>
          </a:xfrm>
          <a:prstGeom prst="rect">
            <a:avLst/>
          </a:prstGeom>
          <a:solidFill>
            <a:schemeClr val="bg1">
              <a:alpha val="1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5B1D0C-E781-3C77-071C-A025A543D742}"/>
              </a:ext>
            </a:extLst>
          </p:cNvPr>
          <p:cNvSpPr/>
          <p:nvPr/>
        </p:nvSpPr>
        <p:spPr>
          <a:xfrm>
            <a:off x="-1" y="5921375"/>
            <a:ext cx="6764215" cy="1903779"/>
          </a:xfrm>
          <a:prstGeom prst="rect">
            <a:avLst/>
          </a:prstGeom>
          <a:solidFill>
            <a:schemeClr val="bg1">
              <a:alpha val="1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057708C-F83E-A906-A79E-8E4DB1DE65C1}"/>
              </a:ext>
            </a:extLst>
          </p:cNvPr>
          <p:cNvSpPr/>
          <p:nvPr/>
        </p:nvSpPr>
        <p:spPr>
          <a:xfrm>
            <a:off x="-1" y="8016875"/>
            <a:ext cx="6764215" cy="1903779"/>
          </a:xfrm>
          <a:prstGeom prst="rect">
            <a:avLst/>
          </a:prstGeom>
          <a:solidFill>
            <a:schemeClr val="bg1">
              <a:alpha val="1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bject 3">
            <a:extLst>
              <a:ext uri="{FF2B5EF4-FFF2-40B4-BE49-F238E27FC236}">
                <a16:creationId xmlns:a16="http://schemas.microsoft.com/office/drawing/2014/main" id="{253B64B0-0BA9-FBA8-1048-FBFF781CF121}"/>
              </a:ext>
            </a:extLst>
          </p:cNvPr>
          <p:cNvSpPr txBox="1">
            <a:spLocks/>
          </p:cNvSpPr>
          <p:nvPr/>
        </p:nvSpPr>
        <p:spPr>
          <a:xfrm>
            <a:off x="682625" y="600075"/>
            <a:ext cx="11663701" cy="600164"/>
          </a:xfrm>
          <a:prstGeom prst="rect">
            <a:avLst/>
          </a:prstGeom>
        </p:spPr>
        <p:txBody>
          <a:bodyPr vert="horz" wrap="square" lIns="0" tIns="0" rIns="0" bIns="0" rtlCol="0">
            <a:spAutoFit/>
          </a:bodyPr>
          <a:lstStyle>
            <a:lvl1pPr>
              <a:defRPr>
                <a:latin typeface="+mj-lt"/>
                <a:ea typeface="+mj-ea"/>
                <a:cs typeface="+mj-cs"/>
              </a:defRPr>
            </a:lvl1pPr>
          </a:lstStyle>
          <a:p>
            <a:pPr marR="5080"/>
            <a:r>
              <a:rPr lang="en-CA" sz="3900" kern="0" spc="-50" dirty="0">
                <a:solidFill>
                  <a:schemeClr val="bg1"/>
                </a:solidFill>
                <a:latin typeface="Open Sans Light" pitchFamily="2" charset="0"/>
                <a:ea typeface="Open Sans Light" pitchFamily="2" charset="0"/>
                <a:cs typeface="Open Sans Light" pitchFamily="2" charset="0"/>
              </a:rPr>
              <a:t>SUMMARY</a:t>
            </a:r>
            <a:endParaRPr lang="en-CA" sz="3900" kern="0" dirty="0">
              <a:solidFill>
                <a:schemeClr val="bg1"/>
              </a:solidFill>
              <a:latin typeface="Open Sans Light" pitchFamily="2" charset="0"/>
              <a:ea typeface="Open Sans Light" pitchFamily="2" charset="0"/>
              <a:cs typeface="Open Sans Light" pitchFamily="2" charset="0"/>
            </a:endParaRPr>
          </a:p>
        </p:txBody>
      </p:sp>
      <p:sp>
        <p:nvSpPr>
          <p:cNvPr id="33" name="TextBox 32">
            <a:extLst>
              <a:ext uri="{FF2B5EF4-FFF2-40B4-BE49-F238E27FC236}">
                <a16:creationId xmlns:a16="http://schemas.microsoft.com/office/drawing/2014/main" id="{AE1A7DB8-AB40-84FB-759E-B15338391E1E}"/>
              </a:ext>
            </a:extLst>
          </p:cNvPr>
          <p:cNvSpPr txBox="1"/>
          <p:nvPr/>
        </p:nvSpPr>
        <p:spPr>
          <a:xfrm>
            <a:off x="682625" y="2474017"/>
            <a:ext cx="5701242" cy="830997"/>
          </a:xfrm>
          <a:prstGeom prst="rect">
            <a:avLst/>
          </a:prstGeom>
          <a:noFill/>
        </p:spPr>
        <p:txBody>
          <a:bodyPr wrap="square" lIns="0" tIns="0" rIns="0" bIns="0" rtlCol="0">
            <a:spAutoFit/>
          </a:bodyPr>
          <a:lstStyle/>
          <a:p>
            <a:r>
              <a:rPr lang="en-US" sz="2700" kern="0" dirty="0">
                <a:solidFill>
                  <a:schemeClr val="bg1"/>
                </a:solidFill>
                <a:latin typeface="Open Sans Light" pitchFamily="2" charset="0"/>
                <a:ea typeface="Open Sans Light" pitchFamily="2" charset="0"/>
                <a:cs typeface="Open Sans Light" pitchFamily="2" charset="0"/>
              </a:rPr>
              <a:t>Lower cost, faster, safer and longer range than competition</a:t>
            </a:r>
          </a:p>
        </p:txBody>
      </p:sp>
      <p:sp>
        <p:nvSpPr>
          <p:cNvPr id="34" name="TextBox 33">
            <a:extLst>
              <a:ext uri="{FF2B5EF4-FFF2-40B4-BE49-F238E27FC236}">
                <a16:creationId xmlns:a16="http://schemas.microsoft.com/office/drawing/2014/main" id="{D2ACCF9A-BEC7-E90E-61FF-3417D9BC3B55}"/>
              </a:ext>
            </a:extLst>
          </p:cNvPr>
          <p:cNvSpPr txBox="1"/>
          <p:nvPr/>
        </p:nvSpPr>
        <p:spPr>
          <a:xfrm>
            <a:off x="682625" y="2011727"/>
            <a:ext cx="3851275" cy="323165"/>
          </a:xfrm>
          <a:prstGeom prst="rect">
            <a:avLst/>
          </a:prstGeom>
          <a:noFill/>
        </p:spPr>
        <p:txBody>
          <a:bodyPr wrap="square" lIns="0" tIns="0" rIns="0" bIns="0" rtlCol="0">
            <a:spAutoFit/>
          </a:bodyPr>
          <a:lstStyle/>
          <a:p>
            <a:r>
              <a:rPr lang="en-US" sz="2100" b="1" kern="0" dirty="0">
                <a:solidFill>
                  <a:srgbClr val="FBDD05"/>
                </a:solidFill>
                <a:latin typeface="Open Sans Semibold" pitchFamily="2" charset="0"/>
                <a:ea typeface="Open Sans Semibold" pitchFamily="2" charset="0"/>
                <a:cs typeface="Open Sans Semibold" pitchFamily="2" charset="0"/>
              </a:rPr>
              <a:t>Competitive advantage</a:t>
            </a:r>
          </a:p>
        </p:txBody>
      </p:sp>
      <p:sp>
        <p:nvSpPr>
          <p:cNvPr id="35" name="TextBox 34">
            <a:extLst>
              <a:ext uri="{FF2B5EF4-FFF2-40B4-BE49-F238E27FC236}">
                <a16:creationId xmlns:a16="http://schemas.microsoft.com/office/drawing/2014/main" id="{BEF0AE59-8AF3-22CB-63C3-99005927138F}"/>
              </a:ext>
            </a:extLst>
          </p:cNvPr>
          <p:cNvSpPr txBox="1"/>
          <p:nvPr/>
        </p:nvSpPr>
        <p:spPr>
          <a:xfrm>
            <a:off x="682625" y="4575121"/>
            <a:ext cx="4875579" cy="830997"/>
          </a:xfrm>
          <a:prstGeom prst="rect">
            <a:avLst/>
          </a:prstGeom>
          <a:noFill/>
        </p:spPr>
        <p:txBody>
          <a:bodyPr wrap="square" lIns="0" tIns="0" rIns="0" bIns="0" rtlCol="0">
            <a:spAutoFit/>
          </a:bodyPr>
          <a:lstStyle/>
          <a:p>
            <a:r>
              <a:rPr lang="en-US" sz="2700" dirty="0">
                <a:solidFill>
                  <a:schemeClr val="bg1"/>
                </a:solidFill>
                <a:latin typeface="Open Sans Light" pitchFamily="2" charset="0"/>
                <a:ea typeface="Open Sans Light" pitchFamily="2" charset="0"/>
                <a:cs typeface="Open Sans Light" pitchFamily="2" charset="0"/>
              </a:rPr>
              <a:t>Patented technology protecting the unique concept</a:t>
            </a:r>
            <a:endParaRPr lang="en-US" sz="2700" kern="0" dirty="0">
              <a:solidFill>
                <a:schemeClr val="bg1"/>
              </a:solidFill>
              <a:latin typeface="Open Sans Light" pitchFamily="2" charset="0"/>
              <a:ea typeface="Open Sans Light" pitchFamily="2" charset="0"/>
              <a:cs typeface="Open Sans Light" pitchFamily="2" charset="0"/>
            </a:endParaRPr>
          </a:p>
        </p:txBody>
      </p:sp>
      <p:sp>
        <p:nvSpPr>
          <p:cNvPr id="36" name="TextBox 35">
            <a:extLst>
              <a:ext uri="{FF2B5EF4-FFF2-40B4-BE49-F238E27FC236}">
                <a16:creationId xmlns:a16="http://schemas.microsoft.com/office/drawing/2014/main" id="{3B4EA360-8A15-307D-3C94-589769D1EFFE}"/>
              </a:ext>
            </a:extLst>
          </p:cNvPr>
          <p:cNvSpPr txBox="1"/>
          <p:nvPr/>
        </p:nvSpPr>
        <p:spPr>
          <a:xfrm>
            <a:off x="682625" y="4142588"/>
            <a:ext cx="3851275" cy="323165"/>
          </a:xfrm>
          <a:prstGeom prst="rect">
            <a:avLst/>
          </a:prstGeom>
          <a:noFill/>
        </p:spPr>
        <p:txBody>
          <a:bodyPr wrap="square" lIns="0" tIns="0" rIns="0" bIns="0" rtlCol="0">
            <a:spAutoFit/>
          </a:bodyPr>
          <a:lstStyle/>
          <a:p>
            <a:r>
              <a:rPr lang="en-US" sz="2100" b="1" kern="0" dirty="0">
                <a:solidFill>
                  <a:srgbClr val="FBDD05"/>
                </a:solidFill>
                <a:latin typeface="Open Sans Semibold" pitchFamily="2" charset="0"/>
                <a:ea typeface="Open Sans Semibold" pitchFamily="2" charset="0"/>
                <a:cs typeface="Open Sans Semibold" pitchFamily="2" charset="0"/>
              </a:rPr>
              <a:t>Proprietary technology</a:t>
            </a:r>
          </a:p>
        </p:txBody>
      </p:sp>
      <p:sp>
        <p:nvSpPr>
          <p:cNvPr id="37" name="TextBox 36">
            <a:extLst>
              <a:ext uri="{FF2B5EF4-FFF2-40B4-BE49-F238E27FC236}">
                <a16:creationId xmlns:a16="http://schemas.microsoft.com/office/drawing/2014/main" id="{A8C31A68-3A22-97BF-9DC3-341D0847E19C}"/>
              </a:ext>
            </a:extLst>
          </p:cNvPr>
          <p:cNvSpPr txBox="1"/>
          <p:nvPr/>
        </p:nvSpPr>
        <p:spPr>
          <a:xfrm>
            <a:off x="682624" y="6641053"/>
            <a:ext cx="5823683" cy="830997"/>
          </a:xfrm>
          <a:prstGeom prst="rect">
            <a:avLst/>
          </a:prstGeom>
          <a:noFill/>
        </p:spPr>
        <p:txBody>
          <a:bodyPr wrap="square" lIns="0" tIns="0" rIns="0" bIns="0" rtlCol="0">
            <a:spAutoFit/>
          </a:bodyPr>
          <a:lstStyle/>
          <a:p>
            <a:pPr marL="0"/>
            <a:r>
              <a:rPr lang="en-US" sz="2700" kern="0" dirty="0">
                <a:solidFill>
                  <a:schemeClr val="bg1"/>
                </a:solidFill>
                <a:latin typeface="Open Sans Light" pitchFamily="2" charset="0"/>
                <a:ea typeface="Open Sans Light" pitchFamily="2" charset="0"/>
                <a:cs typeface="Open Sans Light" pitchFamily="2" charset="0"/>
              </a:rPr>
              <a:t>Reasonable and achievable road</a:t>
            </a:r>
            <a:br>
              <a:rPr lang="en-US" sz="2700" kern="0" dirty="0">
                <a:solidFill>
                  <a:schemeClr val="bg1"/>
                </a:solidFill>
                <a:latin typeface="Open Sans Light" pitchFamily="2" charset="0"/>
                <a:ea typeface="Open Sans Light" pitchFamily="2" charset="0"/>
                <a:cs typeface="Open Sans Light" pitchFamily="2" charset="0"/>
              </a:rPr>
            </a:br>
            <a:r>
              <a:rPr lang="en-US" sz="2700" kern="0" dirty="0">
                <a:solidFill>
                  <a:schemeClr val="bg1"/>
                </a:solidFill>
                <a:latin typeface="Open Sans Light" pitchFamily="2" charset="0"/>
                <a:ea typeface="Open Sans Light" pitchFamily="2" charset="0"/>
                <a:cs typeface="Open Sans Light" pitchFamily="2" charset="0"/>
              </a:rPr>
              <a:t>to certification and commercial sales</a:t>
            </a:r>
          </a:p>
        </p:txBody>
      </p:sp>
      <p:sp>
        <p:nvSpPr>
          <p:cNvPr id="38" name="TextBox 37">
            <a:extLst>
              <a:ext uri="{FF2B5EF4-FFF2-40B4-BE49-F238E27FC236}">
                <a16:creationId xmlns:a16="http://schemas.microsoft.com/office/drawing/2014/main" id="{97058C24-0118-E31A-AA33-FBCB9B78EABF}"/>
              </a:ext>
            </a:extLst>
          </p:cNvPr>
          <p:cNvSpPr txBox="1"/>
          <p:nvPr/>
        </p:nvSpPr>
        <p:spPr>
          <a:xfrm>
            <a:off x="682625" y="6208521"/>
            <a:ext cx="3851275" cy="323165"/>
          </a:xfrm>
          <a:prstGeom prst="rect">
            <a:avLst/>
          </a:prstGeom>
          <a:noFill/>
        </p:spPr>
        <p:txBody>
          <a:bodyPr wrap="square" lIns="0" tIns="0" rIns="0" bIns="0" rtlCol="0">
            <a:spAutoFit/>
          </a:bodyPr>
          <a:lstStyle/>
          <a:p>
            <a:r>
              <a:rPr lang="en-US" sz="2100" b="1" kern="0" dirty="0">
                <a:solidFill>
                  <a:srgbClr val="FBDD05"/>
                </a:solidFill>
                <a:latin typeface="Open Sans Semibold" pitchFamily="2" charset="0"/>
                <a:ea typeface="Open Sans Semibold" pitchFamily="2" charset="0"/>
                <a:cs typeface="Open Sans Semibold" pitchFamily="2" charset="0"/>
              </a:rPr>
              <a:t>Clear path</a:t>
            </a:r>
          </a:p>
        </p:txBody>
      </p:sp>
      <p:sp>
        <p:nvSpPr>
          <p:cNvPr id="39" name="TextBox 38">
            <a:extLst>
              <a:ext uri="{FF2B5EF4-FFF2-40B4-BE49-F238E27FC236}">
                <a16:creationId xmlns:a16="http://schemas.microsoft.com/office/drawing/2014/main" id="{2CB7DB34-D829-03FD-7514-7E3ABE6539B5}"/>
              </a:ext>
            </a:extLst>
          </p:cNvPr>
          <p:cNvSpPr txBox="1"/>
          <p:nvPr/>
        </p:nvSpPr>
        <p:spPr>
          <a:xfrm>
            <a:off x="682625" y="8824219"/>
            <a:ext cx="3795590" cy="830997"/>
          </a:xfrm>
          <a:prstGeom prst="rect">
            <a:avLst/>
          </a:prstGeom>
          <a:noFill/>
        </p:spPr>
        <p:txBody>
          <a:bodyPr wrap="square" lIns="0" tIns="0" rIns="0" bIns="0" rtlCol="0">
            <a:spAutoFit/>
          </a:bodyPr>
          <a:lstStyle/>
          <a:p>
            <a:pPr marL="0"/>
            <a:r>
              <a:rPr lang="en-US" sz="2700" kern="0" dirty="0">
                <a:solidFill>
                  <a:schemeClr val="bg1"/>
                </a:solidFill>
                <a:latin typeface="Open Sans Light" pitchFamily="2" charset="0"/>
                <a:ea typeface="Open Sans Light" pitchFamily="2" charset="0"/>
                <a:cs typeface="Open Sans Light" pitchFamily="2" charset="0"/>
              </a:rPr>
              <a:t>Experienced and driven leadership team</a:t>
            </a:r>
          </a:p>
        </p:txBody>
      </p:sp>
      <p:sp>
        <p:nvSpPr>
          <p:cNvPr id="40" name="TextBox 39">
            <a:extLst>
              <a:ext uri="{FF2B5EF4-FFF2-40B4-BE49-F238E27FC236}">
                <a16:creationId xmlns:a16="http://schemas.microsoft.com/office/drawing/2014/main" id="{14547650-8386-7AAF-A95F-07824FDEA86F}"/>
              </a:ext>
            </a:extLst>
          </p:cNvPr>
          <p:cNvSpPr txBox="1"/>
          <p:nvPr/>
        </p:nvSpPr>
        <p:spPr>
          <a:xfrm>
            <a:off x="682625" y="8368240"/>
            <a:ext cx="3851275" cy="323165"/>
          </a:xfrm>
          <a:prstGeom prst="rect">
            <a:avLst/>
          </a:prstGeom>
          <a:noFill/>
        </p:spPr>
        <p:txBody>
          <a:bodyPr wrap="square" lIns="0" tIns="0" rIns="0" bIns="0" rtlCol="0">
            <a:spAutoFit/>
          </a:bodyPr>
          <a:lstStyle/>
          <a:p>
            <a:r>
              <a:rPr lang="en-US" sz="2100" b="1" kern="0" dirty="0">
                <a:solidFill>
                  <a:srgbClr val="FBDD05"/>
                </a:solidFill>
                <a:latin typeface="Open Sans Semibold" pitchFamily="2" charset="0"/>
                <a:ea typeface="Open Sans Semibold" pitchFamily="2" charset="0"/>
                <a:cs typeface="Open Sans Semibold" pitchFamily="2" charset="0"/>
              </a:rPr>
              <a:t>Leadership</a:t>
            </a:r>
          </a:p>
        </p:txBody>
      </p:sp>
      <p:sp>
        <p:nvSpPr>
          <p:cNvPr id="9" name="object 13">
            <a:extLst>
              <a:ext uri="{FF2B5EF4-FFF2-40B4-BE49-F238E27FC236}">
                <a16:creationId xmlns:a16="http://schemas.microsoft.com/office/drawing/2014/main" id="{A5269B27-5A46-DF16-DC1A-ACD059223045}"/>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22</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sp>
        <p:nvSpPr>
          <p:cNvPr id="10" name="object 8">
            <a:extLst>
              <a:ext uri="{FF2B5EF4-FFF2-40B4-BE49-F238E27FC236}">
                <a16:creationId xmlns:a16="http://schemas.microsoft.com/office/drawing/2014/main" id="{CCD52879-5124-7E6C-8F76-628E2E4B7D90}"/>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sp>
        <p:nvSpPr>
          <p:cNvPr id="11" name="Title 1">
            <a:extLst>
              <a:ext uri="{FF2B5EF4-FFF2-40B4-BE49-F238E27FC236}">
                <a16:creationId xmlns:a16="http://schemas.microsoft.com/office/drawing/2014/main" id="{A79F1944-86D4-C348-94F9-1A01C369AC2D}"/>
              </a:ext>
            </a:extLst>
          </p:cNvPr>
          <p:cNvSpPr txBox="1">
            <a:spLocks/>
          </p:cNvSpPr>
          <p:nvPr/>
        </p:nvSpPr>
        <p:spPr>
          <a:xfrm>
            <a:off x="16918382" y="4265843"/>
            <a:ext cx="1510031" cy="369332"/>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lgn="r">
              <a:spcAft>
                <a:spcPts val="1600"/>
              </a:spcAft>
            </a:pPr>
            <a:r>
              <a:rPr lang="en-US" sz="1200" i="1" kern="0" dirty="0">
                <a:solidFill>
                  <a:schemeClr val="bg1">
                    <a:lumMod val="85000"/>
                  </a:schemeClr>
                </a:solidFill>
                <a:latin typeface="Open Sans" pitchFamily="2" charset="0"/>
                <a:ea typeface="Open Sans" pitchFamily="2" charset="0"/>
                <a:cs typeface="Open Sans" pitchFamily="2" charset="0"/>
              </a:rPr>
              <a:t>Rendering of the </a:t>
            </a:r>
            <a:r>
              <a:rPr lang="en-US" sz="1200" i="1" kern="0" dirty="0" err="1">
                <a:solidFill>
                  <a:schemeClr val="bg1">
                    <a:lumMod val="85000"/>
                  </a:schemeClr>
                </a:solidFill>
                <a:latin typeface="Open Sans" pitchFamily="2" charset="0"/>
                <a:ea typeface="Open Sans" pitchFamily="2" charset="0"/>
                <a:cs typeface="Open Sans" pitchFamily="2" charset="0"/>
              </a:rPr>
              <a:t>Cavorite</a:t>
            </a:r>
            <a:r>
              <a:rPr lang="en-US" sz="1200" i="1" kern="0" dirty="0">
                <a:solidFill>
                  <a:schemeClr val="bg1">
                    <a:lumMod val="85000"/>
                  </a:schemeClr>
                </a:solidFill>
                <a:latin typeface="Open Sans" pitchFamily="2" charset="0"/>
                <a:ea typeface="Open Sans" pitchFamily="2" charset="0"/>
                <a:cs typeface="Open Sans" pitchFamily="2" charset="0"/>
              </a:rPr>
              <a:t> X7 in flight</a:t>
            </a:r>
          </a:p>
        </p:txBody>
      </p:sp>
      <p:sp>
        <p:nvSpPr>
          <p:cNvPr id="2" name="object 8">
            <a:extLst>
              <a:ext uri="{FF2B5EF4-FFF2-40B4-BE49-F238E27FC236}">
                <a16:creationId xmlns:a16="http://schemas.microsoft.com/office/drawing/2014/main" id="{0B95729F-1DF6-7E76-7D11-09C8E30CFA0B}"/>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Tree>
    <p:extLst>
      <p:ext uri="{BB962C8B-B14F-4D97-AF65-F5344CB8AC3E}">
        <p14:creationId xmlns:p14="http://schemas.microsoft.com/office/powerpoint/2010/main" val="181097649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22" name="Rectangle 21">
            <a:extLst>
              <a:ext uri="{FF2B5EF4-FFF2-40B4-BE49-F238E27FC236}">
                <a16:creationId xmlns:a16="http://schemas.microsoft.com/office/drawing/2014/main" id="{4882A78D-F0D3-F245-9733-77695EC0DDC7}"/>
              </a:ext>
            </a:extLst>
          </p:cNvPr>
          <p:cNvSpPr/>
          <p:nvPr/>
        </p:nvSpPr>
        <p:spPr>
          <a:xfrm>
            <a:off x="0" y="794"/>
            <a:ext cx="20104099" cy="11308556"/>
          </a:xfrm>
          <a:prstGeom prst="rect">
            <a:avLst/>
          </a:prstGeom>
          <a:gradFill>
            <a:gsLst>
              <a:gs pos="52000">
                <a:schemeClr val="accent1">
                  <a:lumMod val="5000"/>
                  <a:lumOff val="95000"/>
                  <a:alpha val="0"/>
                </a:schemeClr>
              </a:gs>
              <a:gs pos="68000">
                <a:schemeClr val="tx1">
                  <a:alpha val="40000"/>
                </a:schemeClr>
              </a:gs>
              <a:gs pos="10000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bject 13"/>
          <p:cNvSpPr txBox="1">
            <a:spLocks noGrp="1"/>
          </p:cNvSpPr>
          <p:nvPr>
            <p:ph type="title"/>
          </p:nvPr>
        </p:nvSpPr>
        <p:spPr>
          <a:xfrm>
            <a:off x="682625" y="419773"/>
            <a:ext cx="9872620" cy="2305118"/>
          </a:xfrm>
          <a:prstGeom prst="rect">
            <a:avLst/>
          </a:prstGeom>
        </p:spPr>
        <p:txBody>
          <a:bodyPr vert="horz" wrap="square" lIns="0" tIns="88265" rIns="0" bIns="0" rtlCol="0">
            <a:spAutoFit/>
          </a:bodyPr>
          <a:lstStyle/>
          <a:p>
            <a:pPr marR="5080"/>
            <a:r>
              <a:rPr lang="en-CA" sz="7200" dirty="0">
                <a:solidFill>
                  <a:srgbClr val="FFFFFF"/>
                </a:solidFill>
              </a:rPr>
              <a:t>JOIN US TO HELP BUILD</a:t>
            </a:r>
            <a:br>
              <a:rPr lang="en-CA" sz="7200" dirty="0">
                <a:solidFill>
                  <a:srgbClr val="FFFFFF"/>
                </a:solidFill>
              </a:rPr>
            </a:br>
            <a:r>
              <a:rPr lang="en-CA" sz="7200" dirty="0">
                <a:solidFill>
                  <a:srgbClr val="FFFFFF"/>
                </a:solidFill>
              </a:rPr>
              <a:t>A BETTER FUTURE</a:t>
            </a:r>
            <a:endParaRPr sz="7200" dirty="0"/>
          </a:p>
        </p:txBody>
      </p:sp>
      <p:sp>
        <p:nvSpPr>
          <p:cNvPr id="4" name="object 13">
            <a:extLst>
              <a:ext uri="{FF2B5EF4-FFF2-40B4-BE49-F238E27FC236}">
                <a16:creationId xmlns:a16="http://schemas.microsoft.com/office/drawing/2014/main" id="{139FD8AC-56C0-4A9A-215D-ED4505F4B028}"/>
              </a:ext>
            </a:extLst>
          </p:cNvPr>
          <p:cNvSpPr txBox="1">
            <a:spLocks/>
          </p:cNvSpPr>
          <p:nvPr/>
        </p:nvSpPr>
        <p:spPr>
          <a:xfrm>
            <a:off x="15729400" y="9608700"/>
            <a:ext cx="3684138" cy="415498"/>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lgn="r"/>
            <a:r>
              <a:rPr lang="en-CA" sz="2700" kern="0" spc="-50" dirty="0">
                <a:solidFill>
                  <a:srgbClr val="FFFFFF"/>
                </a:solidFill>
                <a:latin typeface="Open Sans Light" pitchFamily="2" charset="0"/>
                <a:ea typeface="Open Sans Light" pitchFamily="2" charset="0"/>
                <a:cs typeface="Open Sans Light" pitchFamily="2" charset="0"/>
              </a:rPr>
              <a:t>NASDAQ:</a:t>
            </a:r>
            <a:r>
              <a:rPr lang="en-CA" sz="2700" kern="0" spc="-50" dirty="0">
                <a:solidFill>
                  <a:srgbClr val="FFFFFF"/>
                </a:solidFill>
                <a:latin typeface="Open Sans Medium" pitchFamily="2" charset="0"/>
                <a:ea typeface="Open Sans Medium" pitchFamily="2" charset="0"/>
                <a:cs typeface="Open Sans Medium" pitchFamily="2" charset="0"/>
              </a:rPr>
              <a:t> HOVR</a:t>
            </a:r>
            <a:endParaRPr lang="en-CA" sz="2700" kern="0" dirty="0">
              <a:latin typeface="Open Sans Medium" pitchFamily="2" charset="0"/>
              <a:ea typeface="Open Sans Medium" pitchFamily="2" charset="0"/>
              <a:cs typeface="Open Sans Medium" pitchFamily="2" charset="0"/>
            </a:endParaRPr>
          </a:p>
        </p:txBody>
      </p:sp>
      <p:sp>
        <p:nvSpPr>
          <p:cNvPr id="7" name="object 13">
            <a:extLst>
              <a:ext uri="{FF2B5EF4-FFF2-40B4-BE49-F238E27FC236}">
                <a16:creationId xmlns:a16="http://schemas.microsoft.com/office/drawing/2014/main" id="{FF4C851B-F540-06B4-BB4A-4DC0D23F72F1}"/>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23</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sp>
        <p:nvSpPr>
          <p:cNvPr id="8" name="object 8">
            <a:extLst>
              <a:ext uri="{FF2B5EF4-FFF2-40B4-BE49-F238E27FC236}">
                <a16:creationId xmlns:a16="http://schemas.microsoft.com/office/drawing/2014/main" id="{346E3CDB-D471-3157-FE69-7418B34830A5}"/>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sp>
        <p:nvSpPr>
          <p:cNvPr id="9" name="Title 1">
            <a:extLst>
              <a:ext uri="{FF2B5EF4-FFF2-40B4-BE49-F238E27FC236}">
                <a16:creationId xmlns:a16="http://schemas.microsoft.com/office/drawing/2014/main" id="{F0714F73-B33B-F41A-9562-EB9E2B32A076}"/>
              </a:ext>
            </a:extLst>
          </p:cNvPr>
          <p:cNvSpPr txBox="1">
            <a:spLocks/>
          </p:cNvSpPr>
          <p:nvPr/>
        </p:nvSpPr>
        <p:spPr>
          <a:xfrm>
            <a:off x="16477984" y="2992438"/>
            <a:ext cx="2127814" cy="369332"/>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spcAft>
                <a:spcPts val="1600"/>
              </a:spcAft>
            </a:pPr>
            <a:r>
              <a:rPr lang="en-US" sz="1200" i="1" kern="0" dirty="0">
                <a:solidFill>
                  <a:schemeClr val="tx1">
                    <a:lumMod val="65000"/>
                    <a:lumOff val="35000"/>
                  </a:schemeClr>
                </a:solidFill>
                <a:latin typeface="Open Sans" pitchFamily="2" charset="0"/>
                <a:ea typeface="Open Sans" pitchFamily="2" charset="0"/>
                <a:cs typeface="Open Sans" pitchFamily="2" charset="0"/>
              </a:rPr>
              <a:t>Rendering of the </a:t>
            </a:r>
            <a:r>
              <a:rPr lang="en-US" sz="1200" i="1" kern="0" dirty="0" err="1">
                <a:solidFill>
                  <a:schemeClr val="tx1">
                    <a:lumMod val="65000"/>
                    <a:lumOff val="35000"/>
                  </a:schemeClr>
                </a:solidFill>
                <a:latin typeface="Open Sans" pitchFamily="2" charset="0"/>
                <a:ea typeface="Open Sans" pitchFamily="2" charset="0"/>
                <a:cs typeface="Open Sans" pitchFamily="2" charset="0"/>
              </a:rPr>
              <a:t>Cavorite</a:t>
            </a:r>
            <a:r>
              <a:rPr lang="en-US" sz="1200" i="1" kern="0" dirty="0">
                <a:solidFill>
                  <a:schemeClr val="tx1">
                    <a:lumMod val="65000"/>
                    <a:lumOff val="35000"/>
                  </a:schemeClr>
                </a:solidFill>
                <a:latin typeface="Open Sans" pitchFamily="2" charset="0"/>
                <a:ea typeface="Open Sans" pitchFamily="2" charset="0"/>
                <a:cs typeface="Open Sans" pitchFamily="2" charset="0"/>
              </a:rPr>
              <a:t> </a:t>
            </a:r>
            <a:br>
              <a:rPr lang="en-US" sz="1200" i="1" kern="0" dirty="0">
                <a:solidFill>
                  <a:schemeClr val="tx1">
                    <a:lumMod val="65000"/>
                    <a:lumOff val="35000"/>
                  </a:schemeClr>
                </a:solidFill>
                <a:latin typeface="Open Sans" pitchFamily="2" charset="0"/>
                <a:ea typeface="Open Sans" pitchFamily="2" charset="0"/>
                <a:cs typeface="Open Sans" pitchFamily="2" charset="0"/>
              </a:rPr>
            </a:br>
            <a:r>
              <a:rPr lang="en-US" sz="1200" i="1" kern="0" dirty="0">
                <a:solidFill>
                  <a:schemeClr val="tx1">
                    <a:lumMod val="65000"/>
                    <a:lumOff val="35000"/>
                  </a:schemeClr>
                </a:solidFill>
                <a:latin typeface="Open Sans" pitchFamily="2" charset="0"/>
                <a:ea typeface="Open Sans" pitchFamily="2" charset="0"/>
                <a:cs typeface="Open Sans" pitchFamily="2" charset="0"/>
              </a:rPr>
              <a:t> on approach to land</a:t>
            </a:r>
          </a:p>
        </p:txBody>
      </p:sp>
      <p:pic>
        <p:nvPicPr>
          <p:cNvPr id="11" name="Picture 10" descr="A white text on a black background&#10;&#10;Description automatically generated">
            <a:extLst>
              <a:ext uri="{FF2B5EF4-FFF2-40B4-BE49-F238E27FC236}">
                <a16:creationId xmlns:a16="http://schemas.microsoft.com/office/drawing/2014/main" id="{072D6084-BEC3-1C02-43C8-D5CE96E4E2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0136" y="8276803"/>
            <a:ext cx="5853402" cy="951908"/>
          </a:xfrm>
          <a:prstGeom prst="rect">
            <a:avLst/>
          </a:prstGeom>
        </p:spPr>
      </p:pic>
      <p:sp>
        <p:nvSpPr>
          <p:cNvPr id="2" name="object 8">
            <a:extLst>
              <a:ext uri="{FF2B5EF4-FFF2-40B4-BE49-F238E27FC236}">
                <a16:creationId xmlns:a16="http://schemas.microsoft.com/office/drawing/2014/main" id="{7FDA9953-C340-E513-B6EF-56E677ACB435}"/>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©2024 NEW HORIZON AIRCRAFT LTD.</a:t>
            </a:r>
          </a:p>
        </p:txBody>
      </p:sp>
      <p:sp>
        <p:nvSpPr>
          <p:cNvPr id="5" name="object 10">
            <a:extLst>
              <a:ext uri="{FF2B5EF4-FFF2-40B4-BE49-F238E27FC236}">
                <a16:creationId xmlns:a16="http://schemas.microsoft.com/office/drawing/2014/main" id="{8CB17140-022A-45DA-BE42-36981AE570EF}"/>
              </a:ext>
            </a:extLst>
          </p:cNvPr>
          <p:cNvSpPr txBox="1"/>
          <p:nvPr/>
        </p:nvSpPr>
        <p:spPr>
          <a:xfrm>
            <a:off x="682625" y="5445372"/>
            <a:ext cx="4953000" cy="2788584"/>
          </a:xfrm>
          <a:prstGeom prst="rect">
            <a:avLst/>
          </a:prstGeom>
        </p:spPr>
        <p:txBody>
          <a:bodyPr vert="horz" wrap="square" lIns="0" tIns="15875" rIns="0" bIns="0" rtlCol="0">
            <a:spAutoFit/>
          </a:bodyPr>
          <a:lstStyle/>
          <a:p>
            <a:pPr marL="12700">
              <a:lnSpc>
                <a:spcPct val="100000"/>
              </a:lnSpc>
              <a:spcBef>
                <a:spcPts val="125"/>
              </a:spcBef>
              <a:spcAft>
                <a:spcPts val="1200"/>
              </a:spcAft>
            </a:pPr>
            <a:r>
              <a:rPr lang="en-CA" b="1" spc="15" dirty="0">
                <a:solidFill>
                  <a:srgbClr val="FC5317"/>
                </a:solidFill>
                <a:latin typeface="Open Sans Semibold" pitchFamily="2" charset="0"/>
                <a:ea typeface="Open Sans Semibold" pitchFamily="2" charset="0"/>
                <a:cs typeface="Open Sans Semibold" pitchFamily="2" charset="0"/>
              </a:rPr>
              <a:t>CONTACT</a:t>
            </a:r>
          </a:p>
          <a:p>
            <a:pPr marL="12700">
              <a:lnSpc>
                <a:spcPct val="100000"/>
              </a:lnSpc>
              <a:spcBef>
                <a:spcPts val="125"/>
              </a:spcBef>
              <a:spcAft>
                <a:spcPts val="1200"/>
              </a:spcAft>
            </a:pPr>
            <a:r>
              <a:rPr lang="en-CA" sz="2400" spc="15" dirty="0">
                <a:solidFill>
                  <a:srgbClr val="FFFFFF"/>
                </a:solidFill>
                <a:latin typeface="Open Sans"/>
                <a:cs typeface="Open Sans"/>
              </a:rPr>
              <a:t>BRANDON ROBINSON</a:t>
            </a:r>
          </a:p>
          <a:p>
            <a:pPr marL="12700">
              <a:lnSpc>
                <a:spcPct val="100000"/>
              </a:lnSpc>
              <a:spcBef>
                <a:spcPts val="125"/>
              </a:spcBef>
              <a:spcAft>
                <a:spcPts val="1200"/>
              </a:spcAft>
            </a:pPr>
            <a:r>
              <a:rPr lang="en-CA" sz="2000" spc="15" dirty="0">
                <a:solidFill>
                  <a:srgbClr val="FFFFFF"/>
                </a:solidFill>
                <a:latin typeface="Open Sans"/>
                <a:cs typeface="Open Sans"/>
              </a:rPr>
              <a:t>Chief Executive</a:t>
            </a:r>
          </a:p>
          <a:p>
            <a:pPr marL="12700">
              <a:lnSpc>
                <a:spcPct val="100000"/>
              </a:lnSpc>
              <a:spcBef>
                <a:spcPts val="125"/>
              </a:spcBef>
              <a:spcAft>
                <a:spcPts val="1200"/>
              </a:spcAft>
            </a:pPr>
            <a:r>
              <a:rPr lang="en-CA" sz="2000" spc="15" dirty="0">
                <a:solidFill>
                  <a:srgbClr val="FFFFFF"/>
                </a:solidFill>
                <a:latin typeface="Open Sans"/>
                <a:cs typeface="Open Sans"/>
              </a:rPr>
              <a:t>brandon@horizonaircraft.com</a:t>
            </a:r>
          </a:p>
          <a:p>
            <a:pPr marL="12700">
              <a:lnSpc>
                <a:spcPct val="100000"/>
              </a:lnSpc>
              <a:spcBef>
                <a:spcPts val="125"/>
              </a:spcBef>
              <a:spcAft>
                <a:spcPts val="1200"/>
              </a:spcAft>
            </a:pPr>
            <a:r>
              <a:rPr lang="en-CA" sz="2000" spc="15" dirty="0">
                <a:solidFill>
                  <a:srgbClr val="FFFFFF"/>
                </a:solidFill>
                <a:latin typeface="Open Sans"/>
                <a:cs typeface="Open Sans"/>
              </a:rPr>
              <a:t>1.613.866.1935</a:t>
            </a:r>
          </a:p>
          <a:p>
            <a:pPr marL="12700">
              <a:lnSpc>
                <a:spcPct val="100000"/>
              </a:lnSpc>
              <a:spcBef>
                <a:spcPts val="125"/>
              </a:spcBef>
              <a:spcAft>
                <a:spcPts val="1200"/>
              </a:spcAft>
            </a:pPr>
            <a:endParaRPr lang="en-CA" sz="2400" spc="15" dirty="0">
              <a:solidFill>
                <a:srgbClr val="FFFFFF"/>
              </a:solidFill>
              <a:latin typeface="Open Sans"/>
              <a:cs typeface="Open Sans"/>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2625" y="1771650"/>
            <a:ext cx="18732500" cy="7755969"/>
          </a:xfrm>
          <a:prstGeom prst="rect">
            <a:avLst/>
          </a:prstGeom>
        </p:spPr>
        <p:txBody>
          <a:bodyPr vert="horz" wrap="square" lIns="0" tIns="0" rIns="0" bIns="0" rtlCol="0">
            <a:spAutoFit/>
          </a:bodyPr>
          <a:lstStyle/>
          <a:p>
            <a:pPr algn="just">
              <a:spcAft>
                <a:spcPts val="1600"/>
              </a:spcAft>
            </a:pPr>
            <a:r>
              <a:rPr lang="en-CA" sz="1600" dirty="0">
                <a:effectLst/>
                <a:latin typeface="Open Sans Light" pitchFamily="2" charset="0"/>
                <a:ea typeface="Open Sans Light" pitchFamily="2" charset="0"/>
                <a:cs typeface="Open Sans Light" pitchFamily="2" charset="0"/>
              </a:rPr>
              <a:t>This document contains certain projections or future oriented financial information about prospective results of operations, financial position or cash flows, based on assumptions about future economic conditions and courses of action and that is not presented in the format of a historical balance sheet, income statement or cash flow statement. The projections or FOFI have been prepared by Horizon Aircraft’s management to provide an outlook of Horizon Aircraft’s activities, results and anticipated use of proceeds. The projections or FOFI have been prepared based on a number of assumptions, including assumptions with respect to the costs and expenditures to be incurred by Horizon Aircraft, capital expenditures and operating costs, taxation rates for Horizon Aircraft and general and administrative expenses. Management does not have firm commitments for all of the costs, expenditures, prices or other financial assumptions used to prepare the projections or FOFI or assurance that such operating results will be achieved and, accordingly, the complete financial effects of all of those costs, expenditures, prices and operating results are not objectively determinable. The actual results of operations of Horizon Aircraft and the resulting financial results will likely vary from the amounts set forth in the analysis presented in this document, and such variation may be material. Horizon Aircraft and its management believe that the projections or FOFI have been prepared on a reasonable basis, reflecting management’s best estimates and judgments. However, because this information is highly subjective and subject to numerous risks including the risks discussed above, it should not be relied on as necessarily indicative of future results. Except as otherwise required by applicable securities laws, Horizon Aircraft undertakes no obligation to update such projections or FOFI and forward-looking statements and information.</a:t>
            </a:r>
          </a:p>
          <a:p>
            <a:pPr algn="just"/>
            <a:r>
              <a:rPr lang="en-CA" sz="1600" dirty="0">
                <a:effectLst/>
                <a:latin typeface="Open Sans Medium" pitchFamily="2" charset="0"/>
                <a:ea typeface="Open Sans Medium" pitchFamily="2" charset="0"/>
                <a:cs typeface="Open Sans Medium" pitchFamily="2" charset="0"/>
              </a:rPr>
              <a:t>Disclaimer</a:t>
            </a:r>
          </a:p>
          <a:p>
            <a:pPr algn="just">
              <a:spcAft>
                <a:spcPts val="1600"/>
              </a:spcAft>
            </a:pPr>
            <a:r>
              <a:rPr lang="en-CA" sz="1600" dirty="0">
                <a:effectLst/>
                <a:latin typeface="Open Sans Light" pitchFamily="2" charset="0"/>
                <a:ea typeface="Open Sans Light" pitchFamily="2" charset="0"/>
                <a:cs typeface="Open Sans Light" pitchFamily="2" charset="0"/>
              </a:rPr>
              <a:t>This document is for informational purposes only and is being made available solely to enable prospective “accredited” and other qualified investors authorized by Horizon Aircraft to evaluate an investment in the securities of Horizon Aircraft (the “Securities”). This document does not constitute an offer to sell or the solicitation of an offer to buy the Securities, nor shall there be any sale of Securities, in the United States, Canada, any state, any province or any other jurisdiction in which such offer, solicitation or sale would be unlawful prior to registration or qualification under the securities laws of such jurisdiction. The Securities have not been and will not be registered under the U.S. Securities Act or any state securities laws and may not be offered or sold in the United States, or to or for the account or benefit of a U.S. Person (as defined in Regulation S under the U.S. Securities Act), except in compliance with the registration requirements of the U.S. Securities Act and applicable state securities laws or pursuant to an exemption therefrom.</a:t>
            </a:r>
          </a:p>
          <a:p>
            <a:pPr algn="just"/>
            <a:r>
              <a:rPr lang="en-CA" sz="1600" dirty="0">
                <a:effectLst/>
                <a:latin typeface="Open Sans Medium" pitchFamily="2" charset="0"/>
                <a:ea typeface="Open Sans Medium" pitchFamily="2" charset="0"/>
                <a:cs typeface="Open Sans Medium" pitchFamily="2" charset="0"/>
              </a:rPr>
              <a:t>No warranties</a:t>
            </a:r>
          </a:p>
          <a:p>
            <a:pPr algn="just">
              <a:spcAft>
                <a:spcPts val="1600"/>
              </a:spcAft>
            </a:pPr>
            <a:r>
              <a:rPr lang="en-CA" sz="1600" dirty="0">
                <a:effectLst/>
                <a:latin typeface="Open Sans Light" pitchFamily="2" charset="0"/>
                <a:ea typeface="Open Sans Light" pitchFamily="2" charset="0"/>
                <a:cs typeface="Open Sans Light" pitchFamily="2" charset="0"/>
              </a:rPr>
              <a:t>The information contained in this document does not purport to be all-inclusive and neither Horizon Aircraft nor any other person makes any representation or warranty, express or implied, as to the completeness, accuracy or reliability of the information contained in this document. In particular, the general explanations included in this document cannot address, and are not intended to address, each prospective purchaser’s specific investment objectives, financial situations or financial needs. Accordingly, by accepting this document, each prospective purchaser confirms that such purchaser is not relying upon the information contained in this document to make any investment decision. Prospective purchasers should consult with their own counsel and tax and financial advisors as to legal and related matters concerning the matters described in this document.</a:t>
            </a:r>
          </a:p>
          <a:p>
            <a:pPr algn="just"/>
            <a:r>
              <a:rPr lang="en-CA" sz="1600" dirty="0">
                <a:effectLst/>
                <a:latin typeface="Open Sans Medium" pitchFamily="2" charset="0"/>
                <a:ea typeface="Open Sans Medium" pitchFamily="2" charset="0"/>
                <a:cs typeface="Open Sans Medium" pitchFamily="2" charset="0"/>
              </a:rPr>
              <a:t>Third party information</a:t>
            </a:r>
          </a:p>
          <a:p>
            <a:pPr algn="just"/>
            <a:r>
              <a:rPr lang="en-CA" sz="1600" dirty="0">
                <a:effectLst/>
                <a:latin typeface="Open Sans Light" pitchFamily="2" charset="0"/>
                <a:ea typeface="Open Sans Light" pitchFamily="2" charset="0"/>
                <a:cs typeface="Open Sans Light" pitchFamily="2" charset="0"/>
              </a:rPr>
              <a:t>Certain information contained herein includes market and industry data that has been obtained from or is based upon estimates derived from third party sources, including industry publications, reports and websites. Third party sources generally state that the information contained therein has been obtained from sources believed to be reliable, but there is no assurance or guarantee as to the accuracy or completeness of included data. Although the data is believed to be reliable, Horizon Aircraft has not independently verified the accuracy, currency or completeness of any of the information from third party sources referred to in this document or ascertained from the underlying economic assumptions relied upon by such sources. Horizon Aircraft hereby disclaims any responsibility or liability whatsoever in respect of any third-party sources of market and industry data or information. </a:t>
            </a:r>
          </a:p>
        </p:txBody>
      </p:sp>
      <p:sp>
        <p:nvSpPr>
          <p:cNvPr id="5" name="object 5"/>
          <p:cNvSpPr txBox="1"/>
          <p:nvPr/>
        </p:nvSpPr>
        <p:spPr>
          <a:xfrm>
            <a:off x="682625" y="600075"/>
            <a:ext cx="18596609" cy="616194"/>
          </a:xfrm>
          <a:prstGeom prst="rect">
            <a:avLst/>
          </a:prstGeom>
        </p:spPr>
        <p:txBody>
          <a:bodyPr vert="horz" wrap="square" lIns="0" tIns="15875" rIns="0" bIns="0" rtlCol="0">
            <a:spAutoFit/>
          </a:bodyPr>
          <a:lstStyle/>
          <a:p>
            <a:pPr marL="12700">
              <a:lnSpc>
                <a:spcPct val="100000"/>
              </a:lnSpc>
              <a:spcBef>
                <a:spcPts val="125"/>
              </a:spcBef>
            </a:pPr>
            <a:r>
              <a:rPr lang="en-CA" sz="3900" dirty="0">
                <a:latin typeface="Open Sans Light" pitchFamily="2" charset="0"/>
                <a:ea typeface="Open Sans Light" pitchFamily="2" charset="0"/>
                <a:cs typeface="Open Sans Light" pitchFamily="2" charset="0"/>
              </a:rPr>
              <a:t>Projections and future-oriented financial information</a:t>
            </a:r>
          </a:p>
        </p:txBody>
      </p:sp>
      <p:sp>
        <p:nvSpPr>
          <p:cNvPr id="12" name="object 13">
            <a:extLst>
              <a:ext uri="{FF2B5EF4-FFF2-40B4-BE49-F238E27FC236}">
                <a16:creationId xmlns:a16="http://schemas.microsoft.com/office/drawing/2014/main" id="{16694635-4920-05AD-4E6C-A085902890C1}"/>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latin typeface="Open Sans Light" pitchFamily="2" charset="0"/>
                <a:ea typeface="Open Sans Light" pitchFamily="2" charset="0"/>
                <a:cs typeface="Open Sans Light" pitchFamily="2" charset="0"/>
              </a:rPr>
              <a:pPr marL="38100" algn="r">
                <a:spcBef>
                  <a:spcPts val="235"/>
                </a:spcBef>
              </a:pPr>
              <a:t>3</a:t>
            </a:fld>
            <a:endParaRPr lang="en-CA" sz="1200" spc="15" dirty="0">
              <a:latin typeface="Open Sans Light" pitchFamily="2" charset="0"/>
              <a:ea typeface="Open Sans Light" pitchFamily="2" charset="0"/>
              <a:cs typeface="Open Sans Light" pitchFamily="2" charset="0"/>
            </a:endParaRPr>
          </a:p>
        </p:txBody>
      </p:sp>
      <p:sp>
        <p:nvSpPr>
          <p:cNvPr id="13" name="object 8">
            <a:extLst>
              <a:ext uri="{FF2B5EF4-FFF2-40B4-BE49-F238E27FC236}">
                <a16:creationId xmlns:a16="http://schemas.microsoft.com/office/drawing/2014/main" id="{0D87F296-E9B7-DD95-1221-5D951EDC8C50}"/>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latin typeface="Open Sans Light" pitchFamily="2" charset="0"/>
                <a:ea typeface="Open Sans Light" pitchFamily="2" charset="0"/>
                <a:cs typeface="Open Sans Light" pitchFamily="2" charset="0"/>
              </a:rPr>
              <a:t>PRIVATE AND CONFIDENTIAL</a:t>
            </a:r>
          </a:p>
        </p:txBody>
      </p:sp>
      <p:sp>
        <p:nvSpPr>
          <p:cNvPr id="2" name="object 8">
            <a:extLst>
              <a:ext uri="{FF2B5EF4-FFF2-40B4-BE49-F238E27FC236}">
                <a16:creationId xmlns:a16="http://schemas.microsoft.com/office/drawing/2014/main" id="{046BBDCA-DCE3-E0BD-A03B-72C68CC4BCAC}"/>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tx1"/>
                </a:solidFill>
                <a:latin typeface="Open Sans Light" pitchFamily="2" charset="0"/>
                <a:ea typeface="Open Sans Light" pitchFamily="2" charset="0"/>
                <a:cs typeface="Open Sans Light" pitchFamily="2" charset="0"/>
              </a:rPr>
              <a:t>©2025 NEW HORIZON AIRCRAFT LTD.</a:t>
            </a:r>
          </a:p>
        </p:txBody>
      </p:sp>
    </p:spTree>
    <p:extLst>
      <p:ext uri="{BB962C8B-B14F-4D97-AF65-F5344CB8AC3E}">
        <p14:creationId xmlns:p14="http://schemas.microsoft.com/office/powerpoint/2010/main" val="171612018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Picture 6" descr="A blue circular logo with black lines&#10;&#10;Description automatically generated">
            <a:extLst>
              <a:ext uri="{FF2B5EF4-FFF2-40B4-BE49-F238E27FC236}">
                <a16:creationId xmlns:a16="http://schemas.microsoft.com/office/drawing/2014/main" id="{57394B10-899A-745A-A033-FB8DC01C654A}"/>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l="15298" t="8771" b="8365"/>
          <a:stretch/>
        </p:blipFill>
        <p:spPr>
          <a:xfrm>
            <a:off x="0" y="1"/>
            <a:ext cx="11560174" cy="11309350"/>
          </a:xfrm>
          <a:prstGeom prst="rect">
            <a:avLst/>
          </a:prstGeom>
        </p:spPr>
      </p:pic>
      <p:sp>
        <p:nvSpPr>
          <p:cNvPr id="9" name="object 2">
            <a:extLst>
              <a:ext uri="{FF2B5EF4-FFF2-40B4-BE49-F238E27FC236}">
                <a16:creationId xmlns:a16="http://schemas.microsoft.com/office/drawing/2014/main" id="{6D87C904-8D09-2B98-5421-C24E80928DD9}"/>
              </a:ext>
            </a:extLst>
          </p:cNvPr>
          <p:cNvSpPr txBox="1">
            <a:spLocks/>
          </p:cNvSpPr>
          <p:nvPr/>
        </p:nvSpPr>
        <p:spPr>
          <a:xfrm>
            <a:off x="11419822" y="4046525"/>
            <a:ext cx="7218698" cy="2708434"/>
          </a:xfrm>
          <a:prstGeom prst="rect">
            <a:avLst/>
          </a:prstGeom>
          <a:noFill/>
        </p:spPr>
        <p:txBody>
          <a:bodyPr vert="horz" wrap="square" lIns="0" tIns="0" rIns="0" bIns="0" rtlCol="0">
            <a:spAutoFit/>
          </a:bodyPr>
          <a:lstStyle>
            <a:lvl1pPr>
              <a:defRPr>
                <a:latin typeface="+mj-lt"/>
                <a:ea typeface="+mj-ea"/>
                <a:cs typeface="+mj-cs"/>
              </a:defRPr>
            </a:lvl1pPr>
          </a:lstStyle>
          <a:p>
            <a:pPr marR="5080">
              <a:spcBef>
                <a:spcPts val="2400"/>
              </a:spcBef>
            </a:pPr>
            <a:r>
              <a:rPr lang="en-CA" sz="3400" kern="0" spc="-35" dirty="0">
                <a:solidFill>
                  <a:schemeClr val="bg1"/>
                </a:solidFill>
                <a:latin typeface="Open Sans" pitchFamily="2" charset="0"/>
                <a:ea typeface="Open Sans" pitchFamily="2" charset="0"/>
                <a:cs typeface="Open Sans" pitchFamily="2" charset="0"/>
              </a:rPr>
              <a:t>Founded in 2013</a:t>
            </a:r>
          </a:p>
          <a:p>
            <a:pPr marR="5080">
              <a:spcBef>
                <a:spcPts val="2400"/>
              </a:spcBef>
            </a:pPr>
            <a:r>
              <a:rPr lang="en-CA" sz="3400" kern="0" spc="-35" dirty="0">
                <a:solidFill>
                  <a:schemeClr val="bg1"/>
                </a:solidFill>
                <a:latin typeface="Open Sans" pitchFamily="2" charset="0"/>
                <a:ea typeface="Open Sans" pitchFamily="2" charset="0"/>
                <a:cs typeface="Open Sans" pitchFamily="2" charset="0"/>
              </a:rPr>
              <a:t>A group of pilots and operators</a:t>
            </a:r>
          </a:p>
          <a:p>
            <a:pPr marR="5080">
              <a:spcBef>
                <a:spcPts val="2400"/>
              </a:spcBef>
            </a:pPr>
            <a:r>
              <a:rPr lang="en-CA" sz="3400" kern="0" spc="-35" dirty="0">
                <a:solidFill>
                  <a:schemeClr val="bg1"/>
                </a:solidFill>
                <a:latin typeface="Open Sans" pitchFamily="2" charset="0"/>
                <a:ea typeface="Open Sans" pitchFamily="2" charset="0"/>
                <a:cs typeface="Open Sans" pitchFamily="2" charset="0"/>
              </a:rPr>
              <a:t>An elite team that has designed, built and flown new aircraft</a:t>
            </a:r>
          </a:p>
        </p:txBody>
      </p:sp>
      <p:sp>
        <p:nvSpPr>
          <p:cNvPr id="10" name="object 2">
            <a:extLst>
              <a:ext uri="{FF2B5EF4-FFF2-40B4-BE49-F238E27FC236}">
                <a16:creationId xmlns:a16="http://schemas.microsoft.com/office/drawing/2014/main" id="{02B5FA1D-2279-C5A9-46F6-E82028FB5841}"/>
              </a:ext>
            </a:extLst>
          </p:cNvPr>
          <p:cNvSpPr txBox="1">
            <a:spLocks/>
          </p:cNvSpPr>
          <p:nvPr/>
        </p:nvSpPr>
        <p:spPr>
          <a:xfrm>
            <a:off x="11419822" y="7661438"/>
            <a:ext cx="7567265" cy="1046440"/>
          </a:xfrm>
          <a:prstGeom prst="rect">
            <a:avLst/>
          </a:prstGeom>
        </p:spPr>
        <p:txBody>
          <a:bodyPr vert="horz" wrap="square" lIns="0" tIns="0" rIns="0" bIns="0" rtlCol="0">
            <a:spAutoFit/>
          </a:bodyPr>
          <a:lstStyle>
            <a:lvl1pPr>
              <a:defRPr>
                <a:latin typeface="+mj-lt"/>
                <a:ea typeface="+mj-ea"/>
                <a:cs typeface="+mj-cs"/>
              </a:defRPr>
            </a:lvl1pPr>
          </a:lstStyle>
          <a:p>
            <a:pPr marR="5080">
              <a:spcBef>
                <a:spcPts val="2400"/>
              </a:spcBef>
            </a:pPr>
            <a:r>
              <a:rPr lang="en-CA" sz="3400" kern="0" spc="-35" dirty="0">
                <a:solidFill>
                  <a:schemeClr val="bg1"/>
                </a:solidFill>
                <a:latin typeface="Open Sans" pitchFamily="2" charset="0"/>
                <a:ea typeface="Open Sans" pitchFamily="2" charset="0"/>
                <a:cs typeface="Open Sans" pitchFamily="2" charset="0"/>
              </a:rPr>
              <a:t>Extensive list of </a:t>
            </a:r>
            <a:r>
              <a:rPr lang="en-CA" sz="3400" kern="0" spc="-35" dirty="0">
                <a:solidFill>
                  <a:srgbClr val="FBDD05"/>
                </a:solidFill>
                <a:latin typeface="Open Sans" pitchFamily="2" charset="0"/>
                <a:ea typeface="Open Sans" pitchFamily="2" charset="0"/>
                <a:cs typeface="Open Sans" pitchFamily="2" charset="0"/>
              </a:rPr>
              <a:t>patents, trade secrets, and other unique technology</a:t>
            </a:r>
            <a:endParaRPr lang="en-CA" sz="3400" kern="0" spc="-35" dirty="0">
              <a:solidFill>
                <a:schemeClr val="bg1"/>
              </a:solidFill>
              <a:latin typeface="Open Sans" pitchFamily="2" charset="0"/>
              <a:ea typeface="Open Sans" pitchFamily="2" charset="0"/>
              <a:cs typeface="Open Sans" pitchFamily="2" charset="0"/>
            </a:endParaRPr>
          </a:p>
        </p:txBody>
      </p:sp>
      <p:sp>
        <p:nvSpPr>
          <p:cNvPr id="2" name="object 8">
            <a:extLst>
              <a:ext uri="{FF2B5EF4-FFF2-40B4-BE49-F238E27FC236}">
                <a16:creationId xmlns:a16="http://schemas.microsoft.com/office/drawing/2014/main" id="{4E0F4859-E225-A306-D579-CD234038B316}"/>
              </a:ext>
            </a:extLst>
          </p:cNvPr>
          <p:cNvSpPr txBox="1">
            <a:spLocks/>
          </p:cNvSpPr>
          <p:nvPr/>
        </p:nvSpPr>
        <p:spPr>
          <a:xfrm>
            <a:off x="682625" y="10586650"/>
            <a:ext cx="3008842"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
        <p:nvSpPr>
          <p:cNvPr id="5" name="object 8">
            <a:extLst>
              <a:ext uri="{FF2B5EF4-FFF2-40B4-BE49-F238E27FC236}">
                <a16:creationId xmlns:a16="http://schemas.microsoft.com/office/drawing/2014/main" id="{C6A9E83B-F772-DECB-7444-7CB905FEA1A8}"/>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sp>
        <p:nvSpPr>
          <p:cNvPr id="6" name="object 13">
            <a:extLst>
              <a:ext uri="{FF2B5EF4-FFF2-40B4-BE49-F238E27FC236}">
                <a16:creationId xmlns:a16="http://schemas.microsoft.com/office/drawing/2014/main" id="{4CE187AA-A5A2-2E64-AB0A-6E60D8E9E238}"/>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4</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pic>
        <p:nvPicPr>
          <p:cNvPr id="4" name="Picture 3" descr="A white text on a black background&#10;&#10;Description automatically generated">
            <a:extLst>
              <a:ext uri="{FF2B5EF4-FFF2-40B4-BE49-F238E27FC236}">
                <a16:creationId xmlns:a16="http://schemas.microsoft.com/office/drawing/2014/main" id="{E4EF9BC4-3AA8-7F44-467D-A35368CC5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39"/>
          <a:stretch/>
        </p:blipFill>
        <p:spPr>
          <a:xfrm>
            <a:off x="11201400" y="2096658"/>
            <a:ext cx="8223250" cy="1629634"/>
          </a:xfrm>
          <a:prstGeom prst="rect">
            <a:avLst/>
          </a:prstGeom>
        </p:spPr>
      </p:pic>
      <p:cxnSp>
        <p:nvCxnSpPr>
          <p:cNvPr id="13" name="Straight Connector 12">
            <a:extLst>
              <a:ext uri="{FF2B5EF4-FFF2-40B4-BE49-F238E27FC236}">
                <a16:creationId xmlns:a16="http://schemas.microsoft.com/office/drawing/2014/main" id="{C1ABB68C-A769-85AA-7B50-D666D557527D}"/>
              </a:ext>
            </a:extLst>
          </p:cNvPr>
          <p:cNvCxnSpPr>
            <a:cxnSpLocks/>
          </p:cNvCxnSpPr>
          <p:nvPr/>
        </p:nvCxnSpPr>
        <p:spPr>
          <a:xfrm>
            <a:off x="11411585" y="4751452"/>
            <a:ext cx="6412865" cy="0"/>
          </a:xfrm>
          <a:prstGeom prst="line">
            <a:avLst/>
          </a:prstGeom>
          <a:ln w="15875">
            <a:solidFill>
              <a:srgbClr val="FBDD05">
                <a:alpha val="8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149190-552D-28C1-3E6E-05C497DDF1EF}"/>
              </a:ext>
            </a:extLst>
          </p:cNvPr>
          <p:cNvCxnSpPr>
            <a:cxnSpLocks/>
          </p:cNvCxnSpPr>
          <p:nvPr/>
        </p:nvCxnSpPr>
        <p:spPr>
          <a:xfrm>
            <a:off x="11411585" y="5605565"/>
            <a:ext cx="6412865" cy="0"/>
          </a:xfrm>
          <a:prstGeom prst="line">
            <a:avLst/>
          </a:prstGeom>
          <a:ln w="15875">
            <a:solidFill>
              <a:srgbClr val="FBDD05">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11929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lue circular logo with black lines&#10;&#10;Description automatically generated">
            <a:extLst>
              <a:ext uri="{FF2B5EF4-FFF2-40B4-BE49-F238E27FC236}">
                <a16:creationId xmlns:a16="http://schemas.microsoft.com/office/drawing/2014/main" id="{087F074B-5F6B-48DF-2368-6E8685415119}"/>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l="15298" t="8771" b="8365"/>
          <a:stretch/>
        </p:blipFill>
        <p:spPr>
          <a:xfrm>
            <a:off x="0" y="1"/>
            <a:ext cx="11560174" cy="11309350"/>
          </a:xfrm>
          <a:prstGeom prst="rect">
            <a:avLst/>
          </a:prstGeom>
        </p:spPr>
      </p:pic>
      <p:sp>
        <p:nvSpPr>
          <p:cNvPr id="177" name="Rectangle"/>
          <p:cNvSpPr/>
          <p:nvPr/>
        </p:nvSpPr>
        <p:spPr>
          <a:xfrm>
            <a:off x="682625" y="6518736"/>
            <a:ext cx="3962633" cy="3401552"/>
          </a:xfrm>
          <a:prstGeom prst="rect">
            <a:avLst/>
          </a:prstGeom>
          <a:solidFill>
            <a:schemeClr val="tx2">
              <a:lumMod val="50000"/>
            </a:schemeClr>
          </a:solidFill>
          <a:ln w="12700">
            <a:miter lim="400000"/>
          </a:ln>
        </p:spPr>
        <p:txBody>
          <a:bodyPr lIns="41884" tIns="41884" rIns="41884" bIns="41884" anchor="ctr"/>
          <a:lstStyle/>
          <a:p>
            <a:pP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16" name="Rectangle">
            <a:extLst>
              <a:ext uri="{FF2B5EF4-FFF2-40B4-BE49-F238E27FC236}">
                <a16:creationId xmlns:a16="http://schemas.microsoft.com/office/drawing/2014/main" id="{FCFA3AD4-3327-2F97-BE4A-1CDB4D0797B5}"/>
              </a:ext>
            </a:extLst>
          </p:cNvPr>
          <p:cNvSpPr/>
          <p:nvPr/>
        </p:nvSpPr>
        <p:spPr>
          <a:xfrm>
            <a:off x="5597526" y="6518736"/>
            <a:ext cx="3962633" cy="3401552"/>
          </a:xfrm>
          <a:prstGeom prst="rect">
            <a:avLst/>
          </a:prstGeom>
          <a:solidFill>
            <a:schemeClr val="tx2">
              <a:lumMod val="50000"/>
            </a:schemeClr>
          </a:solidFill>
          <a:ln w="12700">
            <a:miter lim="400000"/>
          </a:ln>
        </p:spPr>
        <p:txBody>
          <a:bodyPr lIns="41884" tIns="41884" rIns="41884" bIns="41884" anchor="ctr"/>
          <a:lstStyle/>
          <a:p>
            <a:pP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17" name="Rectangle">
            <a:extLst>
              <a:ext uri="{FF2B5EF4-FFF2-40B4-BE49-F238E27FC236}">
                <a16:creationId xmlns:a16="http://schemas.microsoft.com/office/drawing/2014/main" id="{45544FF3-36A0-BDF5-E5EE-19C060932770}"/>
              </a:ext>
            </a:extLst>
          </p:cNvPr>
          <p:cNvSpPr/>
          <p:nvPr/>
        </p:nvSpPr>
        <p:spPr>
          <a:xfrm>
            <a:off x="10525125" y="6518736"/>
            <a:ext cx="3962633" cy="3401552"/>
          </a:xfrm>
          <a:prstGeom prst="rect">
            <a:avLst/>
          </a:prstGeom>
          <a:solidFill>
            <a:schemeClr val="tx2">
              <a:lumMod val="50000"/>
            </a:schemeClr>
          </a:solidFill>
          <a:ln w="12700">
            <a:miter lim="400000"/>
          </a:ln>
        </p:spPr>
        <p:txBody>
          <a:bodyPr lIns="41884" tIns="41884" rIns="41884" bIns="41884" anchor="ctr"/>
          <a:lstStyle/>
          <a:p>
            <a:pP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18" name="Rectangle">
            <a:extLst>
              <a:ext uri="{FF2B5EF4-FFF2-40B4-BE49-F238E27FC236}">
                <a16:creationId xmlns:a16="http://schemas.microsoft.com/office/drawing/2014/main" id="{102C48CA-4F01-A852-ACF4-D24F12B64D15}"/>
              </a:ext>
            </a:extLst>
          </p:cNvPr>
          <p:cNvSpPr/>
          <p:nvPr/>
        </p:nvSpPr>
        <p:spPr>
          <a:xfrm>
            <a:off x="15462250" y="6518736"/>
            <a:ext cx="3962633" cy="3401552"/>
          </a:xfrm>
          <a:prstGeom prst="rect">
            <a:avLst/>
          </a:prstGeom>
          <a:solidFill>
            <a:schemeClr val="tx2">
              <a:lumMod val="50000"/>
            </a:schemeClr>
          </a:solidFill>
          <a:ln w="12700">
            <a:miter lim="400000"/>
          </a:ln>
        </p:spPr>
        <p:txBody>
          <a:bodyPr lIns="41884" tIns="41884" rIns="41884" bIns="41884" anchor="ctr"/>
          <a:lstStyle/>
          <a:p>
            <a:pP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180" name="Slide Number"/>
          <p:cNvSpPr txBox="1">
            <a:spLocks noGrp="1"/>
          </p:cNvSpPr>
          <p:nvPr>
            <p:ph type="sldNum" sz="quarter" idx="2"/>
          </p:nvPr>
        </p:nvSpPr>
        <p:spPr>
          <a:xfrm>
            <a:off x="12013996" y="12747951"/>
            <a:ext cx="356008" cy="378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Leto Text Sans"/>
                <a:ea typeface="Leto Text Sans"/>
                <a:cs typeface="Leto Text Sans"/>
                <a:sym typeface="Leto Text Sans"/>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fld id="{86CB4B4D-7CA3-9044-876B-883B54F8677D}" type="slidenum">
              <a:rPr lang="en-US" smtClean="0"/>
              <a:pPr/>
              <a:t>5</a:t>
            </a:fld>
            <a:endParaRPr/>
          </a:p>
        </p:txBody>
      </p:sp>
      <p:sp>
        <p:nvSpPr>
          <p:cNvPr id="181" name="The Team"/>
          <p:cNvSpPr txBox="1"/>
          <p:nvPr/>
        </p:nvSpPr>
        <p:spPr>
          <a:xfrm>
            <a:off x="682625" y="609330"/>
            <a:ext cx="2808461"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l" defTabSz="457200">
              <a:defRPr sz="7500">
                <a:solidFill>
                  <a:srgbClr val="FFFFFF"/>
                </a:solidFill>
                <a:latin typeface="Leto Text Sans"/>
                <a:ea typeface="Leto Text Sans"/>
                <a:cs typeface="Leto Text Sans"/>
                <a:sym typeface="Leto Text Sans"/>
              </a:defRPr>
            </a:lvl1pPr>
          </a:lstStyle>
          <a:p>
            <a:r>
              <a:rPr lang="en-US" sz="3900" dirty="0">
                <a:solidFill>
                  <a:schemeClr val="bg1"/>
                </a:solidFill>
                <a:latin typeface="Open Sans Light" pitchFamily="2" charset="0"/>
                <a:ea typeface="Open Sans Light" pitchFamily="2" charset="0"/>
                <a:cs typeface="Open Sans Light" pitchFamily="2" charset="0"/>
              </a:rPr>
              <a:t>LEADERSHIP</a:t>
            </a:r>
            <a:endParaRPr lang="en-US" sz="3900" dirty="0">
              <a:solidFill>
                <a:schemeClr val="bg1"/>
              </a:solidFill>
              <a:latin typeface="Open Sans Light" pitchFamily="2" charset="0"/>
              <a:ea typeface="Open Sans Light" pitchFamily="2" charset="0"/>
              <a:cs typeface="Open Sans Light" pitchFamily="2" charset="0"/>
              <a:sym typeface="Times Roman"/>
            </a:endParaRPr>
          </a:p>
        </p:txBody>
      </p:sp>
      <p:pic>
        <p:nvPicPr>
          <p:cNvPr id="187" name="Image" descr="Image"/>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contrast="25000"/>
                    </a14:imgEffect>
                  </a14:imgLayer>
                </a14:imgProps>
              </a:ext>
            </a:extLst>
          </a:blip>
          <a:srcRect l="194" t="164" r="194" b="224"/>
          <a:stretch>
            <a:fillRect/>
          </a:stretch>
        </p:blipFill>
        <p:spPr>
          <a:xfrm>
            <a:off x="682625" y="3002598"/>
            <a:ext cx="3976443" cy="3532075"/>
          </a:xfrm>
          <a:prstGeom prst="rect">
            <a:avLst/>
          </a:prstGeom>
          <a:ln w="12700">
            <a:miter lim="400000"/>
          </a:ln>
        </p:spPr>
      </p:pic>
      <p:pic>
        <p:nvPicPr>
          <p:cNvPr id="188" name="Image" descr="Image"/>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contrast="14000"/>
                    </a14:imgEffect>
                  </a14:imgLayer>
                </a14:imgProps>
              </a:ext>
            </a:extLst>
          </a:blip>
          <a:srcRect t="-1" b="1197"/>
          <a:stretch/>
        </p:blipFill>
        <p:spPr>
          <a:xfrm>
            <a:off x="5597526" y="3002598"/>
            <a:ext cx="3973512" cy="3529965"/>
          </a:xfrm>
          <a:prstGeom prst="rect">
            <a:avLst/>
          </a:prstGeom>
          <a:ln w="12700">
            <a:miter lim="400000"/>
          </a:ln>
        </p:spPr>
      </p:pic>
      <p:pic>
        <p:nvPicPr>
          <p:cNvPr id="189" name="Image" descr="Image"/>
          <p:cNvPicPr>
            <a:picLocks noChangeAspect="1"/>
          </p:cNvPicPr>
          <p:nvPr/>
        </p:nvPicPr>
        <p:blipFill rotWithShape="1">
          <a:blip r:embed="rId7">
            <a:extLst>
              <a:ext uri="{BEBA8EAE-BF5A-486C-A8C5-ECC9F3942E4B}">
                <a14:imgProps xmlns:a14="http://schemas.microsoft.com/office/drawing/2010/main">
                  <a14:imgLayer r:embed="rId8">
                    <a14:imgEffect>
                      <a14:sharpenSoften amount="17000"/>
                    </a14:imgEffect>
                    <a14:imgEffect>
                      <a14:saturation sat="0"/>
                    </a14:imgEffect>
                    <a14:imgEffect>
                      <a14:brightnessContrast bright="-3000" contrast="22000"/>
                    </a14:imgEffect>
                  </a14:imgLayer>
                </a14:imgProps>
              </a:ext>
            </a:extLst>
          </a:blip>
          <a:srcRect t="1" b="627"/>
          <a:stretch/>
        </p:blipFill>
        <p:spPr>
          <a:xfrm>
            <a:off x="10525125" y="2992439"/>
            <a:ext cx="3973513" cy="3540124"/>
          </a:xfrm>
          <a:prstGeom prst="rect">
            <a:avLst/>
          </a:prstGeom>
          <a:ln w="12700">
            <a:miter lim="400000"/>
          </a:ln>
        </p:spPr>
      </p:pic>
      <p:sp>
        <p:nvSpPr>
          <p:cNvPr id="3" name="object 13">
            <a:extLst>
              <a:ext uri="{FF2B5EF4-FFF2-40B4-BE49-F238E27FC236}">
                <a16:creationId xmlns:a16="http://schemas.microsoft.com/office/drawing/2014/main" id="{457C106A-A543-016E-6326-4156620C3CC0}"/>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5</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sp>
        <p:nvSpPr>
          <p:cNvPr id="4" name="object 8">
            <a:extLst>
              <a:ext uri="{FF2B5EF4-FFF2-40B4-BE49-F238E27FC236}">
                <a16:creationId xmlns:a16="http://schemas.microsoft.com/office/drawing/2014/main" id="{FBCCA49A-BBCB-9255-3D35-3A3E6BB5132B}"/>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pic>
        <p:nvPicPr>
          <p:cNvPr id="9" name="Picture 8" descr="A person smiling for a picture&#10;&#10;Description automatically generated">
            <a:extLst>
              <a:ext uri="{FF2B5EF4-FFF2-40B4-BE49-F238E27FC236}">
                <a16:creationId xmlns:a16="http://schemas.microsoft.com/office/drawing/2014/main" id="{1EB6ED45-4928-F0D7-7106-A9CF91506A8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Effect>
                      <a14:brightnessContrast contrast="-10000"/>
                    </a14:imgEffect>
                  </a14:imgLayer>
                </a14:imgProps>
              </a:ext>
              <a:ext uri="{28A0092B-C50C-407E-A947-70E740481C1C}">
                <a14:useLocalDpi xmlns:a14="http://schemas.microsoft.com/office/drawing/2010/main" val="0"/>
              </a:ext>
            </a:extLst>
          </a:blip>
          <a:srcRect l="5684" r="7140"/>
          <a:stretch/>
        </p:blipFill>
        <p:spPr>
          <a:xfrm>
            <a:off x="15452724" y="2992438"/>
            <a:ext cx="3960813" cy="3522838"/>
          </a:xfrm>
          <a:prstGeom prst="rect">
            <a:avLst/>
          </a:prstGeom>
        </p:spPr>
      </p:pic>
      <p:sp>
        <p:nvSpPr>
          <p:cNvPr id="182" name="BRANDON ROBINSON…"/>
          <p:cNvSpPr txBox="1"/>
          <p:nvPr/>
        </p:nvSpPr>
        <p:spPr>
          <a:xfrm>
            <a:off x="936625" y="6830478"/>
            <a:ext cx="3533775" cy="2854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chorCtr="0">
            <a:spAutoFit/>
          </a:bodyPr>
          <a:lstStyle/>
          <a:p>
            <a:pPr defTabSz="376961">
              <a:spcAft>
                <a:spcPts val="600"/>
              </a:spcAft>
              <a:defRPr sz="3500">
                <a:solidFill>
                  <a:srgbClr val="FFFFFF"/>
                </a:solidFill>
                <a:latin typeface="Leto Text Sans Light"/>
                <a:ea typeface="Leto Text Sans Light"/>
                <a:cs typeface="Leto Text Sans Light"/>
                <a:sym typeface="Leto Text Sans Light"/>
              </a:defRPr>
            </a:pPr>
            <a:r>
              <a:rPr sz="2700" dirty="0">
                <a:solidFill>
                  <a:srgbClr val="FBDD05"/>
                </a:solidFill>
                <a:latin typeface="Open Sans" pitchFamily="2" charset="0"/>
                <a:ea typeface="Open Sans" pitchFamily="2" charset="0"/>
                <a:cs typeface="Open Sans" pitchFamily="2" charset="0"/>
              </a:rPr>
              <a:t>BRANDON</a:t>
            </a:r>
            <a:br>
              <a:rPr lang="en-US" sz="2700" dirty="0">
                <a:solidFill>
                  <a:srgbClr val="FBDD05"/>
                </a:solidFill>
                <a:latin typeface="Open Sans" pitchFamily="2" charset="0"/>
                <a:ea typeface="Open Sans" pitchFamily="2" charset="0"/>
                <a:cs typeface="Open Sans" pitchFamily="2" charset="0"/>
              </a:rPr>
            </a:br>
            <a:r>
              <a:rPr sz="2700" dirty="0">
                <a:solidFill>
                  <a:srgbClr val="FBDD05"/>
                </a:solidFill>
                <a:latin typeface="Open Sans" pitchFamily="2" charset="0"/>
                <a:ea typeface="Open Sans" pitchFamily="2" charset="0"/>
                <a:cs typeface="Open Sans" pitchFamily="2" charset="0"/>
              </a:rPr>
              <a:t>ROBINSON</a:t>
            </a:r>
          </a:p>
          <a:p>
            <a:pPr defTabSz="376961">
              <a:spcAft>
                <a:spcPts val="1600"/>
              </a:spcAft>
              <a:defRPr sz="2000">
                <a:solidFill>
                  <a:srgbClr val="FFFFFF"/>
                </a:solidFill>
                <a:latin typeface="Leto Text Sans Light"/>
                <a:ea typeface="Leto Text Sans Light"/>
                <a:cs typeface="Leto Text Sans Light"/>
                <a:sym typeface="Leto Text Sans Light"/>
              </a:defRPr>
            </a:pPr>
            <a:r>
              <a:rPr sz="1600" dirty="0">
                <a:latin typeface="Open Sans" pitchFamily="2" charset="0"/>
                <a:ea typeface="Open Sans" pitchFamily="2" charset="0"/>
                <a:cs typeface="Open Sans" pitchFamily="2" charset="0"/>
              </a:rPr>
              <a:t>CHIEF EXECUTIVE, FOUNDER</a:t>
            </a:r>
            <a:endParaRPr sz="1600" dirty="0">
              <a:solidFill>
                <a:srgbClr val="000000"/>
              </a:solidFill>
              <a:latin typeface="Open Sans" pitchFamily="2" charset="0"/>
              <a:ea typeface="Open Sans" pitchFamily="2" charset="0"/>
              <a:cs typeface="Open Sans" pitchFamily="2" charset="0"/>
            </a:endParaRPr>
          </a:p>
          <a:p>
            <a:pPr defTabSz="376961">
              <a:spcAft>
                <a:spcPts val="1000"/>
              </a:spcAft>
              <a:buSzPct val="123000"/>
              <a:defRPr sz="2000">
                <a:solidFill>
                  <a:srgbClr val="FFFFFF"/>
                </a:solidFill>
                <a:latin typeface="Leto Text Sans Light"/>
                <a:ea typeface="Leto Text Sans Light"/>
                <a:cs typeface="Leto Text Sans Light"/>
                <a:sym typeface="Leto Text Sans Light"/>
              </a:defRPr>
            </a:pPr>
            <a:r>
              <a:rPr sz="1600" dirty="0">
                <a:solidFill>
                  <a:schemeClr val="bg1">
                    <a:lumMod val="85000"/>
                  </a:schemeClr>
                </a:solidFill>
                <a:latin typeface="Open Sans" pitchFamily="2" charset="0"/>
                <a:ea typeface="Open Sans" pitchFamily="2" charset="0"/>
                <a:cs typeface="Open Sans" pitchFamily="2" charset="0"/>
              </a:rPr>
              <a:t>CF-18 Fighter Pilo</a:t>
            </a:r>
            <a:r>
              <a:rPr lang="en-US" sz="1600" dirty="0">
                <a:solidFill>
                  <a:schemeClr val="bg1">
                    <a:lumMod val="85000"/>
                  </a:schemeClr>
                </a:solidFill>
                <a:latin typeface="Open Sans" pitchFamily="2" charset="0"/>
                <a:ea typeface="Open Sans" pitchFamily="2" charset="0"/>
                <a:cs typeface="Open Sans" pitchFamily="2" charset="0"/>
              </a:rPr>
              <a:t>t</a:t>
            </a:r>
            <a:br>
              <a:rPr lang="en-US" sz="1600" dirty="0">
                <a:solidFill>
                  <a:schemeClr val="bg1">
                    <a:lumMod val="85000"/>
                  </a:schemeClr>
                </a:solidFill>
                <a:latin typeface="Open Sans" pitchFamily="2" charset="0"/>
                <a:ea typeface="Open Sans" pitchFamily="2" charset="0"/>
                <a:cs typeface="Open Sans" pitchFamily="2" charset="0"/>
              </a:rPr>
            </a:br>
            <a:r>
              <a:rPr lang="en-US" sz="1600" dirty="0">
                <a:solidFill>
                  <a:schemeClr val="bg1">
                    <a:lumMod val="85000"/>
                  </a:schemeClr>
                </a:solidFill>
                <a:latin typeface="Open Sans" pitchFamily="2" charset="0"/>
                <a:ea typeface="Open Sans" pitchFamily="2" charset="0"/>
                <a:cs typeface="Open Sans" pitchFamily="2" charset="0"/>
              </a:rPr>
              <a:t>and </a:t>
            </a:r>
            <a:r>
              <a:rPr sz="1600" dirty="0">
                <a:solidFill>
                  <a:schemeClr val="bg1">
                    <a:lumMod val="85000"/>
                  </a:schemeClr>
                </a:solidFill>
                <a:latin typeface="Open Sans" pitchFamily="2" charset="0"/>
                <a:ea typeface="Open Sans" pitchFamily="2" charset="0"/>
                <a:cs typeface="Open Sans" pitchFamily="2" charset="0"/>
              </a:rPr>
              <a:t>Top Gun grad</a:t>
            </a:r>
            <a:r>
              <a:rPr lang="en-US" sz="1600" dirty="0">
                <a:solidFill>
                  <a:schemeClr val="bg1">
                    <a:lumMod val="85000"/>
                  </a:schemeClr>
                </a:solidFill>
                <a:latin typeface="Open Sans" pitchFamily="2" charset="0"/>
                <a:ea typeface="Open Sans" pitchFamily="2" charset="0"/>
                <a:cs typeface="Open Sans" pitchFamily="2" charset="0"/>
              </a:rPr>
              <a:t>uate</a:t>
            </a:r>
            <a:endParaRPr sz="1600" dirty="0">
              <a:solidFill>
                <a:schemeClr val="bg1">
                  <a:lumMod val="85000"/>
                </a:schemeClr>
              </a:solidFill>
              <a:latin typeface="Open Sans" pitchFamily="2" charset="0"/>
              <a:ea typeface="Open Sans" pitchFamily="2" charset="0"/>
              <a:cs typeface="Open Sans" pitchFamily="2" charset="0"/>
            </a:endParaRPr>
          </a:p>
          <a:p>
            <a:pPr defTabSz="376961">
              <a:spcAft>
                <a:spcPts val="1000"/>
              </a:spcAft>
              <a:buSzPct val="123000"/>
              <a:defRPr sz="2000">
                <a:solidFill>
                  <a:srgbClr val="FFFFFF"/>
                </a:solidFill>
                <a:latin typeface="Leto Text Sans Light"/>
                <a:ea typeface="Leto Text Sans Light"/>
                <a:cs typeface="Leto Text Sans Light"/>
                <a:sym typeface="Leto Text Sans Light"/>
              </a:defRPr>
            </a:pPr>
            <a:r>
              <a:rPr sz="1600" dirty="0">
                <a:solidFill>
                  <a:schemeClr val="bg1">
                    <a:lumMod val="85000"/>
                  </a:schemeClr>
                </a:solidFill>
                <a:latin typeface="Open Sans" pitchFamily="2" charset="0"/>
                <a:ea typeface="Open Sans" pitchFamily="2" charset="0"/>
                <a:cs typeface="Open Sans" pitchFamily="2" charset="0"/>
              </a:rPr>
              <a:t>Mechanical Engineer </a:t>
            </a:r>
            <a:r>
              <a:rPr lang="en-US" sz="1600" dirty="0">
                <a:solidFill>
                  <a:schemeClr val="bg1">
                    <a:lumMod val="85000"/>
                  </a:schemeClr>
                </a:solidFill>
                <a:latin typeface="Open Sans" pitchFamily="2" charset="0"/>
                <a:ea typeface="Open Sans" pitchFamily="2" charset="0"/>
                <a:cs typeface="Open Sans" pitchFamily="2" charset="0"/>
              </a:rPr>
              <a:t>and </a:t>
            </a:r>
            <a:r>
              <a:rPr sz="1600" dirty="0">
                <a:solidFill>
                  <a:schemeClr val="bg1">
                    <a:lumMod val="85000"/>
                  </a:schemeClr>
                </a:solidFill>
                <a:latin typeface="Open Sans" pitchFamily="2" charset="0"/>
                <a:ea typeface="Open Sans" pitchFamily="2" charset="0"/>
                <a:cs typeface="Open Sans" pitchFamily="2" charset="0"/>
              </a:rPr>
              <a:t>MBA</a:t>
            </a:r>
          </a:p>
          <a:p>
            <a:pPr defTabSz="376961">
              <a:buSzPct val="123000"/>
              <a:defRPr sz="2000">
                <a:solidFill>
                  <a:srgbClr val="FFFFFF"/>
                </a:solidFill>
                <a:latin typeface="Leto Text Sans Light"/>
                <a:ea typeface="Leto Text Sans Light"/>
                <a:cs typeface="Leto Text Sans Light"/>
                <a:sym typeface="Leto Text Sans Light"/>
              </a:defRPr>
            </a:pPr>
            <a:r>
              <a:rPr sz="1600" dirty="0">
                <a:solidFill>
                  <a:schemeClr val="bg1">
                    <a:lumMod val="85000"/>
                  </a:schemeClr>
                </a:solidFill>
                <a:latin typeface="Open Sans" pitchFamily="2" charset="0"/>
                <a:ea typeface="Open Sans" pitchFamily="2" charset="0"/>
                <a:cs typeface="Open Sans" pitchFamily="2" charset="0"/>
              </a:rPr>
              <a:t>Major project directorship</a:t>
            </a:r>
            <a:br>
              <a:rPr lang="en-US" sz="1600" dirty="0">
                <a:solidFill>
                  <a:schemeClr val="bg1">
                    <a:lumMod val="85000"/>
                  </a:schemeClr>
                </a:solidFill>
                <a:latin typeface="Open Sans" pitchFamily="2" charset="0"/>
                <a:ea typeface="Open Sans" pitchFamily="2" charset="0"/>
                <a:cs typeface="Open Sans" pitchFamily="2" charset="0"/>
              </a:rPr>
            </a:br>
            <a:r>
              <a:rPr sz="1600" dirty="0">
                <a:solidFill>
                  <a:schemeClr val="bg1">
                    <a:lumMod val="85000"/>
                  </a:schemeClr>
                </a:solidFill>
                <a:latin typeface="Open Sans" pitchFamily="2" charset="0"/>
                <a:ea typeface="Open Sans" pitchFamily="2" charset="0"/>
                <a:cs typeface="Open Sans" pitchFamily="2" charset="0"/>
              </a:rPr>
              <a:t>exceeding</a:t>
            </a:r>
            <a:r>
              <a:rPr lang="en-US" sz="1600" dirty="0">
                <a:solidFill>
                  <a:schemeClr val="bg1">
                    <a:lumMod val="85000"/>
                  </a:schemeClr>
                </a:solidFill>
                <a:latin typeface="Open Sans" pitchFamily="2" charset="0"/>
                <a:ea typeface="Open Sans" pitchFamily="2" charset="0"/>
                <a:cs typeface="Open Sans" pitchFamily="2" charset="0"/>
              </a:rPr>
              <a:t> </a:t>
            </a:r>
            <a:r>
              <a:rPr sz="1600" dirty="0">
                <a:solidFill>
                  <a:schemeClr val="bg1">
                    <a:lumMod val="85000"/>
                  </a:schemeClr>
                </a:solidFill>
                <a:latin typeface="Open Sans" pitchFamily="2" charset="0"/>
                <a:ea typeface="Open Sans" pitchFamily="2" charset="0"/>
                <a:cs typeface="Open Sans" pitchFamily="2" charset="0"/>
              </a:rPr>
              <a:t>$400</a:t>
            </a:r>
            <a:r>
              <a:rPr lang="en-US" sz="1600" dirty="0">
                <a:solidFill>
                  <a:schemeClr val="bg1">
                    <a:lumMod val="85000"/>
                  </a:schemeClr>
                </a:solidFill>
                <a:latin typeface="Open Sans" pitchFamily="2" charset="0"/>
                <a:ea typeface="Open Sans" pitchFamily="2" charset="0"/>
                <a:cs typeface="Open Sans" pitchFamily="2" charset="0"/>
              </a:rPr>
              <a:t> million</a:t>
            </a:r>
            <a:r>
              <a:rPr sz="1600" dirty="0">
                <a:solidFill>
                  <a:schemeClr val="bg1">
                    <a:lumMod val="85000"/>
                  </a:schemeClr>
                </a:solidFill>
                <a:latin typeface="Open Sans" pitchFamily="2" charset="0"/>
                <a:ea typeface="Open Sans" pitchFamily="2" charset="0"/>
                <a:cs typeface="Open Sans" pitchFamily="2" charset="0"/>
              </a:rPr>
              <a:t> budget</a:t>
            </a:r>
            <a:endParaRPr sz="1600" dirty="0">
              <a:solidFill>
                <a:schemeClr val="bg1">
                  <a:lumMod val="85000"/>
                </a:schemeClr>
              </a:solidFill>
              <a:latin typeface="Open Sans" pitchFamily="2" charset="0"/>
              <a:ea typeface="Open Sans" pitchFamily="2" charset="0"/>
              <a:cs typeface="Open Sans" pitchFamily="2" charset="0"/>
              <a:sym typeface="Times Roman"/>
            </a:endParaRPr>
          </a:p>
        </p:txBody>
      </p:sp>
      <p:sp>
        <p:nvSpPr>
          <p:cNvPr id="19" name="BRANDON ROBINSON…">
            <a:extLst>
              <a:ext uri="{FF2B5EF4-FFF2-40B4-BE49-F238E27FC236}">
                <a16:creationId xmlns:a16="http://schemas.microsoft.com/office/drawing/2014/main" id="{09F92EE4-B088-7B02-C28E-4D58302E6DD6}"/>
              </a:ext>
            </a:extLst>
          </p:cNvPr>
          <p:cNvSpPr txBox="1"/>
          <p:nvPr/>
        </p:nvSpPr>
        <p:spPr>
          <a:xfrm>
            <a:off x="5850890" y="6830478"/>
            <a:ext cx="3533775" cy="22338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chorCtr="0">
            <a:spAutoFit/>
          </a:bodyPr>
          <a:lstStyle/>
          <a:p>
            <a:pPr defTabSz="376961">
              <a:spcAft>
                <a:spcPts val="600"/>
              </a:spcAft>
              <a:defRPr sz="3500">
                <a:solidFill>
                  <a:srgbClr val="FFFFFF"/>
                </a:solidFill>
                <a:latin typeface="Leto Text Sans Light"/>
                <a:ea typeface="Leto Text Sans Light"/>
                <a:cs typeface="Leto Text Sans Light"/>
                <a:sym typeface="Leto Text Sans Light"/>
              </a:defRPr>
            </a:pPr>
            <a:r>
              <a:rPr lang="en-US" sz="2700" dirty="0">
                <a:solidFill>
                  <a:srgbClr val="FBDD05"/>
                </a:solidFill>
                <a:latin typeface="Open Sans" pitchFamily="2" charset="0"/>
                <a:ea typeface="Open Sans" pitchFamily="2" charset="0"/>
                <a:cs typeface="Open Sans" pitchFamily="2" charset="0"/>
              </a:rPr>
              <a:t>JAS</a:t>
            </a:r>
            <a:r>
              <a:rPr sz="2700" dirty="0">
                <a:solidFill>
                  <a:srgbClr val="FBDD05"/>
                </a:solidFill>
                <a:latin typeface="Open Sans" pitchFamily="2" charset="0"/>
                <a:ea typeface="Open Sans" pitchFamily="2" charset="0"/>
                <a:cs typeface="Open Sans" pitchFamily="2" charset="0"/>
              </a:rPr>
              <a:t>ON</a:t>
            </a:r>
            <a:br>
              <a:rPr lang="en-US" sz="2700" dirty="0">
                <a:solidFill>
                  <a:srgbClr val="FBDD05"/>
                </a:solidFill>
                <a:latin typeface="Open Sans" pitchFamily="2" charset="0"/>
                <a:ea typeface="Open Sans" pitchFamily="2" charset="0"/>
                <a:cs typeface="Open Sans" pitchFamily="2" charset="0"/>
              </a:rPr>
            </a:br>
            <a:r>
              <a:rPr lang="en-US" sz="2700" dirty="0">
                <a:solidFill>
                  <a:srgbClr val="FBDD05"/>
                </a:solidFill>
                <a:latin typeface="Open Sans" pitchFamily="2" charset="0"/>
                <a:ea typeface="Open Sans" pitchFamily="2" charset="0"/>
                <a:cs typeface="Open Sans" pitchFamily="2" charset="0"/>
              </a:rPr>
              <a:t>O’NEILL</a:t>
            </a:r>
            <a:endParaRPr sz="2700" dirty="0">
              <a:solidFill>
                <a:srgbClr val="FBDD05"/>
              </a:solidFill>
              <a:latin typeface="Open Sans" pitchFamily="2" charset="0"/>
              <a:ea typeface="Open Sans" pitchFamily="2" charset="0"/>
              <a:cs typeface="Open Sans" pitchFamily="2" charset="0"/>
            </a:endParaRPr>
          </a:p>
          <a:p>
            <a:pPr defTabSz="376961">
              <a:spcAft>
                <a:spcPts val="1600"/>
              </a:spcAft>
              <a:defRPr sz="2000">
                <a:solidFill>
                  <a:srgbClr val="FFFFFF"/>
                </a:solidFill>
                <a:latin typeface="Leto Text Sans Light"/>
                <a:ea typeface="Leto Text Sans Light"/>
                <a:cs typeface="Leto Text Sans Light"/>
                <a:sym typeface="Leto Text Sans Light"/>
              </a:defRPr>
            </a:pPr>
            <a:r>
              <a:rPr sz="1600" dirty="0">
                <a:latin typeface="Open Sans" pitchFamily="2" charset="0"/>
                <a:ea typeface="Open Sans" pitchFamily="2" charset="0"/>
                <a:cs typeface="Open Sans" pitchFamily="2" charset="0"/>
              </a:rPr>
              <a:t>CHIEF </a:t>
            </a:r>
            <a:r>
              <a:rPr lang="en-US" sz="1600" dirty="0">
                <a:latin typeface="Open Sans" pitchFamily="2" charset="0"/>
                <a:ea typeface="Open Sans" pitchFamily="2" charset="0"/>
                <a:cs typeface="Open Sans" pitchFamily="2" charset="0"/>
              </a:rPr>
              <a:t>OPERATING OFFIC</a:t>
            </a:r>
            <a:r>
              <a:rPr sz="1600" dirty="0">
                <a:latin typeface="Open Sans" pitchFamily="2" charset="0"/>
                <a:ea typeface="Open Sans" pitchFamily="2" charset="0"/>
                <a:cs typeface="Open Sans" pitchFamily="2" charset="0"/>
              </a:rPr>
              <a:t>ER</a:t>
            </a:r>
            <a:endParaRPr sz="1600" dirty="0">
              <a:solidFill>
                <a:srgbClr val="000000"/>
              </a:solidFill>
              <a:latin typeface="Open Sans" pitchFamily="2" charset="0"/>
              <a:ea typeface="Open Sans" pitchFamily="2" charset="0"/>
              <a:cs typeface="Open Sans" pitchFamily="2" charset="0"/>
            </a:endParaRPr>
          </a:p>
          <a:p>
            <a:pPr defTabSz="376961">
              <a:spcAft>
                <a:spcPts val="1000"/>
              </a:spcAft>
              <a:buSzPct val="123000"/>
              <a:defRPr sz="2000">
                <a:solidFill>
                  <a:srgbClr val="FFFFFF"/>
                </a:solidFill>
                <a:latin typeface="Leto Text Sans Light"/>
                <a:ea typeface="Leto Text Sans Light"/>
                <a:cs typeface="Leto Text Sans Light"/>
                <a:sym typeface="Leto Text Sans Light"/>
              </a:defRPr>
            </a:pPr>
            <a:r>
              <a:rPr lang="en-US" sz="1600" dirty="0">
                <a:solidFill>
                  <a:schemeClr val="bg1">
                    <a:lumMod val="85000"/>
                  </a:schemeClr>
                </a:solidFill>
                <a:latin typeface="Open Sans" pitchFamily="2" charset="0"/>
                <a:ea typeface="Open Sans" pitchFamily="2" charset="0"/>
                <a:cs typeface="Open Sans" pitchFamily="2" charset="0"/>
              </a:rPr>
              <a:t>20 years of high-growth start-up</a:t>
            </a:r>
            <a:endParaRPr sz="1600" dirty="0">
              <a:solidFill>
                <a:schemeClr val="bg1">
                  <a:lumMod val="85000"/>
                </a:schemeClr>
              </a:solidFill>
              <a:latin typeface="Open Sans" pitchFamily="2" charset="0"/>
              <a:ea typeface="Open Sans" pitchFamily="2" charset="0"/>
              <a:cs typeface="Open Sans" pitchFamily="2" charset="0"/>
            </a:endParaRPr>
          </a:p>
          <a:p>
            <a:pPr defTabSz="376961">
              <a:spcAft>
                <a:spcPts val="1000"/>
              </a:spcAft>
              <a:buSzPct val="123000"/>
              <a:defRPr sz="2000">
                <a:solidFill>
                  <a:srgbClr val="FFFFFF"/>
                </a:solidFill>
                <a:latin typeface="Leto Text Sans Light"/>
                <a:ea typeface="Leto Text Sans Light"/>
                <a:cs typeface="Leto Text Sans Light"/>
                <a:sym typeface="Leto Text Sans Light"/>
              </a:defRPr>
            </a:pPr>
            <a:r>
              <a:rPr lang="en-US" sz="1600" dirty="0">
                <a:solidFill>
                  <a:schemeClr val="bg1">
                    <a:lumMod val="85000"/>
                  </a:schemeClr>
                </a:solidFill>
                <a:latin typeface="Open Sans" pitchFamily="2" charset="0"/>
                <a:ea typeface="Open Sans" pitchFamily="2" charset="0"/>
                <a:cs typeface="Open Sans" pitchFamily="2" charset="0"/>
              </a:rPr>
              <a:t>Machine learning, software architecture and integration</a:t>
            </a:r>
            <a:endParaRPr sz="1600" dirty="0">
              <a:solidFill>
                <a:schemeClr val="bg1">
                  <a:lumMod val="85000"/>
                </a:schemeClr>
              </a:solidFill>
              <a:latin typeface="Open Sans" pitchFamily="2" charset="0"/>
              <a:ea typeface="Open Sans" pitchFamily="2" charset="0"/>
              <a:cs typeface="Open Sans" pitchFamily="2" charset="0"/>
              <a:sym typeface="Times Roman"/>
            </a:endParaRPr>
          </a:p>
        </p:txBody>
      </p:sp>
      <p:sp>
        <p:nvSpPr>
          <p:cNvPr id="20" name="BRANDON ROBINSON…">
            <a:extLst>
              <a:ext uri="{FF2B5EF4-FFF2-40B4-BE49-F238E27FC236}">
                <a16:creationId xmlns:a16="http://schemas.microsoft.com/office/drawing/2014/main" id="{5BC25957-60AD-ACFA-FFE6-35DC467B9B17}"/>
              </a:ext>
            </a:extLst>
          </p:cNvPr>
          <p:cNvSpPr txBox="1"/>
          <p:nvPr/>
        </p:nvSpPr>
        <p:spPr>
          <a:xfrm>
            <a:off x="10798810" y="6830478"/>
            <a:ext cx="3533775" cy="284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chorCtr="0">
            <a:spAutoFit/>
          </a:bodyPr>
          <a:lstStyle/>
          <a:p>
            <a:pPr defTabSz="376961">
              <a:spcAft>
                <a:spcPts val="600"/>
              </a:spcAft>
              <a:defRPr sz="3500">
                <a:solidFill>
                  <a:srgbClr val="FFFFFF"/>
                </a:solidFill>
                <a:latin typeface="Leto Text Sans Light"/>
                <a:ea typeface="Leto Text Sans Light"/>
                <a:cs typeface="Leto Text Sans Light"/>
                <a:sym typeface="Leto Text Sans Light"/>
              </a:defRPr>
            </a:pPr>
            <a:r>
              <a:rPr lang="en-US" sz="2700" dirty="0">
                <a:solidFill>
                  <a:srgbClr val="FBDD05"/>
                </a:solidFill>
                <a:latin typeface="Open Sans" pitchFamily="2" charset="0"/>
                <a:ea typeface="Open Sans" pitchFamily="2" charset="0"/>
                <a:cs typeface="Open Sans" pitchFamily="2" charset="0"/>
              </a:rPr>
              <a:t>BRIAN</a:t>
            </a:r>
            <a:br>
              <a:rPr lang="en-US" sz="2700" dirty="0">
                <a:solidFill>
                  <a:srgbClr val="FBDD05"/>
                </a:solidFill>
                <a:latin typeface="Open Sans" pitchFamily="2" charset="0"/>
                <a:ea typeface="Open Sans" pitchFamily="2" charset="0"/>
                <a:cs typeface="Open Sans" pitchFamily="2" charset="0"/>
              </a:rPr>
            </a:br>
            <a:r>
              <a:rPr lang="en-US" sz="2700" dirty="0">
                <a:solidFill>
                  <a:srgbClr val="FBDD05"/>
                </a:solidFill>
                <a:latin typeface="Open Sans" pitchFamily="2" charset="0"/>
                <a:ea typeface="Open Sans" pitchFamily="2" charset="0"/>
                <a:cs typeface="Open Sans" pitchFamily="2" charset="0"/>
              </a:rPr>
              <a:t>ROBINSON</a:t>
            </a:r>
            <a:endParaRPr sz="2700" dirty="0">
              <a:solidFill>
                <a:srgbClr val="FBDD05"/>
              </a:solidFill>
              <a:latin typeface="Open Sans" pitchFamily="2" charset="0"/>
              <a:ea typeface="Open Sans" pitchFamily="2" charset="0"/>
              <a:cs typeface="Open Sans" pitchFamily="2" charset="0"/>
            </a:endParaRPr>
          </a:p>
          <a:p>
            <a:pPr defTabSz="376961">
              <a:spcAft>
                <a:spcPts val="1600"/>
              </a:spcAft>
              <a:defRPr sz="2000">
                <a:solidFill>
                  <a:srgbClr val="FFFFFF"/>
                </a:solidFill>
                <a:latin typeface="Leto Text Sans Light"/>
                <a:ea typeface="Leto Text Sans Light"/>
                <a:cs typeface="Leto Text Sans Light"/>
                <a:sym typeface="Leto Text Sans Light"/>
              </a:defRPr>
            </a:pPr>
            <a:r>
              <a:rPr sz="1600" dirty="0">
                <a:latin typeface="Open Sans" pitchFamily="2" charset="0"/>
                <a:ea typeface="Open Sans" pitchFamily="2" charset="0"/>
                <a:cs typeface="Open Sans" pitchFamily="2" charset="0"/>
              </a:rPr>
              <a:t>CHIEF </a:t>
            </a:r>
            <a:r>
              <a:rPr lang="en-US" sz="1600" dirty="0">
                <a:latin typeface="Open Sans" pitchFamily="2" charset="0"/>
                <a:ea typeface="Open Sans" pitchFamily="2" charset="0"/>
                <a:cs typeface="Open Sans" pitchFamily="2" charset="0"/>
              </a:rPr>
              <a:t>ENGINEER, FOUNDER</a:t>
            </a:r>
            <a:endParaRPr sz="1600" dirty="0">
              <a:solidFill>
                <a:srgbClr val="000000"/>
              </a:solidFill>
              <a:latin typeface="Open Sans" pitchFamily="2" charset="0"/>
              <a:ea typeface="Open Sans" pitchFamily="2" charset="0"/>
              <a:cs typeface="Open Sans" pitchFamily="2" charset="0"/>
            </a:endParaRPr>
          </a:p>
          <a:p>
            <a:pPr defTabSz="376961">
              <a:spcAft>
                <a:spcPts val="1000"/>
              </a:spcAft>
              <a:buSzPct val="123000"/>
              <a:defRPr sz="2000">
                <a:solidFill>
                  <a:srgbClr val="FFFFFF"/>
                </a:solidFill>
                <a:latin typeface="Leto Text Sans Light"/>
                <a:ea typeface="Leto Text Sans Light"/>
                <a:cs typeface="Leto Text Sans Light"/>
                <a:sym typeface="Leto Text Sans Light"/>
              </a:defRPr>
            </a:pPr>
            <a:r>
              <a:rPr lang="en-US" sz="1600" dirty="0">
                <a:solidFill>
                  <a:schemeClr val="bg1">
                    <a:lumMod val="85000"/>
                  </a:schemeClr>
                </a:solidFill>
                <a:latin typeface="Open Sans" pitchFamily="2" charset="0"/>
                <a:ea typeface="Open Sans" pitchFamily="2" charset="0"/>
                <a:cs typeface="Open Sans" pitchFamily="2" charset="0"/>
              </a:rPr>
              <a:t>Experimental aircraft builder and pilot</a:t>
            </a:r>
            <a:endParaRPr sz="1600" dirty="0">
              <a:solidFill>
                <a:schemeClr val="bg1">
                  <a:lumMod val="85000"/>
                </a:schemeClr>
              </a:solidFill>
              <a:latin typeface="Open Sans" pitchFamily="2" charset="0"/>
              <a:ea typeface="Open Sans" pitchFamily="2" charset="0"/>
              <a:cs typeface="Open Sans" pitchFamily="2" charset="0"/>
            </a:endParaRPr>
          </a:p>
          <a:p>
            <a:pPr defTabSz="376961">
              <a:spcAft>
                <a:spcPts val="1000"/>
              </a:spcAft>
              <a:buSzPct val="123000"/>
              <a:defRPr sz="2000">
                <a:solidFill>
                  <a:srgbClr val="FFFFFF"/>
                </a:solidFill>
                <a:latin typeface="Leto Text Sans Light"/>
                <a:ea typeface="Leto Text Sans Light"/>
                <a:cs typeface="Leto Text Sans Light"/>
                <a:sym typeface="Leto Text Sans Light"/>
              </a:defRPr>
            </a:pPr>
            <a:r>
              <a:rPr lang="en-US" sz="1600" dirty="0">
                <a:solidFill>
                  <a:schemeClr val="bg1">
                    <a:lumMod val="85000"/>
                  </a:schemeClr>
                </a:solidFill>
                <a:latin typeface="Open Sans" pitchFamily="2" charset="0"/>
                <a:ea typeface="Open Sans" pitchFamily="2" charset="0"/>
                <a:cs typeface="Open Sans" pitchFamily="2" charset="0"/>
              </a:rPr>
              <a:t>Mechanical Engineer, </a:t>
            </a:r>
            <a:r>
              <a:rPr lang="en-US" sz="1600" dirty="0" err="1">
                <a:solidFill>
                  <a:schemeClr val="bg1">
                    <a:lumMod val="85000"/>
                  </a:schemeClr>
                </a:solidFill>
                <a:latin typeface="Open Sans" pitchFamily="2" charset="0"/>
                <a:ea typeface="Open Sans" pitchFamily="2" charset="0"/>
                <a:cs typeface="Open Sans" pitchFamily="2" charset="0"/>
              </a:rPr>
              <a:t>P.Eng</a:t>
            </a:r>
            <a:endParaRPr lang="en-US" sz="1600" dirty="0">
              <a:solidFill>
                <a:schemeClr val="bg1">
                  <a:lumMod val="85000"/>
                </a:schemeClr>
              </a:solidFill>
              <a:latin typeface="Open Sans" pitchFamily="2" charset="0"/>
              <a:ea typeface="Open Sans" pitchFamily="2" charset="0"/>
              <a:cs typeface="Open Sans" pitchFamily="2" charset="0"/>
            </a:endParaRPr>
          </a:p>
          <a:p>
            <a:pPr defTabSz="376961">
              <a:spcAft>
                <a:spcPts val="1000"/>
              </a:spcAft>
              <a:buSzPct val="123000"/>
              <a:defRPr sz="2000">
                <a:solidFill>
                  <a:srgbClr val="FFFFFF"/>
                </a:solidFill>
                <a:latin typeface="Leto Text Sans Light"/>
                <a:ea typeface="Leto Text Sans Light"/>
                <a:cs typeface="Leto Text Sans Light"/>
                <a:sym typeface="Leto Text Sans Light"/>
              </a:defRPr>
            </a:pPr>
            <a:r>
              <a:rPr lang="en-US" sz="1600" dirty="0">
                <a:solidFill>
                  <a:schemeClr val="bg1">
                    <a:lumMod val="85000"/>
                  </a:schemeClr>
                </a:solidFill>
                <a:latin typeface="Open Sans" pitchFamily="2" charset="0"/>
                <a:ea typeface="Open Sans" pitchFamily="2" charset="0"/>
                <a:cs typeface="Open Sans" pitchFamily="2" charset="0"/>
                <a:sym typeface="Times Roman"/>
              </a:rPr>
              <a:t>50 years of custom aviation engineering</a:t>
            </a:r>
            <a:endParaRPr sz="1600" dirty="0">
              <a:solidFill>
                <a:schemeClr val="bg1">
                  <a:lumMod val="85000"/>
                </a:schemeClr>
              </a:solidFill>
              <a:latin typeface="Open Sans" pitchFamily="2" charset="0"/>
              <a:ea typeface="Open Sans" pitchFamily="2" charset="0"/>
              <a:cs typeface="Open Sans" pitchFamily="2" charset="0"/>
              <a:sym typeface="Times Roman"/>
            </a:endParaRPr>
          </a:p>
        </p:txBody>
      </p:sp>
      <p:sp>
        <p:nvSpPr>
          <p:cNvPr id="21" name="BRANDON ROBINSON…">
            <a:extLst>
              <a:ext uri="{FF2B5EF4-FFF2-40B4-BE49-F238E27FC236}">
                <a16:creationId xmlns:a16="http://schemas.microsoft.com/office/drawing/2014/main" id="{79834AC5-6A2C-7DF8-D878-E9F72128FCEB}"/>
              </a:ext>
            </a:extLst>
          </p:cNvPr>
          <p:cNvSpPr txBox="1"/>
          <p:nvPr/>
        </p:nvSpPr>
        <p:spPr>
          <a:xfrm>
            <a:off x="15741650" y="6830478"/>
            <a:ext cx="3533775" cy="2718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chorCtr="0">
            <a:spAutoFit/>
          </a:bodyPr>
          <a:lstStyle/>
          <a:p>
            <a:pPr defTabSz="376961">
              <a:spcAft>
                <a:spcPts val="600"/>
              </a:spcAft>
              <a:defRPr sz="3500">
                <a:solidFill>
                  <a:srgbClr val="FFFFFF"/>
                </a:solidFill>
                <a:latin typeface="Leto Text Sans Light"/>
                <a:ea typeface="Leto Text Sans Light"/>
                <a:cs typeface="Leto Text Sans Light"/>
                <a:sym typeface="Leto Text Sans Light"/>
              </a:defRPr>
            </a:pPr>
            <a:r>
              <a:rPr lang="en-US" sz="2700" dirty="0">
                <a:solidFill>
                  <a:srgbClr val="FBDD05"/>
                </a:solidFill>
                <a:latin typeface="Open Sans" pitchFamily="2" charset="0"/>
                <a:ea typeface="Open Sans" pitchFamily="2" charset="0"/>
                <a:cs typeface="Open Sans" pitchFamily="2" charset="0"/>
              </a:rPr>
              <a:t>BRIAN</a:t>
            </a:r>
            <a:br>
              <a:rPr lang="en-US" sz="2700" dirty="0">
                <a:solidFill>
                  <a:srgbClr val="FBDD05"/>
                </a:solidFill>
                <a:latin typeface="Open Sans" pitchFamily="2" charset="0"/>
                <a:ea typeface="Open Sans" pitchFamily="2" charset="0"/>
                <a:cs typeface="Open Sans" pitchFamily="2" charset="0"/>
              </a:rPr>
            </a:br>
            <a:r>
              <a:rPr lang="en-US" sz="2700" dirty="0">
                <a:solidFill>
                  <a:srgbClr val="FBDD05"/>
                </a:solidFill>
                <a:latin typeface="Open Sans" pitchFamily="2" charset="0"/>
                <a:ea typeface="Open Sans" pitchFamily="2" charset="0"/>
                <a:cs typeface="Open Sans" pitchFamily="2" charset="0"/>
              </a:rPr>
              <a:t>MERKER</a:t>
            </a:r>
            <a:endParaRPr sz="2700" dirty="0">
              <a:solidFill>
                <a:srgbClr val="FBDD05"/>
              </a:solidFill>
              <a:latin typeface="Open Sans" pitchFamily="2" charset="0"/>
              <a:ea typeface="Open Sans" pitchFamily="2" charset="0"/>
              <a:cs typeface="Open Sans" pitchFamily="2" charset="0"/>
            </a:endParaRPr>
          </a:p>
          <a:p>
            <a:pPr defTabSz="376961">
              <a:spcAft>
                <a:spcPts val="1600"/>
              </a:spcAft>
              <a:defRPr sz="2000">
                <a:solidFill>
                  <a:srgbClr val="FFFFFF"/>
                </a:solidFill>
                <a:latin typeface="Leto Text Sans Light"/>
                <a:ea typeface="Leto Text Sans Light"/>
                <a:cs typeface="Leto Text Sans Light"/>
                <a:sym typeface="Leto Text Sans Light"/>
              </a:defRPr>
            </a:pPr>
            <a:r>
              <a:rPr sz="1600" dirty="0">
                <a:latin typeface="Open Sans" pitchFamily="2" charset="0"/>
                <a:ea typeface="Open Sans" pitchFamily="2" charset="0"/>
                <a:cs typeface="Open Sans" pitchFamily="2" charset="0"/>
              </a:rPr>
              <a:t>CHIEF </a:t>
            </a:r>
            <a:r>
              <a:rPr lang="en-US" sz="1600" dirty="0">
                <a:latin typeface="Open Sans" pitchFamily="2" charset="0"/>
                <a:ea typeface="Open Sans" pitchFamily="2" charset="0"/>
                <a:cs typeface="Open Sans" pitchFamily="2" charset="0"/>
              </a:rPr>
              <a:t>FINANCIAL OFFICER</a:t>
            </a:r>
            <a:endParaRPr sz="1600" dirty="0">
              <a:solidFill>
                <a:srgbClr val="000000"/>
              </a:solidFill>
              <a:latin typeface="Open Sans" pitchFamily="2" charset="0"/>
              <a:ea typeface="Open Sans" pitchFamily="2" charset="0"/>
              <a:cs typeface="Open Sans" pitchFamily="2" charset="0"/>
            </a:endParaRPr>
          </a:p>
          <a:p>
            <a:pPr defTabSz="376961">
              <a:spcAft>
                <a:spcPts val="1000"/>
              </a:spcAft>
              <a:buSzPct val="123000"/>
              <a:defRPr sz="2000">
                <a:solidFill>
                  <a:srgbClr val="FFFFFF"/>
                </a:solidFill>
                <a:latin typeface="Leto Text Sans Light"/>
                <a:ea typeface="Leto Text Sans Light"/>
                <a:cs typeface="Leto Text Sans Light"/>
                <a:sym typeface="Leto Text Sans Light"/>
              </a:defRPr>
            </a:pPr>
            <a:r>
              <a:rPr lang="en-US" sz="1600" dirty="0">
                <a:solidFill>
                  <a:schemeClr val="bg1">
                    <a:lumMod val="85000"/>
                  </a:schemeClr>
                </a:solidFill>
                <a:latin typeface="Open Sans" pitchFamily="2" charset="0"/>
                <a:ea typeface="Open Sans" pitchFamily="2" charset="0"/>
                <a:cs typeface="Open Sans" pitchFamily="2" charset="0"/>
              </a:rPr>
              <a:t>More than 20 years in financial management; more than 10 years</a:t>
            </a:r>
            <a:br>
              <a:rPr lang="en-US" sz="1600" dirty="0">
                <a:solidFill>
                  <a:schemeClr val="bg1">
                    <a:lumMod val="85000"/>
                  </a:schemeClr>
                </a:solidFill>
                <a:latin typeface="Open Sans" pitchFamily="2" charset="0"/>
                <a:ea typeface="Open Sans" pitchFamily="2" charset="0"/>
                <a:cs typeface="Open Sans" pitchFamily="2" charset="0"/>
              </a:rPr>
            </a:br>
            <a:r>
              <a:rPr lang="en-US" sz="1600" dirty="0">
                <a:solidFill>
                  <a:schemeClr val="bg1">
                    <a:lumMod val="85000"/>
                  </a:schemeClr>
                </a:solidFill>
                <a:latin typeface="Open Sans" pitchFamily="2" charset="0"/>
                <a:ea typeface="Open Sans" pitchFamily="2" charset="0"/>
                <a:cs typeface="Open Sans" pitchFamily="2" charset="0"/>
              </a:rPr>
              <a:t>in aviation</a:t>
            </a:r>
            <a:endParaRPr sz="1600" dirty="0">
              <a:solidFill>
                <a:schemeClr val="bg1">
                  <a:lumMod val="85000"/>
                </a:schemeClr>
              </a:solidFill>
              <a:latin typeface="Open Sans" pitchFamily="2" charset="0"/>
              <a:ea typeface="Open Sans" pitchFamily="2" charset="0"/>
              <a:cs typeface="Open Sans" pitchFamily="2" charset="0"/>
            </a:endParaRPr>
          </a:p>
          <a:p>
            <a:pPr defTabSz="376961">
              <a:spcAft>
                <a:spcPts val="1000"/>
              </a:spcAft>
              <a:buSzPct val="123000"/>
              <a:defRPr sz="2000">
                <a:solidFill>
                  <a:srgbClr val="FFFFFF"/>
                </a:solidFill>
                <a:latin typeface="Leto Text Sans Light"/>
                <a:ea typeface="Leto Text Sans Light"/>
                <a:cs typeface="Leto Text Sans Light"/>
                <a:sym typeface="Leto Text Sans Light"/>
              </a:defRPr>
            </a:pPr>
            <a:r>
              <a:rPr lang="en-US" sz="1600" dirty="0">
                <a:solidFill>
                  <a:schemeClr val="bg1">
                    <a:lumMod val="85000"/>
                  </a:schemeClr>
                </a:solidFill>
                <a:latin typeface="Open Sans" pitchFamily="2" charset="0"/>
                <a:ea typeface="Open Sans" pitchFamily="2" charset="0"/>
                <a:cs typeface="Open Sans" pitchFamily="2" charset="0"/>
              </a:rPr>
              <a:t>Former KPMG; extensive public company experience</a:t>
            </a:r>
            <a:endParaRPr sz="1600" dirty="0">
              <a:solidFill>
                <a:schemeClr val="bg1">
                  <a:lumMod val="85000"/>
                </a:schemeClr>
              </a:solidFill>
              <a:latin typeface="Open Sans" pitchFamily="2" charset="0"/>
              <a:ea typeface="Open Sans" pitchFamily="2" charset="0"/>
              <a:cs typeface="Open Sans" pitchFamily="2" charset="0"/>
              <a:sym typeface="Times Roman"/>
            </a:endParaRPr>
          </a:p>
        </p:txBody>
      </p:sp>
      <p:sp>
        <p:nvSpPr>
          <p:cNvPr id="22" name="object 4">
            <a:extLst>
              <a:ext uri="{FF2B5EF4-FFF2-40B4-BE49-F238E27FC236}">
                <a16:creationId xmlns:a16="http://schemas.microsoft.com/office/drawing/2014/main" id="{27120368-A212-2760-0159-D4ECFE3036B6}"/>
              </a:ext>
            </a:extLst>
          </p:cNvPr>
          <p:cNvSpPr txBox="1"/>
          <p:nvPr/>
        </p:nvSpPr>
        <p:spPr>
          <a:xfrm>
            <a:off x="682624" y="1690097"/>
            <a:ext cx="14770101" cy="750847"/>
          </a:xfrm>
          <a:prstGeom prst="rect">
            <a:avLst/>
          </a:prstGeom>
        </p:spPr>
        <p:txBody>
          <a:bodyPr vert="horz" wrap="square" lIns="0" tIns="12065" rIns="0" bIns="0" rtlCol="0">
            <a:spAutoFit/>
          </a:bodyPr>
          <a:lstStyle/>
          <a:p>
            <a:pPr marR="5080"/>
            <a:r>
              <a:rPr sz="2400" spc="5" dirty="0">
                <a:solidFill>
                  <a:schemeClr val="bg1"/>
                </a:solidFill>
                <a:latin typeface="Open Sans"/>
                <a:cs typeface="Open Sans"/>
              </a:rPr>
              <a:t>Our </a:t>
            </a:r>
            <a:r>
              <a:rPr sz="2400" dirty="0">
                <a:solidFill>
                  <a:schemeClr val="bg1"/>
                </a:solidFill>
                <a:latin typeface="Open Sans"/>
                <a:cs typeface="Open Sans"/>
              </a:rPr>
              <a:t>team </a:t>
            </a:r>
            <a:r>
              <a:rPr sz="2400" spc="5" dirty="0">
                <a:solidFill>
                  <a:schemeClr val="bg1"/>
                </a:solidFill>
                <a:latin typeface="Open Sans"/>
                <a:cs typeface="Open Sans"/>
              </a:rPr>
              <a:t>of industry </a:t>
            </a:r>
            <a:r>
              <a:rPr sz="2400" dirty="0">
                <a:solidFill>
                  <a:schemeClr val="bg1"/>
                </a:solidFill>
                <a:latin typeface="Open Sans"/>
                <a:cs typeface="Open Sans"/>
              </a:rPr>
              <a:t>trailblazers </a:t>
            </a:r>
            <a:r>
              <a:rPr sz="2400" spc="5" dirty="0">
                <a:solidFill>
                  <a:schemeClr val="bg1"/>
                </a:solidFill>
                <a:latin typeface="Open Sans"/>
                <a:cs typeface="Open Sans"/>
              </a:rPr>
              <a:t>includes visionary </a:t>
            </a:r>
            <a:r>
              <a:rPr sz="2400" spc="-455" dirty="0">
                <a:solidFill>
                  <a:schemeClr val="bg1"/>
                </a:solidFill>
                <a:latin typeface="Open Sans"/>
                <a:cs typeface="Open Sans"/>
              </a:rPr>
              <a:t> </a:t>
            </a:r>
            <a:r>
              <a:rPr sz="2400" dirty="0">
                <a:solidFill>
                  <a:schemeClr val="bg1"/>
                </a:solidFill>
                <a:latin typeface="Open Sans"/>
                <a:cs typeface="Open Sans"/>
              </a:rPr>
              <a:t>entrepreneurs </a:t>
            </a:r>
            <a:r>
              <a:rPr sz="2400" spc="5" dirty="0">
                <a:solidFill>
                  <a:schemeClr val="bg1"/>
                </a:solidFill>
                <a:latin typeface="Open Sans"/>
                <a:cs typeface="Open Sans"/>
              </a:rPr>
              <a:t>with high-growth</a:t>
            </a:r>
            <a:br>
              <a:rPr lang="en-US" sz="2400" spc="5" dirty="0">
                <a:solidFill>
                  <a:schemeClr val="bg1"/>
                </a:solidFill>
                <a:latin typeface="Open Sans"/>
                <a:cs typeface="Open Sans"/>
              </a:rPr>
            </a:br>
            <a:r>
              <a:rPr sz="2400" dirty="0">
                <a:solidFill>
                  <a:schemeClr val="bg1"/>
                </a:solidFill>
                <a:latin typeface="Open Sans"/>
                <a:cs typeface="Open Sans"/>
              </a:rPr>
              <a:t>startup expertise</a:t>
            </a:r>
            <a:r>
              <a:rPr sz="2400" spc="5" dirty="0">
                <a:solidFill>
                  <a:schemeClr val="bg1"/>
                </a:solidFill>
                <a:latin typeface="Open Sans"/>
                <a:cs typeface="Open Sans"/>
              </a:rPr>
              <a:t> </a:t>
            </a:r>
            <a:r>
              <a:rPr sz="2400" dirty="0">
                <a:solidFill>
                  <a:schemeClr val="bg1"/>
                </a:solidFill>
                <a:latin typeface="Open Sans"/>
                <a:cs typeface="Open Sans"/>
              </a:rPr>
              <a:t>and aerospace engineers </a:t>
            </a:r>
            <a:r>
              <a:rPr sz="2400" spc="5" dirty="0">
                <a:solidFill>
                  <a:schemeClr val="bg1"/>
                </a:solidFill>
                <a:latin typeface="Open Sans"/>
                <a:cs typeface="Open Sans"/>
              </a:rPr>
              <a:t>with </a:t>
            </a:r>
            <a:r>
              <a:rPr sz="2400" dirty="0">
                <a:solidFill>
                  <a:schemeClr val="bg1"/>
                </a:solidFill>
                <a:latin typeface="Open Sans"/>
                <a:cs typeface="Open Sans"/>
              </a:rPr>
              <a:t>military-proven</a:t>
            </a:r>
            <a:r>
              <a:rPr sz="2400" spc="5" dirty="0">
                <a:solidFill>
                  <a:schemeClr val="bg1"/>
                </a:solidFill>
                <a:latin typeface="Open Sans"/>
                <a:cs typeface="Open Sans"/>
              </a:rPr>
              <a:t> leadership. </a:t>
            </a:r>
            <a:endParaRPr sz="2400" dirty="0">
              <a:solidFill>
                <a:schemeClr val="bg1"/>
              </a:solidFill>
              <a:latin typeface="Open Sans"/>
              <a:cs typeface="Open Sans"/>
            </a:endParaRPr>
          </a:p>
        </p:txBody>
      </p:sp>
      <p:sp>
        <p:nvSpPr>
          <p:cNvPr id="5" name="object 8">
            <a:extLst>
              <a:ext uri="{FF2B5EF4-FFF2-40B4-BE49-F238E27FC236}">
                <a16:creationId xmlns:a16="http://schemas.microsoft.com/office/drawing/2014/main" id="{091C36B7-E885-E99D-9DEF-30B77DA4AE95}"/>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Tree>
    <p:extLst>
      <p:ext uri="{BB962C8B-B14F-4D97-AF65-F5344CB8AC3E}">
        <p14:creationId xmlns:p14="http://schemas.microsoft.com/office/powerpoint/2010/main" val="319279752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15E4D3-F65F-5B36-C580-12E69825CF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796"/>
            <a:ext cx="20104096" cy="11308554"/>
          </a:xfrm>
          <a:prstGeom prst="rect">
            <a:avLst/>
          </a:prstGeom>
        </p:spPr>
      </p:pic>
      <p:sp>
        <p:nvSpPr>
          <p:cNvPr id="9" name="Title 1">
            <a:extLst>
              <a:ext uri="{FF2B5EF4-FFF2-40B4-BE49-F238E27FC236}">
                <a16:creationId xmlns:a16="http://schemas.microsoft.com/office/drawing/2014/main" id="{B89250D2-9F9A-6960-5E4F-13CF3AFE4019}"/>
              </a:ext>
            </a:extLst>
          </p:cNvPr>
          <p:cNvSpPr txBox="1">
            <a:spLocks/>
          </p:cNvSpPr>
          <p:nvPr/>
        </p:nvSpPr>
        <p:spPr>
          <a:xfrm>
            <a:off x="14391445" y="688975"/>
            <a:ext cx="1843406" cy="2964914"/>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lgn="r">
              <a:spcAft>
                <a:spcPts val="1600"/>
              </a:spcAft>
            </a:pPr>
            <a:r>
              <a:rPr lang="en-US" sz="2100" kern="0" dirty="0">
                <a:solidFill>
                  <a:schemeClr val="bg1"/>
                </a:solidFill>
                <a:latin typeface="Open Sans Light" pitchFamily="2" charset="0"/>
                <a:ea typeface="Open Sans Light" pitchFamily="2" charset="0"/>
                <a:cs typeface="Open Sans Light" pitchFamily="2" charset="0"/>
              </a:rPr>
              <a:t>Company</a:t>
            </a:r>
          </a:p>
          <a:p>
            <a:pPr algn="r">
              <a:spcAft>
                <a:spcPts val="1600"/>
              </a:spcAft>
            </a:pPr>
            <a:r>
              <a:rPr lang="en-US" sz="2100" kern="0" dirty="0">
                <a:solidFill>
                  <a:schemeClr val="bg1"/>
                </a:solidFill>
                <a:latin typeface="Open Sans Light" pitchFamily="2" charset="0"/>
                <a:ea typeface="Open Sans Light" pitchFamily="2" charset="0"/>
                <a:cs typeface="Open Sans Light" pitchFamily="2" charset="0"/>
              </a:rPr>
              <a:t>Exchange</a:t>
            </a:r>
          </a:p>
          <a:p>
            <a:pPr algn="r">
              <a:spcAft>
                <a:spcPts val="1600"/>
              </a:spcAft>
            </a:pPr>
            <a:r>
              <a:rPr lang="en-US" sz="2100" kern="0" dirty="0">
                <a:solidFill>
                  <a:schemeClr val="bg1"/>
                </a:solidFill>
                <a:latin typeface="Open Sans Light" pitchFamily="2" charset="0"/>
                <a:ea typeface="Open Sans Light" pitchFamily="2" charset="0"/>
                <a:cs typeface="Open Sans Light" pitchFamily="2" charset="0"/>
              </a:rPr>
              <a:t>Headquarters</a:t>
            </a:r>
          </a:p>
          <a:p>
            <a:pPr algn="r">
              <a:spcAft>
                <a:spcPts val="1600"/>
              </a:spcAft>
            </a:pPr>
            <a:r>
              <a:rPr lang="en-US" sz="2100" kern="0" dirty="0">
                <a:solidFill>
                  <a:schemeClr val="bg1"/>
                </a:solidFill>
                <a:latin typeface="Open Sans Light" pitchFamily="2" charset="0"/>
                <a:ea typeface="Open Sans Light" pitchFamily="2" charset="0"/>
                <a:cs typeface="Open Sans Light" pitchFamily="2" charset="0"/>
              </a:rPr>
              <a:t>Founded</a:t>
            </a:r>
          </a:p>
          <a:p>
            <a:pPr algn="r">
              <a:spcAft>
                <a:spcPts val="1600"/>
              </a:spcAft>
            </a:pPr>
            <a:r>
              <a:rPr lang="en-US" sz="2100" kern="0" dirty="0">
                <a:solidFill>
                  <a:schemeClr val="bg1"/>
                </a:solidFill>
                <a:latin typeface="Open Sans Light" pitchFamily="2" charset="0"/>
                <a:ea typeface="Open Sans Light" pitchFamily="2" charset="0"/>
                <a:cs typeface="Open Sans Light" pitchFamily="2" charset="0"/>
              </a:rPr>
              <a:t>CEO</a:t>
            </a:r>
          </a:p>
          <a:p>
            <a:pPr algn="r">
              <a:spcAft>
                <a:spcPts val="1600"/>
              </a:spcAft>
            </a:pPr>
            <a:r>
              <a:rPr lang="en-US" sz="2100" kern="0" dirty="0">
                <a:solidFill>
                  <a:schemeClr val="bg1"/>
                </a:solidFill>
                <a:latin typeface="Open Sans Light" pitchFamily="2" charset="0"/>
                <a:ea typeface="Open Sans Light" pitchFamily="2" charset="0"/>
                <a:cs typeface="Open Sans Light" pitchFamily="2" charset="0"/>
              </a:rPr>
              <a:t>Market</a:t>
            </a:r>
          </a:p>
        </p:txBody>
      </p:sp>
      <p:sp>
        <p:nvSpPr>
          <p:cNvPr id="14" name="Title 1">
            <a:extLst>
              <a:ext uri="{FF2B5EF4-FFF2-40B4-BE49-F238E27FC236}">
                <a16:creationId xmlns:a16="http://schemas.microsoft.com/office/drawing/2014/main" id="{56389FE7-CEEF-688A-2FC4-1465EB359011}"/>
              </a:ext>
            </a:extLst>
          </p:cNvPr>
          <p:cNvSpPr txBox="1">
            <a:spLocks/>
          </p:cNvSpPr>
          <p:nvPr/>
        </p:nvSpPr>
        <p:spPr>
          <a:xfrm>
            <a:off x="682625" y="542110"/>
            <a:ext cx="18730912" cy="1061829"/>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r>
              <a:rPr lang="en-US" sz="6900" kern="0" dirty="0">
                <a:solidFill>
                  <a:schemeClr val="bg1"/>
                </a:solidFill>
                <a:latin typeface="Open Sans Medium" pitchFamily="2" charset="0"/>
                <a:ea typeface="Open Sans Medium" pitchFamily="2" charset="0"/>
                <a:cs typeface="Open Sans Medium" pitchFamily="2" charset="0"/>
              </a:rPr>
              <a:t>The </a:t>
            </a:r>
            <a:r>
              <a:rPr lang="en-US" sz="6900" kern="0" dirty="0" err="1">
                <a:solidFill>
                  <a:schemeClr val="bg1"/>
                </a:solidFill>
                <a:latin typeface="Open Sans Medium" pitchFamily="2" charset="0"/>
                <a:ea typeface="Open Sans Medium" pitchFamily="2" charset="0"/>
                <a:cs typeface="Open Sans Medium" pitchFamily="2" charset="0"/>
              </a:rPr>
              <a:t>Cavorite</a:t>
            </a:r>
            <a:r>
              <a:rPr lang="en-US" sz="6900" kern="0" dirty="0">
                <a:solidFill>
                  <a:schemeClr val="bg1"/>
                </a:solidFill>
                <a:latin typeface="Open Sans Medium" pitchFamily="2" charset="0"/>
                <a:ea typeface="Open Sans Medium" pitchFamily="2" charset="0"/>
                <a:cs typeface="Open Sans Medium" pitchFamily="2" charset="0"/>
              </a:rPr>
              <a:t> X7</a:t>
            </a:r>
            <a:endParaRPr lang="en-US" sz="6900" kern="0" dirty="0">
              <a:solidFill>
                <a:schemeClr val="tx1"/>
              </a:solidFill>
              <a:latin typeface="Open Sans Medium" pitchFamily="2" charset="0"/>
              <a:ea typeface="Open Sans Medium" pitchFamily="2" charset="0"/>
              <a:cs typeface="Open Sans Medium" pitchFamily="2" charset="0"/>
            </a:endParaRPr>
          </a:p>
        </p:txBody>
      </p:sp>
      <p:sp>
        <p:nvSpPr>
          <p:cNvPr id="21" name="Title 1">
            <a:extLst>
              <a:ext uri="{FF2B5EF4-FFF2-40B4-BE49-F238E27FC236}">
                <a16:creationId xmlns:a16="http://schemas.microsoft.com/office/drawing/2014/main" id="{8FEF960A-1189-A075-4256-DD39BFCEF990}"/>
              </a:ext>
            </a:extLst>
          </p:cNvPr>
          <p:cNvSpPr txBox="1">
            <a:spLocks/>
          </p:cNvSpPr>
          <p:nvPr/>
        </p:nvSpPr>
        <p:spPr>
          <a:xfrm>
            <a:off x="936317" y="7606005"/>
            <a:ext cx="4221472" cy="2204065"/>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lnSpc>
                <a:spcPct val="110000"/>
              </a:lnSpc>
            </a:pPr>
            <a:r>
              <a:rPr lang="en-US" sz="3300" kern="0" dirty="0">
                <a:solidFill>
                  <a:schemeClr val="bg1"/>
                </a:solidFill>
                <a:latin typeface="Open Sans" pitchFamily="2" charset="0"/>
                <a:ea typeface="Open Sans" pitchFamily="2" charset="0"/>
                <a:cs typeface="Open Sans" pitchFamily="2" charset="0"/>
              </a:rPr>
              <a:t>Vertical / short take off and landing; conventional takeoff, landing and flight</a:t>
            </a:r>
          </a:p>
        </p:txBody>
      </p:sp>
      <p:sp>
        <p:nvSpPr>
          <p:cNvPr id="22" name="Title 1">
            <a:extLst>
              <a:ext uri="{FF2B5EF4-FFF2-40B4-BE49-F238E27FC236}">
                <a16:creationId xmlns:a16="http://schemas.microsoft.com/office/drawing/2014/main" id="{1B3E6154-D72C-8F04-4D54-F737A3CA8D7E}"/>
              </a:ext>
            </a:extLst>
          </p:cNvPr>
          <p:cNvSpPr txBox="1">
            <a:spLocks/>
          </p:cNvSpPr>
          <p:nvPr/>
        </p:nvSpPr>
        <p:spPr>
          <a:xfrm>
            <a:off x="936315" y="4637445"/>
            <a:ext cx="4784261" cy="2204065"/>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lnSpc>
                <a:spcPct val="110000"/>
              </a:lnSpc>
            </a:pPr>
            <a:r>
              <a:rPr lang="en-US" sz="3300" kern="0" dirty="0">
                <a:solidFill>
                  <a:schemeClr val="bg1"/>
                </a:solidFill>
                <a:latin typeface="Open Sans" pitchFamily="2" charset="0"/>
                <a:ea typeface="Open Sans" pitchFamily="2" charset="0"/>
                <a:cs typeface="Open Sans" pitchFamily="2" charset="0"/>
              </a:rPr>
              <a:t>Lower cost, faster flight, better range and safer than helicopters and other eVTOL aircraft</a:t>
            </a:r>
          </a:p>
        </p:txBody>
      </p:sp>
      <p:sp>
        <p:nvSpPr>
          <p:cNvPr id="24" name="Title 1">
            <a:extLst>
              <a:ext uri="{FF2B5EF4-FFF2-40B4-BE49-F238E27FC236}">
                <a16:creationId xmlns:a16="http://schemas.microsoft.com/office/drawing/2014/main" id="{E301BD26-B4A2-44C6-DD0D-321053F53D86}"/>
              </a:ext>
            </a:extLst>
          </p:cNvPr>
          <p:cNvSpPr txBox="1">
            <a:spLocks/>
          </p:cNvSpPr>
          <p:nvPr/>
        </p:nvSpPr>
        <p:spPr>
          <a:xfrm>
            <a:off x="16734596" y="688975"/>
            <a:ext cx="2901949" cy="2964914"/>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spcAft>
                <a:spcPts val="1600"/>
              </a:spcAft>
            </a:pPr>
            <a:r>
              <a:rPr lang="en-US" sz="2100" kern="0" dirty="0">
                <a:solidFill>
                  <a:schemeClr val="bg1"/>
                </a:solidFill>
                <a:latin typeface="Open Sans" pitchFamily="2" charset="0"/>
                <a:ea typeface="Open Sans" pitchFamily="2" charset="0"/>
                <a:cs typeface="Open Sans" pitchFamily="2" charset="0"/>
              </a:rPr>
              <a:t>New Horizon Aircraft</a:t>
            </a:r>
          </a:p>
          <a:p>
            <a:pPr>
              <a:spcAft>
                <a:spcPts val="1600"/>
              </a:spcAft>
            </a:pPr>
            <a:r>
              <a:rPr lang="en-US" sz="2100" kern="0" dirty="0">
                <a:solidFill>
                  <a:schemeClr val="bg1"/>
                </a:solidFill>
                <a:latin typeface="Open Sans" pitchFamily="2" charset="0"/>
                <a:ea typeface="Open Sans" pitchFamily="2" charset="0"/>
                <a:cs typeface="Open Sans" pitchFamily="2" charset="0"/>
              </a:rPr>
              <a:t>Nasdaq: HOVR</a:t>
            </a:r>
          </a:p>
          <a:p>
            <a:pPr>
              <a:spcAft>
                <a:spcPts val="1600"/>
              </a:spcAft>
            </a:pPr>
            <a:r>
              <a:rPr lang="en-US" sz="2100" kern="0" dirty="0">
                <a:solidFill>
                  <a:schemeClr val="bg1"/>
                </a:solidFill>
                <a:latin typeface="Open Sans" pitchFamily="2" charset="0"/>
                <a:ea typeface="Open Sans" pitchFamily="2" charset="0"/>
                <a:cs typeface="Open Sans" pitchFamily="2" charset="0"/>
              </a:rPr>
              <a:t>Toronto</a:t>
            </a:r>
          </a:p>
          <a:p>
            <a:pPr>
              <a:spcAft>
                <a:spcPts val="1600"/>
              </a:spcAft>
            </a:pPr>
            <a:r>
              <a:rPr lang="en-US" sz="2100" kern="0" dirty="0">
                <a:solidFill>
                  <a:schemeClr val="bg1"/>
                </a:solidFill>
                <a:latin typeface="Open Sans" pitchFamily="2" charset="0"/>
                <a:ea typeface="Open Sans" pitchFamily="2" charset="0"/>
                <a:cs typeface="Open Sans" pitchFamily="2" charset="0"/>
              </a:rPr>
              <a:t>2013</a:t>
            </a:r>
          </a:p>
          <a:p>
            <a:pPr>
              <a:spcAft>
                <a:spcPts val="1600"/>
              </a:spcAft>
            </a:pPr>
            <a:r>
              <a:rPr lang="en-US" sz="2100" kern="0" dirty="0">
                <a:solidFill>
                  <a:schemeClr val="bg1"/>
                </a:solidFill>
                <a:latin typeface="Open Sans" pitchFamily="2" charset="0"/>
                <a:ea typeface="Open Sans" pitchFamily="2" charset="0"/>
                <a:cs typeface="Open Sans" pitchFamily="2" charset="0"/>
              </a:rPr>
              <a:t>Brandon Robinson</a:t>
            </a:r>
          </a:p>
          <a:p>
            <a:pPr>
              <a:spcAft>
                <a:spcPts val="1600"/>
              </a:spcAft>
            </a:pPr>
            <a:r>
              <a:rPr lang="en-US" sz="2100" kern="0" dirty="0">
                <a:solidFill>
                  <a:schemeClr val="bg1"/>
                </a:solidFill>
                <a:latin typeface="Open Sans" pitchFamily="2" charset="0"/>
                <a:ea typeface="Open Sans" pitchFamily="2" charset="0"/>
                <a:cs typeface="Open Sans" pitchFamily="2" charset="0"/>
              </a:rPr>
              <a:t>Advanced air mobility</a:t>
            </a:r>
          </a:p>
        </p:txBody>
      </p:sp>
      <p:cxnSp>
        <p:nvCxnSpPr>
          <p:cNvPr id="26" name="Straight Connector 25">
            <a:extLst>
              <a:ext uri="{FF2B5EF4-FFF2-40B4-BE49-F238E27FC236}">
                <a16:creationId xmlns:a16="http://schemas.microsoft.com/office/drawing/2014/main" id="{C831B5D0-CAD5-71A2-4E0B-B1168C44AF24}"/>
              </a:ext>
            </a:extLst>
          </p:cNvPr>
          <p:cNvCxnSpPr>
            <a:cxnSpLocks/>
          </p:cNvCxnSpPr>
          <p:nvPr/>
        </p:nvCxnSpPr>
        <p:spPr>
          <a:xfrm flipV="1">
            <a:off x="16508535" y="738604"/>
            <a:ext cx="0" cy="2892425"/>
          </a:xfrm>
          <a:prstGeom prst="line">
            <a:avLst/>
          </a:prstGeom>
          <a:ln w="22225" cap="rnd">
            <a:solidFill>
              <a:srgbClr val="FBDD05"/>
            </a:solidFill>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EBA0FCF4-345D-9026-7174-237EB7197F10}"/>
              </a:ext>
            </a:extLst>
          </p:cNvPr>
          <p:cNvSpPr txBox="1">
            <a:spLocks/>
          </p:cNvSpPr>
          <p:nvPr/>
        </p:nvSpPr>
        <p:spPr>
          <a:xfrm>
            <a:off x="16881319" y="7051002"/>
            <a:ext cx="1510031" cy="369332"/>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spcAft>
                <a:spcPts val="1600"/>
              </a:spcAft>
            </a:pPr>
            <a:r>
              <a:rPr lang="en-US" sz="1200" i="1" kern="0" dirty="0">
                <a:solidFill>
                  <a:schemeClr val="bg1">
                    <a:lumMod val="85000"/>
                  </a:schemeClr>
                </a:solidFill>
                <a:latin typeface="Open Sans" pitchFamily="2" charset="0"/>
                <a:ea typeface="Open Sans" pitchFamily="2" charset="0"/>
                <a:cs typeface="Open Sans" pitchFamily="2" charset="0"/>
              </a:rPr>
              <a:t>Rendering</a:t>
            </a:r>
            <a:br>
              <a:rPr lang="en-US" sz="1200" i="1" kern="0" dirty="0">
                <a:solidFill>
                  <a:schemeClr val="bg1">
                    <a:lumMod val="85000"/>
                  </a:schemeClr>
                </a:solidFill>
                <a:latin typeface="Open Sans" pitchFamily="2" charset="0"/>
                <a:ea typeface="Open Sans" pitchFamily="2" charset="0"/>
                <a:cs typeface="Open Sans" pitchFamily="2" charset="0"/>
              </a:rPr>
            </a:br>
            <a:r>
              <a:rPr lang="en-US" sz="1200" i="1" kern="0" dirty="0">
                <a:solidFill>
                  <a:schemeClr val="bg1">
                    <a:lumMod val="85000"/>
                  </a:schemeClr>
                </a:solidFill>
                <a:latin typeface="Open Sans" pitchFamily="2" charset="0"/>
                <a:ea typeface="Open Sans" pitchFamily="2" charset="0"/>
                <a:cs typeface="Open Sans" pitchFamily="2" charset="0"/>
              </a:rPr>
              <a:t>of the </a:t>
            </a:r>
            <a:r>
              <a:rPr lang="en-US" sz="1200" i="1" kern="0" dirty="0" err="1">
                <a:solidFill>
                  <a:schemeClr val="bg1">
                    <a:lumMod val="85000"/>
                  </a:schemeClr>
                </a:solidFill>
                <a:latin typeface="Open Sans" pitchFamily="2" charset="0"/>
                <a:ea typeface="Open Sans" pitchFamily="2" charset="0"/>
                <a:cs typeface="Open Sans" pitchFamily="2" charset="0"/>
              </a:rPr>
              <a:t>Cavorite</a:t>
            </a:r>
            <a:r>
              <a:rPr lang="en-US" sz="1200" i="1" kern="0" dirty="0">
                <a:solidFill>
                  <a:schemeClr val="bg1">
                    <a:lumMod val="85000"/>
                  </a:schemeClr>
                </a:solidFill>
                <a:latin typeface="Open Sans" pitchFamily="2" charset="0"/>
                <a:ea typeface="Open Sans" pitchFamily="2" charset="0"/>
                <a:cs typeface="Open Sans" pitchFamily="2" charset="0"/>
              </a:rPr>
              <a:t> X7</a:t>
            </a:r>
          </a:p>
        </p:txBody>
      </p:sp>
      <p:cxnSp>
        <p:nvCxnSpPr>
          <p:cNvPr id="5" name="Straight Connector 4">
            <a:extLst>
              <a:ext uri="{FF2B5EF4-FFF2-40B4-BE49-F238E27FC236}">
                <a16:creationId xmlns:a16="http://schemas.microsoft.com/office/drawing/2014/main" id="{581D7970-AF5E-2EF6-A8E3-62427A3E027C}"/>
              </a:ext>
            </a:extLst>
          </p:cNvPr>
          <p:cNvCxnSpPr>
            <a:cxnSpLocks/>
          </p:cNvCxnSpPr>
          <p:nvPr/>
        </p:nvCxnSpPr>
        <p:spPr>
          <a:xfrm>
            <a:off x="717240" y="7743825"/>
            <a:ext cx="0" cy="2026810"/>
          </a:xfrm>
          <a:prstGeom prst="line">
            <a:avLst/>
          </a:prstGeom>
          <a:ln w="63500" cap="rnd">
            <a:solidFill>
              <a:srgbClr val="FBDD05"/>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F188D60-E006-636C-FBAD-80320F0D5492}"/>
              </a:ext>
            </a:extLst>
          </p:cNvPr>
          <p:cNvSpPr txBox="1">
            <a:spLocks/>
          </p:cNvSpPr>
          <p:nvPr/>
        </p:nvSpPr>
        <p:spPr>
          <a:xfrm>
            <a:off x="936316" y="2833734"/>
            <a:ext cx="4518554" cy="1015663"/>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r>
              <a:rPr lang="en-US" sz="3300" kern="0" dirty="0">
                <a:solidFill>
                  <a:schemeClr val="bg1"/>
                </a:solidFill>
                <a:latin typeface="Open Sans Medium" pitchFamily="2" charset="0"/>
                <a:ea typeface="Open Sans Medium" pitchFamily="2" charset="0"/>
                <a:cs typeface="Open Sans Medium" pitchFamily="2" charset="0"/>
              </a:rPr>
              <a:t>Seven-passenger</a:t>
            </a:r>
            <a:br>
              <a:rPr lang="en-US" sz="3300" kern="0" dirty="0">
                <a:solidFill>
                  <a:schemeClr val="bg1"/>
                </a:solidFill>
                <a:latin typeface="Open Sans Medium" pitchFamily="2" charset="0"/>
                <a:ea typeface="Open Sans Medium" pitchFamily="2" charset="0"/>
                <a:cs typeface="Open Sans Medium" pitchFamily="2" charset="0"/>
              </a:rPr>
            </a:br>
            <a:r>
              <a:rPr lang="en-US" sz="3300" kern="0" dirty="0">
                <a:solidFill>
                  <a:schemeClr val="bg1"/>
                </a:solidFill>
                <a:latin typeface="Open Sans Medium" pitchFamily="2" charset="0"/>
                <a:ea typeface="Open Sans Medium" pitchFamily="2" charset="0"/>
                <a:cs typeface="Open Sans Medium" pitchFamily="2" charset="0"/>
              </a:rPr>
              <a:t>hybrid </a:t>
            </a:r>
            <a:r>
              <a:rPr lang="en-US" sz="3300" kern="0" dirty="0" err="1">
                <a:solidFill>
                  <a:schemeClr val="bg1"/>
                </a:solidFill>
                <a:latin typeface="Open Sans Medium" pitchFamily="2" charset="0"/>
                <a:ea typeface="Open Sans Medium" pitchFamily="2" charset="0"/>
                <a:cs typeface="Open Sans Medium" pitchFamily="2" charset="0"/>
              </a:rPr>
              <a:t>eVTOL</a:t>
            </a:r>
            <a:endParaRPr lang="en-US" sz="3300" kern="0" dirty="0">
              <a:solidFill>
                <a:schemeClr val="bg1"/>
              </a:solidFill>
              <a:latin typeface="Open Sans Medium" pitchFamily="2" charset="0"/>
              <a:ea typeface="Open Sans Medium" pitchFamily="2" charset="0"/>
              <a:cs typeface="Open Sans Medium" pitchFamily="2" charset="0"/>
            </a:endParaRPr>
          </a:p>
        </p:txBody>
      </p:sp>
      <p:cxnSp>
        <p:nvCxnSpPr>
          <p:cNvPr id="15" name="Straight Connector 14">
            <a:extLst>
              <a:ext uri="{FF2B5EF4-FFF2-40B4-BE49-F238E27FC236}">
                <a16:creationId xmlns:a16="http://schemas.microsoft.com/office/drawing/2014/main" id="{EDA9296C-842C-9701-46C6-6AC728AE40D4}"/>
              </a:ext>
            </a:extLst>
          </p:cNvPr>
          <p:cNvCxnSpPr>
            <a:cxnSpLocks/>
          </p:cNvCxnSpPr>
          <p:nvPr/>
        </p:nvCxnSpPr>
        <p:spPr>
          <a:xfrm>
            <a:off x="717240" y="4741694"/>
            <a:ext cx="0" cy="2026810"/>
          </a:xfrm>
          <a:prstGeom prst="line">
            <a:avLst/>
          </a:prstGeom>
          <a:ln w="63500" cap="rnd">
            <a:solidFill>
              <a:srgbClr val="FBDD0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BF7ABF-97F6-EC9E-6D49-EB3EE5718D37}"/>
              </a:ext>
            </a:extLst>
          </p:cNvPr>
          <p:cNvCxnSpPr>
            <a:cxnSpLocks/>
          </p:cNvCxnSpPr>
          <p:nvPr/>
        </p:nvCxnSpPr>
        <p:spPr>
          <a:xfrm>
            <a:off x="717237" y="2935124"/>
            <a:ext cx="0" cy="877824"/>
          </a:xfrm>
          <a:prstGeom prst="line">
            <a:avLst/>
          </a:prstGeom>
          <a:ln w="63500" cap="rnd">
            <a:solidFill>
              <a:srgbClr val="FBDD05"/>
            </a:solidFill>
          </a:ln>
        </p:spPr>
        <p:style>
          <a:lnRef idx="1">
            <a:schemeClr val="accent1"/>
          </a:lnRef>
          <a:fillRef idx="0">
            <a:schemeClr val="accent1"/>
          </a:fillRef>
          <a:effectRef idx="0">
            <a:schemeClr val="accent1"/>
          </a:effectRef>
          <a:fontRef idx="minor">
            <a:schemeClr val="tx1"/>
          </a:fontRef>
        </p:style>
      </p:cxnSp>
      <p:sp>
        <p:nvSpPr>
          <p:cNvPr id="10" name="object 13">
            <a:extLst>
              <a:ext uri="{FF2B5EF4-FFF2-40B4-BE49-F238E27FC236}">
                <a16:creationId xmlns:a16="http://schemas.microsoft.com/office/drawing/2014/main" id="{9125A482-E649-EB54-AC9E-F89703D6F3EA}"/>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6</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sp>
        <p:nvSpPr>
          <p:cNvPr id="11" name="object 8">
            <a:extLst>
              <a:ext uri="{FF2B5EF4-FFF2-40B4-BE49-F238E27FC236}">
                <a16:creationId xmlns:a16="http://schemas.microsoft.com/office/drawing/2014/main" id="{374752C5-10BA-F22A-98ED-FA07BBE34D15}"/>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sp>
        <p:nvSpPr>
          <p:cNvPr id="2" name="object 8">
            <a:extLst>
              <a:ext uri="{FF2B5EF4-FFF2-40B4-BE49-F238E27FC236}">
                <a16:creationId xmlns:a16="http://schemas.microsoft.com/office/drawing/2014/main" id="{0DA959A3-024C-F62E-A14B-22516A175DA6}"/>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Tree>
    <p:extLst>
      <p:ext uri="{BB962C8B-B14F-4D97-AF65-F5344CB8AC3E}">
        <p14:creationId xmlns:p14="http://schemas.microsoft.com/office/powerpoint/2010/main" val="180821394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lane with wings and lights&#10;&#10;Description automatically generated with medium confidence">
            <a:extLst>
              <a:ext uri="{FF2B5EF4-FFF2-40B4-BE49-F238E27FC236}">
                <a16:creationId xmlns:a16="http://schemas.microsoft.com/office/drawing/2014/main" id="{EDD1325F-E7D5-4C6E-9701-3378E380F033}"/>
              </a:ext>
            </a:extLst>
          </p:cNvPr>
          <p:cNvPicPr>
            <a:picLocks noChangeAspect="1"/>
          </p:cNvPicPr>
          <p:nvPr/>
        </p:nvPicPr>
        <p:blipFill rotWithShape="1">
          <a:blip r:embed="rId3">
            <a:extLst>
              <a:ext uri="{28A0092B-C50C-407E-A947-70E740481C1C}">
                <a14:useLocalDpi xmlns:a14="http://schemas.microsoft.com/office/drawing/2010/main" val="0"/>
              </a:ext>
            </a:extLst>
          </a:blip>
          <a:srcRect l="2480" r="2332" b="4897"/>
          <a:stretch/>
        </p:blipFill>
        <p:spPr>
          <a:xfrm>
            <a:off x="0" y="0"/>
            <a:ext cx="20104100" cy="11309350"/>
          </a:xfrm>
          <a:prstGeom prst="rect">
            <a:avLst/>
          </a:prstGeom>
        </p:spPr>
      </p:pic>
      <p:sp>
        <p:nvSpPr>
          <p:cNvPr id="16" name="object 6">
            <a:extLst>
              <a:ext uri="{FF2B5EF4-FFF2-40B4-BE49-F238E27FC236}">
                <a16:creationId xmlns:a16="http://schemas.microsoft.com/office/drawing/2014/main" id="{B6A2AFF3-5538-9ED9-75BF-DC11EC098E5D}"/>
              </a:ext>
            </a:extLst>
          </p:cNvPr>
          <p:cNvSpPr txBox="1">
            <a:spLocks noGrp="1"/>
          </p:cNvSpPr>
          <p:nvPr>
            <p:ph type="title"/>
          </p:nvPr>
        </p:nvSpPr>
        <p:spPr>
          <a:xfrm>
            <a:off x="669660" y="612775"/>
            <a:ext cx="18730914" cy="600164"/>
          </a:xfrm>
          <a:prstGeom prst="rect">
            <a:avLst/>
          </a:prstGeom>
        </p:spPr>
        <p:txBody>
          <a:bodyPr vert="horz" wrap="square" lIns="0" tIns="0" rIns="0" bIns="0" rtlCol="0">
            <a:spAutoFit/>
          </a:bodyPr>
          <a:lstStyle/>
          <a:p>
            <a:pPr marR="5080"/>
            <a:r>
              <a:rPr lang="en-CA" sz="3900" dirty="0">
                <a:solidFill>
                  <a:srgbClr val="FBDD05"/>
                </a:solidFill>
                <a:latin typeface="Open Sans Light" pitchFamily="2" charset="0"/>
                <a:ea typeface="Open Sans Light" pitchFamily="2" charset="0"/>
                <a:cs typeface="Open Sans Light" pitchFamily="2" charset="0"/>
              </a:rPr>
              <a:t>VERTICAL FLIGHT</a:t>
            </a:r>
            <a:r>
              <a:rPr lang="en-CA" sz="3900" dirty="0">
                <a:solidFill>
                  <a:srgbClr val="FFFFFF"/>
                </a:solidFill>
                <a:latin typeface="Open Sans Light" pitchFamily="2" charset="0"/>
                <a:ea typeface="Open Sans Light" pitchFamily="2" charset="0"/>
                <a:cs typeface="Open Sans Light" pitchFamily="2" charset="0"/>
              </a:rPr>
              <a:t>  </a:t>
            </a:r>
            <a:r>
              <a:rPr lang="en-CA" sz="3900" dirty="0">
                <a:solidFill>
                  <a:schemeClr val="tx1">
                    <a:lumMod val="65000"/>
                    <a:lumOff val="35000"/>
                  </a:schemeClr>
                </a:solidFill>
                <a:latin typeface="Open Sans Light" pitchFamily="2" charset="0"/>
                <a:ea typeface="Open Sans Light" pitchFamily="2" charset="0"/>
                <a:cs typeface="Open Sans Light" pitchFamily="2" charset="0"/>
              </a:rPr>
              <a:t>|  NORMAL FLIGHT</a:t>
            </a:r>
            <a:endParaRPr sz="3900" dirty="0">
              <a:solidFill>
                <a:schemeClr val="tx1">
                  <a:lumMod val="65000"/>
                  <a:lumOff val="35000"/>
                </a:schemeClr>
              </a:solidFill>
              <a:latin typeface="Open Sans Light" pitchFamily="2" charset="0"/>
              <a:ea typeface="Open Sans Light" pitchFamily="2" charset="0"/>
              <a:cs typeface="Open Sans Light" pitchFamily="2" charset="0"/>
            </a:endParaRPr>
          </a:p>
        </p:txBody>
      </p:sp>
      <p:sp>
        <p:nvSpPr>
          <p:cNvPr id="22" name="object 6">
            <a:extLst>
              <a:ext uri="{FF2B5EF4-FFF2-40B4-BE49-F238E27FC236}">
                <a16:creationId xmlns:a16="http://schemas.microsoft.com/office/drawing/2014/main" id="{20BA794D-4A4C-02D6-CD03-B7B5E9D541ED}"/>
              </a:ext>
            </a:extLst>
          </p:cNvPr>
          <p:cNvSpPr txBox="1">
            <a:spLocks/>
          </p:cNvSpPr>
          <p:nvPr/>
        </p:nvSpPr>
        <p:spPr>
          <a:xfrm>
            <a:off x="15543212" y="6357408"/>
            <a:ext cx="3870326" cy="2841804"/>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spcAft>
                <a:spcPts val="2000"/>
              </a:spcAft>
            </a:pPr>
            <a:r>
              <a:rPr lang="en-CA" sz="4200" kern="0" dirty="0">
                <a:solidFill>
                  <a:srgbClr val="FFFFFF"/>
                </a:solidFill>
              </a:rPr>
              <a:t>Vertical and short takeoff</a:t>
            </a:r>
          </a:p>
          <a:p>
            <a:pPr marR="5080">
              <a:spcAft>
                <a:spcPts val="2000"/>
              </a:spcAft>
            </a:pPr>
            <a:r>
              <a:rPr lang="en-CA" sz="4200" kern="0" dirty="0">
                <a:solidFill>
                  <a:srgbClr val="FFFFFF"/>
                </a:solidFill>
              </a:rPr>
              <a:t>Hybrid-electric power</a:t>
            </a:r>
          </a:p>
        </p:txBody>
      </p:sp>
      <p:sp>
        <p:nvSpPr>
          <p:cNvPr id="3" name="object 13">
            <a:extLst>
              <a:ext uri="{FF2B5EF4-FFF2-40B4-BE49-F238E27FC236}">
                <a16:creationId xmlns:a16="http://schemas.microsoft.com/office/drawing/2014/main" id="{1EDA5AFB-5A98-B491-72AF-EF678DF11054}"/>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7</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sp>
        <p:nvSpPr>
          <p:cNvPr id="4" name="object 8">
            <a:extLst>
              <a:ext uri="{FF2B5EF4-FFF2-40B4-BE49-F238E27FC236}">
                <a16:creationId xmlns:a16="http://schemas.microsoft.com/office/drawing/2014/main" id="{3DB5182F-4374-550B-554B-A5C132B9B05D}"/>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sp>
        <p:nvSpPr>
          <p:cNvPr id="15" name="object 6">
            <a:extLst>
              <a:ext uri="{FF2B5EF4-FFF2-40B4-BE49-F238E27FC236}">
                <a16:creationId xmlns:a16="http://schemas.microsoft.com/office/drawing/2014/main" id="{ED98EBBC-4C25-1138-C3D9-0BCA455B6D98}"/>
              </a:ext>
            </a:extLst>
          </p:cNvPr>
          <p:cNvSpPr txBox="1">
            <a:spLocks/>
          </p:cNvSpPr>
          <p:nvPr/>
        </p:nvSpPr>
        <p:spPr>
          <a:xfrm>
            <a:off x="15543212" y="5849408"/>
            <a:ext cx="3870326" cy="246221"/>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r>
              <a:rPr lang="en-CA" sz="1600" kern="0" dirty="0">
                <a:solidFill>
                  <a:srgbClr val="FBDD05"/>
                </a:solidFill>
                <a:latin typeface="Open Sans Medium" pitchFamily="2" charset="0"/>
                <a:ea typeface="Open Sans Medium" pitchFamily="2" charset="0"/>
                <a:cs typeface="Open Sans Medium" pitchFamily="2" charset="0"/>
              </a:rPr>
              <a:t>MAXIMUM EFFICIENCY</a:t>
            </a:r>
          </a:p>
        </p:txBody>
      </p:sp>
      <p:sp>
        <p:nvSpPr>
          <p:cNvPr id="17" name="object 6">
            <a:extLst>
              <a:ext uri="{FF2B5EF4-FFF2-40B4-BE49-F238E27FC236}">
                <a16:creationId xmlns:a16="http://schemas.microsoft.com/office/drawing/2014/main" id="{27B62F47-BA43-CA38-3D2D-46B3968A008C}"/>
              </a:ext>
            </a:extLst>
          </p:cNvPr>
          <p:cNvSpPr txBox="1">
            <a:spLocks/>
          </p:cNvSpPr>
          <p:nvPr/>
        </p:nvSpPr>
        <p:spPr>
          <a:xfrm>
            <a:off x="1593850" y="5849408"/>
            <a:ext cx="3870326" cy="246221"/>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r>
              <a:rPr lang="en-CA" sz="1600" kern="0" dirty="0">
                <a:solidFill>
                  <a:srgbClr val="FBDD05"/>
                </a:solidFill>
                <a:latin typeface="Open Sans Medium" pitchFamily="2" charset="0"/>
                <a:ea typeface="Open Sans Medium" pitchFamily="2" charset="0"/>
                <a:cs typeface="Open Sans Medium" pitchFamily="2" charset="0"/>
              </a:rPr>
              <a:t>PERFORMANCE</a:t>
            </a:r>
          </a:p>
        </p:txBody>
      </p:sp>
      <p:sp>
        <p:nvSpPr>
          <p:cNvPr id="5" name="TextBox 4">
            <a:extLst>
              <a:ext uri="{FF2B5EF4-FFF2-40B4-BE49-F238E27FC236}">
                <a16:creationId xmlns:a16="http://schemas.microsoft.com/office/drawing/2014/main" id="{03CE1173-A457-60CD-757A-0BA2FA9F926A}"/>
              </a:ext>
            </a:extLst>
          </p:cNvPr>
          <p:cNvSpPr txBox="1"/>
          <p:nvPr/>
        </p:nvSpPr>
        <p:spPr>
          <a:xfrm>
            <a:off x="14142158" y="1757910"/>
            <a:ext cx="4389681" cy="553998"/>
          </a:xfrm>
          <a:prstGeom prst="rect">
            <a:avLst/>
          </a:prstGeom>
          <a:noFill/>
        </p:spPr>
        <p:txBody>
          <a:bodyPr wrap="square" lIns="0" tIns="0" rIns="0" bIns="0" rtlCol="0">
            <a:spAutoFit/>
          </a:bodyPr>
          <a:lstStyle/>
          <a:p>
            <a:r>
              <a:rPr lang="en-US" sz="2000" i="1" dirty="0">
                <a:solidFill>
                  <a:srgbClr val="FBDD05"/>
                </a:solidFill>
                <a:latin typeface="Open Sans" pitchFamily="2" charset="0"/>
                <a:ea typeface="Open Sans" pitchFamily="2" charset="0"/>
                <a:cs typeface="Open Sans" pitchFamily="2" charset="0"/>
              </a:rPr>
              <a:t>Patented in-wing fan system</a:t>
            </a:r>
            <a:br>
              <a:rPr lang="en-US" sz="2000" i="1" dirty="0">
                <a:solidFill>
                  <a:srgbClr val="FBDD05"/>
                </a:solidFill>
                <a:latin typeface="Open Sans" pitchFamily="2" charset="0"/>
                <a:ea typeface="Open Sans" pitchFamily="2" charset="0"/>
                <a:cs typeface="Open Sans" pitchFamily="2" charset="0"/>
              </a:rPr>
            </a:br>
            <a:r>
              <a:rPr lang="en-US" sz="1600" i="1" dirty="0">
                <a:solidFill>
                  <a:schemeClr val="bg1">
                    <a:lumMod val="85000"/>
                  </a:schemeClr>
                </a:solidFill>
                <a:latin typeface="Open Sans" pitchFamily="2" charset="0"/>
                <a:ea typeface="Open Sans" pitchFamily="2" charset="0"/>
                <a:cs typeface="Open Sans" pitchFamily="2" charset="0"/>
              </a:rPr>
              <a:t>(U.S. non-provisional utility patent 11,001,377)</a:t>
            </a:r>
          </a:p>
        </p:txBody>
      </p:sp>
      <p:pic>
        <p:nvPicPr>
          <p:cNvPr id="7" name="Picture 6" descr="A yellow arrow pointing towards the sky&#10;&#10;Description automatically generated">
            <a:extLst>
              <a:ext uri="{FF2B5EF4-FFF2-40B4-BE49-F238E27FC236}">
                <a16:creationId xmlns:a16="http://schemas.microsoft.com/office/drawing/2014/main" id="{AD2DD624-4D27-0520-29B0-5C415A027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3087" y="1993011"/>
            <a:ext cx="811337" cy="1020714"/>
          </a:xfrm>
          <a:prstGeom prst="rect">
            <a:avLst/>
          </a:prstGeom>
        </p:spPr>
      </p:pic>
      <p:sp>
        <p:nvSpPr>
          <p:cNvPr id="6" name="object 8">
            <a:extLst>
              <a:ext uri="{FF2B5EF4-FFF2-40B4-BE49-F238E27FC236}">
                <a16:creationId xmlns:a16="http://schemas.microsoft.com/office/drawing/2014/main" id="{14145131-202D-0B0F-12CF-623C73F8DA8C}"/>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sp>
        <p:nvSpPr>
          <p:cNvPr id="2" name="object 8">
            <a:extLst>
              <a:ext uri="{FF2B5EF4-FFF2-40B4-BE49-F238E27FC236}">
                <a16:creationId xmlns:a16="http://schemas.microsoft.com/office/drawing/2014/main" id="{F6DF9B50-F2E2-F58A-2FBC-D53078D88362}"/>
              </a:ext>
            </a:extLst>
          </p:cNvPr>
          <p:cNvSpPr txBox="1">
            <a:spLocks/>
          </p:cNvSpPr>
          <p:nvPr/>
        </p:nvSpPr>
        <p:spPr>
          <a:xfrm>
            <a:off x="3903245" y="10586649"/>
            <a:ext cx="12297611"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spcBef>
                <a:spcPts val="235"/>
              </a:spcBef>
            </a:pPr>
            <a:r>
              <a:rPr lang="en-CA" sz="1200" b="0" baseline="30000" dirty="0">
                <a:solidFill>
                  <a:schemeClr val="bg1">
                    <a:lumMod val="85000"/>
                  </a:schemeClr>
                </a:solidFill>
                <a:latin typeface="Open Sans Light" pitchFamily="2" charset="0"/>
                <a:ea typeface="Open Sans Light" pitchFamily="2" charset="0"/>
                <a:cs typeface="Open Sans Light" pitchFamily="2" charset="0"/>
              </a:rPr>
              <a:t>1</a:t>
            </a:r>
            <a:r>
              <a:rPr lang="en-CA" sz="1200" b="0" dirty="0">
                <a:solidFill>
                  <a:schemeClr val="bg1">
                    <a:lumMod val="85000"/>
                  </a:schemeClr>
                </a:solidFill>
                <a:latin typeface="Open Sans Light" pitchFamily="2" charset="0"/>
                <a:ea typeface="Open Sans Light" pitchFamily="2" charset="0"/>
                <a:cs typeface="Open Sans Light" pitchFamily="2" charset="0"/>
              </a:rPr>
              <a:t> Maximum speed at 10,000 ft	</a:t>
            </a:r>
            <a:r>
              <a:rPr lang="en-CA" sz="1200" b="0" baseline="30000" dirty="0">
                <a:solidFill>
                  <a:schemeClr val="bg1">
                    <a:lumMod val="85000"/>
                  </a:schemeClr>
                </a:solidFill>
                <a:latin typeface="Open Sans Light" pitchFamily="2" charset="0"/>
                <a:ea typeface="Open Sans Light" pitchFamily="2" charset="0"/>
                <a:cs typeface="Open Sans Light" pitchFamily="2" charset="0"/>
              </a:rPr>
              <a:t>2</a:t>
            </a:r>
            <a:r>
              <a:rPr lang="en-CA" sz="1200" b="0" dirty="0">
                <a:solidFill>
                  <a:schemeClr val="bg1">
                    <a:lumMod val="85000"/>
                  </a:schemeClr>
                </a:solidFill>
                <a:latin typeface="Open Sans Light" pitchFamily="2" charset="0"/>
                <a:ea typeface="Open Sans Light" pitchFamily="2" charset="0"/>
                <a:cs typeface="Open Sans Light" pitchFamily="2" charset="0"/>
              </a:rPr>
              <a:t> Range with 400 kg payload	</a:t>
            </a:r>
            <a:r>
              <a:rPr lang="en-CA" sz="1200" b="0" baseline="30000" dirty="0">
                <a:solidFill>
                  <a:schemeClr val="bg1">
                    <a:lumMod val="85000"/>
                  </a:schemeClr>
                </a:solidFill>
                <a:latin typeface="Open Sans Light" pitchFamily="2" charset="0"/>
                <a:ea typeface="Open Sans Light" pitchFamily="2" charset="0"/>
                <a:cs typeface="Open Sans Light" pitchFamily="2" charset="0"/>
              </a:rPr>
              <a:t>3</a:t>
            </a:r>
            <a:r>
              <a:rPr lang="en-CA" sz="1200" b="0" dirty="0">
                <a:solidFill>
                  <a:schemeClr val="bg1">
                    <a:lumMod val="85000"/>
                  </a:schemeClr>
                </a:solidFill>
                <a:latin typeface="Open Sans Light" pitchFamily="2" charset="0"/>
                <a:ea typeface="Open Sans Light" pitchFamily="2" charset="0"/>
                <a:cs typeface="Open Sans Light" pitchFamily="2" charset="0"/>
              </a:rPr>
              <a:t> Maximum useful load</a:t>
            </a:r>
          </a:p>
        </p:txBody>
      </p:sp>
      <p:grpSp>
        <p:nvGrpSpPr>
          <p:cNvPr id="12" name="Group 11">
            <a:extLst>
              <a:ext uri="{FF2B5EF4-FFF2-40B4-BE49-F238E27FC236}">
                <a16:creationId xmlns:a16="http://schemas.microsoft.com/office/drawing/2014/main" id="{5C763074-12B0-ABC1-AFC9-0380918753CE}"/>
              </a:ext>
            </a:extLst>
          </p:cNvPr>
          <p:cNvGrpSpPr/>
          <p:nvPr/>
        </p:nvGrpSpPr>
        <p:grpSpPr>
          <a:xfrm>
            <a:off x="1546225" y="6357408"/>
            <a:ext cx="3810000" cy="3354765"/>
            <a:chOff x="1546225" y="6357408"/>
            <a:chExt cx="3810000" cy="3354765"/>
          </a:xfrm>
        </p:grpSpPr>
        <p:sp>
          <p:nvSpPr>
            <p:cNvPr id="21" name="object 6">
              <a:extLst>
                <a:ext uri="{FF2B5EF4-FFF2-40B4-BE49-F238E27FC236}">
                  <a16:creationId xmlns:a16="http://schemas.microsoft.com/office/drawing/2014/main" id="{8EDEB8DB-B670-DBD7-510F-8DD7A47A49F5}"/>
                </a:ext>
              </a:extLst>
            </p:cNvPr>
            <p:cNvSpPr txBox="1">
              <a:spLocks/>
            </p:cNvSpPr>
            <p:nvPr/>
          </p:nvSpPr>
          <p:spPr>
            <a:xfrm>
              <a:off x="1546225" y="6357408"/>
              <a:ext cx="3810000" cy="3354765"/>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spcAft>
                  <a:spcPts val="2000"/>
                </a:spcAft>
              </a:pPr>
              <a:r>
                <a:rPr lang="en-CA" sz="4200" kern="0" dirty="0">
                  <a:solidFill>
                    <a:srgbClr val="FFFFFF"/>
                  </a:solidFill>
                  <a:latin typeface="Open Sans Light" pitchFamily="2" charset="0"/>
                  <a:ea typeface="Open Sans Light" pitchFamily="2" charset="0"/>
                  <a:cs typeface="Open Sans Light" pitchFamily="2" charset="0"/>
                </a:rPr>
                <a:t>460 km/h</a:t>
              </a:r>
            </a:p>
            <a:p>
              <a:pPr marR="5080">
                <a:spcAft>
                  <a:spcPts val="2000"/>
                </a:spcAft>
              </a:pPr>
              <a:r>
                <a:rPr lang="en-CA" sz="4200" kern="0" dirty="0">
                  <a:solidFill>
                    <a:srgbClr val="FFFFFF"/>
                  </a:solidFill>
                  <a:latin typeface="Open Sans Light" pitchFamily="2" charset="0"/>
                  <a:ea typeface="Open Sans Light" pitchFamily="2" charset="0"/>
                  <a:cs typeface="Open Sans Light" pitchFamily="2" charset="0"/>
                </a:rPr>
                <a:t>800 km</a:t>
              </a:r>
            </a:p>
            <a:p>
              <a:pPr marR="5080">
                <a:spcAft>
                  <a:spcPts val="2000"/>
                </a:spcAft>
              </a:pPr>
              <a:r>
                <a:rPr lang="en-CA" sz="4200" kern="0" dirty="0">
                  <a:solidFill>
                    <a:srgbClr val="FFFFFF"/>
                  </a:solidFill>
                  <a:latin typeface="Open Sans Light" pitchFamily="2" charset="0"/>
                  <a:ea typeface="Open Sans Light" pitchFamily="2" charset="0"/>
                  <a:cs typeface="Open Sans Light" pitchFamily="2" charset="0"/>
                </a:rPr>
                <a:t>700 kg</a:t>
              </a:r>
            </a:p>
            <a:p>
              <a:pPr marR="5080">
                <a:spcAft>
                  <a:spcPts val="1600"/>
                </a:spcAft>
              </a:pPr>
              <a:r>
                <a:rPr lang="en-CA" sz="4200" kern="0" dirty="0">
                  <a:solidFill>
                    <a:srgbClr val="FFFFFF"/>
                  </a:solidFill>
                  <a:latin typeface="Open Sans Light" pitchFamily="2" charset="0"/>
                  <a:ea typeface="Open Sans Light" pitchFamily="2" charset="0"/>
                  <a:cs typeface="Open Sans Light" pitchFamily="2" charset="0"/>
                </a:rPr>
                <a:t>7 people</a:t>
              </a:r>
              <a:endParaRPr lang="en-CA" sz="4000" kern="0" dirty="0">
                <a:solidFill>
                  <a:srgbClr val="FFFFFF"/>
                </a:solidFill>
              </a:endParaRPr>
            </a:p>
          </p:txBody>
        </p:sp>
        <p:sp>
          <p:nvSpPr>
            <p:cNvPr id="8" name="object 6">
              <a:extLst>
                <a:ext uri="{FF2B5EF4-FFF2-40B4-BE49-F238E27FC236}">
                  <a16:creationId xmlns:a16="http://schemas.microsoft.com/office/drawing/2014/main" id="{3090402A-22FF-DA24-8967-D6DA8B0C83B8}"/>
                </a:ext>
              </a:extLst>
            </p:cNvPr>
            <p:cNvSpPr txBox="1">
              <a:spLocks/>
            </p:cNvSpPr>
            <p:nvPr/>
          </p:nvSpPr>
          <p:spPr>
            <a:xfrm>
              <a:off x="3903245" y="6389131"/>
              <a:ext cx="342357" cy="246221"/>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spcAft>
                  <a:spcPts val="2000"/>
                </a:spcAft>
              </a:pPr>
              <a:r>
                <a:rPr lang="en-CA" sz="1600" kern="0" dirty="0">
                  <a:solidFill>
                    <a:srgbClr val="D9D9D9"/>
                  </a:solidFill>
                  <a:latin typeface="Open Sans Light" pitchFamily="2" charset="0"/>
                  <a:ea typeface="Open Sans Light" pitchFamily="2" charset="0"/>
                  <a:cs typeface="Open Sans Light" pitchFamily="2" charset="0"/>
                </a:rPr>
                <a:t>1</a:t>
              </a:r>
              <a:endParaRPr lang="en-CA" sz="1600" kern="0" dirty="0">
                <a:solidFill>
                  <a:srgbClr val="D9D9D9"/>
                </a:solidFill>
              </a:endParaRPr>
            </a:p>
          </p:txBody>
        </p:sp>
        <p:sp>
          <p:nvSpPr>
            <p:cNvPr id="9" name="object 6">
              <a:extLst>
                <a:ext uri="{FF2B5EF4-FFF2-40B4-BE49-F238E27FC236}">
                  <a16:creationId xmlns:a16="http://schemas.microsoft.com/office/drawing/2014/main" id="{4DF94977-CE9C-5700-137C-56CE5B4A9F8E}"/>
                </a:ext>
              </a:extLst>
            </p:cNvPr>
            <p:cNvSpPr txBox="1">
              <a:spLocks/>
            </p:cNvSpPr>
            <p:nvPr/>
          </p:nvSpPr>
          <p:spPr>
            <a:xfrm flipH="1">
              <a:off x="3423842" y="7298080"/>
              <a:ext cx="316259" cy="246221"/>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spcAft>
                  <a:spcPts val="2000"/>
                </a:spcAft>
              </a:pPr>
              <a:r>
                <a:rPr lang="en-CA" sz="1600" kern="0" dirty="0">
                  <a:solidFill>
                    <a:srgbClr val="D9D9D9"/>
                  </a:solidFill>
                  <a:latin typeface="Open Sans Light" pitchFamily="2" charset="0"/>
                  <a:ea typeface="Open Sans Light" pitchFamily="2" charset="0"/>
                  <a:cs typeface="Open Sans Light" pitchFamily="2" charset="0"/>
                </a:rPr>
                <a:t>2</a:t>
              </a:r>
              <a:endParaRPr lang="en-CA" sz="1600" kern="0" dirty="0">
                <a:solidFill>
                  <a:srgbClr val="D9D9D9"/>
                </a:solidFill>
              </a:endParaRPr>
            </a:p>
          </p:txBody>
        </p:sp>
        <p:sp>
          <p:nvSpPr>
            <p:cNvPr id="10" name="object 6">
              <a:extLst>
                <a:ext uri="{FF2B5EF4-FFF2-40B4-BE49-F238E27FC236}">
                  <a16:creationId xmlns:a16="http://schemas.microsoft.com/office/drawing/2014/main" id="{38B8B835-3162-7F99-6DA2-4E4FBF70A165}"/>
                </a:ext>
              </a:extLst>
            </p:cNvPr>
            <p:cNvSpPr txBox="1">
              <a:spLocks/>
            </p:cNvSpPr>
            <p:nvPr/>
          </p:nvSpPr>
          <p:spPr>
            <a:xfrm flipH="1">
              <a:off x="3265712" y="8172557"/>
              <a:ext cx="316259" cy="246221"/>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spcAft>
                  <a:spcPts val="2000"/>
                </a:spcAft>
              </a:pPr>
              <a:r>
                <a:rPr lang="en-CA" sz="1600" kern="0" dirty="0">
                  <a:solidFill>
                    <a:srgbClr val="D9D9D9"/>
                  </a:solidFill>
                  <a:latin typeface="Open Sans Light" pitchFamily="2" charset="0"/>
                  <a:ea typeface="Open Sans Light" pitchFamily="2" charset="0"/>
                  <a:cs typeface="Open Sans Light" pitchFamily="2" charset="0"/>
                </a:rPr>
                <a:t>3</a:t>
              </a:r>
              <a:endParaRPr lang="en-CA" sz="1600" kern="0" dirty="0">
                <a:solidFill>
                  <a:srgbClr val="D9D9D9"/>
                </a:solidFill>
              </a:endParaRPr>
            </a:p>
          </p:txBody>
        </p:sp>
      </p:grpSp>
      <p:sp>
        <p:nvSpPr>
          <p:cNvPr id="13" name="TextBox 12">
            <a:extLst>
              <a:ext uri="{FF2B5EF4-FFF2-40B4-BE49-F238E27FC236}">
                <a16:creationId xmlns:a16="http://schemas.microsoft.com/office/drawing/2014/main" id="{014A21B4-A987-61F7-796D-AB15223DE0A1}"/>
              </a:ext>
            </a:extLst>
          </p:cNvPr>
          <p:cNvSpPr txBox="1"/>
          <p:nvPr/>
        </p:nvSpPr>
        <p:spPr>
          <a:xfrm>
            <a:off x="2260793" y="1734406"/>
            <a:ext cx="4535442" cy="553998"/>
          </a:xfrm>
          <a:prstGeom prst="rect">
            <a:avLst/>
          </a:prstGeom>
          <a:noFill/>
        </p:spPr>
        <p:txBody>
          <a:bodyPr wrap="square" lIns="0" tIns="0" rIns="0" bIns="0" rtlCol="0">
            <a:spAutoFit/>
          </a:bodyPr>
          <a:lstStyle/>
          <a:p>
            <a:r>
              <a:rPr lang="en-US" sz="2000" i="1" dirty="0">
                <a:solidFill>
                  <a:srgbClr val="FBDD05"/>
                </a:solidFill>
                <a:latin typeface="Open Sans" pitchFamily="2" charset="0"/>
                <a:ea typeface="Open Sans" pitchFamily="2" charset="0"/>
                <a:cs typeface="Open Sans" pitchFamily="2" charset="0"/>
              </a:rPr>
              <a:t>Vertical lifting fans </a:t>
            </a:r>
            <a:br>
              <a:rPr lang="en-US" sz="2000" i="1" dirty="0">
                <a:solidFill>
                  <a:srgbClr val="FBDD05"/>
                </a:solidFill>
                <a:latin typeface="Open Sans" pitchFamily="2" charset="0"/>
                <a:ea typeface="Open Sans" pitchFamily="2" charset="0"/>
                <a:cs typeface="Open Sans" pitchFamily="2" charset="0"/>
              </a:rPr>
            </a:br>
            <a:r>
              <a:rPr lang="en-US" sz="1600" i="1" dirty="0">
                <a:solidFill>
                  <a:schemeClr val="bg1">
                    <a:lumMod val="85000"/>
                  </a:schemeClr>
                </a:solidFill>
                <a:latin typeface="Open Sans" pitchFamily="2" charset="0"/>
                <a:ea typeface="Open Sans" pitchFamily="2" charset="0"/>
                <a:cs typeface="Open Sans" pitchFamily="2" charset="0"/>
              </a:rPr>
              <a:t>Unique in the industry; efficient enroute flight</a:t>
            </a:r>
          </a:p>
        </p:txBody>
      </p:sp>
      <p:pic>
        <p:nvPicPr>
          <p:cNvPr id="14" name="Picture 13" descr="A yellow arrow pointing towards the sky&#10;&#10;Description automatically generated">
            <a:extLst>
              <a:ext uri="{FF2B5EF4-FFF2-40B4-BE49-F238E27FC236}">
                <a16:creationId xmlns:a16="http://schemas.microsoft.com/office/drawing/2014/main" id="{98EEFED3-6CF2-CBF9-1A31-5CD261CE5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15235" y="1981924"/>
            <a:ext cx="811337" cy="1020714"/>
          </a:xfrm>
          <a:prstGeom prst="rect">
            <a:avLst/>
          </a:prstGeom>
        </p:spPr>
      </p:pic>
    </p:spTree>
    <p:extLst>
      <p:ext uri="{BB962C8B-B14F-4D97-AF65-F5344CB8AC3E}">
        <p14:creationId xmlns:p14="http://schemas.microsoft.com/office/powerpoint/2010/main" val="106868084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 with a propeller&#10;&#10;Description automatically generated with medium confidence">
            <a:extLst>
              <a:ext uri="{FF2B5EF4-FFF2-40B4-BE49-F238E27FC236}">
                <a16:creationId xmlns:a16="http://schemas.microsoft.com/office/drawing/2014/main" id="{2C2E3606-4A23-583C-9779-BED5827CCDE9}"/>
              </a:ext>
            </a:extLst>
          </p:cNvPr>
          <p:cNvPicPr>
            <a:picLocks noChangeAspect="1"/>
          </p:cNvPicPr>
          <p:nvPr/>
        </p:nvPicPr>
        <p:blipFill rotWithShape="1">
          <a:blip r:embed="rId3">
            <a:extLst>
              <a:ext uri="{28A0092B-C50C-407E-A947-70E740481C1C}">
                <a14:useLocalDpi xmlns:a14="http://schemas.microsoft.com/office/drawing/2010/main" val="0"/>
              </a:ext>
            </a:extLst>
          </a:blip>
          <a:srcRect l="2562" r="2374" b="5021"/>
          <a:stretch/>
        </p:blipFill>
        <p:spPr>
          <a:xfrm>
            <a:off x="0" y="0"/>
            <a:ext cx="20104100" cy="11309350"/>
          </a:xfrm>
          <a:prstGeom prst="rect">
            <a:avLst/>
          </a:prstGeom>
          <a:ln>
            <a:noFill/>
          </a:ln>
        </p:spPr>
      </p:pic>
      <p:sp>
        <p:nvSpPr>
          <p:cNvPr id="10" name="object 13">
            <a:extLst>
              <a:ext uri="{FF2B5EF4-FFF2-40B4-BE49-F238E27FC236}">
                <a16:creationId xmlns:a16="http://schemas.microsoft.com/office/drawing/2014/main" id="{D1BB3B9B-B456-5CDA-B530-FD1073138D1E}"/>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chemeClr val="bg1">
                    <a:lumMod val="85000"/>
                  </a:schemeClr>
                </a:solidFill>
                <a:latin typeface="Open Sans Light" pitchFamily="2" charset="0"/>
                <a:ea typeface="Open Sans Light" pitchFamily="2" charset="0"/>
                <a:cs typeface="Open Sans Light" pitchFamily="2" charset="0"/>
              </a:rPr>
              <a:pPr marL="38100" algn="r">
                <a:spcBef>
                  <a:spcPts val="235"/>
                </a:spcBef>
              </a:pPr>
              <a:t>8</a:t>
            </a:fld>
            <a:endParaRPr lang="en-CA" sz="1200" spc="15" dirty="0">
              <a:solidFill>
                <a:schemeClr val="bg1">
                  <a:lumMod val="85000"/>
                </a:schemeClr>
              </a:solidFill>
              <a:latin typeface="Open Sans Light" pitchFamily="2" charset="0"/>
              <a:ea typeface="Open Sans Light" pitchFamily="2" charset="0"/>
              <a:cs typeface="Open Sans Light" pitchFamily="2" charset="0"/>
            </a:endParaRPr>
          </a:p>
        </p:txBody>
      </p:sp>
      <p:sp>
        <p:nvSpPr>
          <p:cNvPr id="11" name="object 8">
            <a:extLst>
              <a:ext uri="{FF2B5EF4-FFF2-40B4-BE49-F238E27FC236}">
                <a16:creationId xmlns:a16="http://schemas.microsoft.com/office/drawing/2014/main" id="{32279F16-D578-9EF1-5F82-415ABE659C05}"/>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chemeClr val="bg1">
                    <a:lumMod val="85000"/>
                  </a:schemeClr>
                </a:solidFill>
                <a:latin typeface="Open Sans Light" pitchFamily="2" charset="0"/>
                <a:ea typeface="Open Sans Light" pitchFamily="2" charset="0"/>
                <a:cs typeface="Open Sans Light" pitchFamily="2" charset="0"/>
              </a:rPr>
              <a:t>PRIVATE AND CONFIDENTIAL</a:t>
            </a:r>
          </a:p>
        </p:txBody>
      </p:sp>
      <p:sp>
        <p:nvSpPr>
          <p:cNvPr id="16" name="object 6">
            <a:extLst>
              <a:ext uri="{FF2B5EF4-FFF2-40B4-BE49-F238E27FC236}">
                <a16:creationId xmlns:a16="http://schemas.microsoft.com/office/drawing/2014/main" id="{42A2B455-0B17-36BE-7399-2F72A020A4EE}"/>
              </a:ext>
            </a:extLst>
          </p:cNvPr>
          <p:cNvSpPr txBox="1">
            <a:spLocks noGrp="1"/>
          </p:cNvSpPr>
          <p:nvPr>
            <p:ph type="title"/>
          </p:nvPr>
        </p:nvSpPr>
        <p:spPr>
          <a:xfrm>
            <a:off x="666697" y="612775"/>
            <a:ext cx="18730914" cy="600164"/>
          </a:xfrm>
          <a:prstGeom prst="rect">
            <a:avLst/>
          </a:prstGeom>
        </p:spPr>
        <p:txBody>
          <a:bodyPr vert="horz" wrap="square" lIns="0" tIns="0" rIns="0" bIns="0" rtlCol="0">
            <a:spAutoFit/>
          </a:bodyPr>
          <a:lstStyle/>
          <a:p>
            <a:pPr marR="5080"/>
            <a:r>
              <a:rPr lang="en-CA" sz="3900" dirty="0">
                <a:solidFill>
                  <a:schemeClr val="tx1">
                    <a:lumMod val="65000"/>
                    <a:lumOff val="35000"/>
                  </a:schemeClr>
                </a:solidFill>
                <a:latin typeface="Open Sans Light" pitchFamily="2" charset="0"/>
                <a:ea typeface="Open Sans Light" pitchFamily="2" charset="0"/>
                <a:cs typeface="Open Sans Light" pitchFamily="2" charset="0"/>
              </a:rPr>
              <a:t>VERTICAL FLIGHT  |</a:t>
            </a:r>
            <a:r>
              <a:rPr lang="en-CA" sz="3900" dirty="0">
                <a:solidFill>
                  <a:schemeClr val="tx1">
                    <a:lumMod val="50000"/>
                    <a:lumOff val="50000"/>
                  </a:schemeClr>
                </a:solidFill>
                <a:latin typeface="Open Sans Light" pitchFamily="2" charset="0"/>
                <a:ea typeface="Open Sans Light" pitchFamily="2" charset="0"/>
                <a:cs typeface="Open Sans Light" pitchFamily="2" charset="0"/>
              </a:rPr>
              <a:t> </a:t>
            </a:r>
            <a:r>
              <a:rPr lang="en-CA" sz="3900" dirty="0">
                <a:solidFill>
                  <a:srgbClr val="FBDD05"/>
                </a:solidFill>
                <a:latin typeface="Open Sans Light" pitchFamily="2" charset="0"/>
                <a:ea typeface="Open Sans Light" pitchFamily="2" charset="0"/>
                <a:cs typeface="Open Sans Light" pitchFamily="2" charset="0"/>
              </a:rPr>
              <a:t> NORMAL FLIGHT</a:t>
            </a:r>
            <a:endParaRPr sz="3900" dirty="0">
              <a:solidFill>
                <a:srgbClr val="FBDD05"/>
              </a:solidFill>
              <a:latin typeface="Open Sans Light" pitchFamily="2" charset="0"/>
              <a:ea typeface="Open Sans Light" pitchFamily="2" charset="0"/>
              <a:cs typeface="Open Sans Light" pitchFamily="2" charset="0"/>
            </a:endParaRPr>
          </a:p>
        </p:txBody>
      </p:sp>
      <p:sp>
        <p:nvSpPr>
          <p:cNvPr id="18" name="object 6">
            <a:extLst>
              <a:ext uri="{FF2B5EF4-FFF2-40B4-BE49-F238E27FC236}">
                <a16:creationId xmlns:a16="http://schemas.microsoft.com/office/drawing/2014/main" id="{783F28F7-54E5-258F-8FED-FB19DA25FA25}"/>
              </a:ext>
            </a:extLst>
          </p:cNvPr>
          <p:cNvSpPr txBox="1">
            <a:spLocks/>
          </p:cNvSpPr>
          <p:nvPr/>
        </p:nvSpPr>
        <p:spPr>
          <a:xfrm>
            <a:off x="15543212" y="6357408"/>
            <a:ext cx="3870326" cy="2841804"/>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spcAft>
                <a:spcPts val="2000"/>
              </a:spcAft>
            </a:pPr>
            <a:r>
              <a:rPr lang="en-CA" sz="4200" kern="0" dirty="0">
                <a:solidFill>
                  <a:srgbClr val="FFFFFF"/>
                </a:solidFill>
              </a:rPr>
              <a:t>Conventional takeoff</a:t>
            </a:r>
          </a:p>
          <a:p>
            <a:pPr marR="5080">
              <a:spcAft>
                <a:spcPts val="2000"/>
              </a:spcAft>
            </a:pPr>
            <a:r>
              <a:rPr lang="en-CA" sz="4200" kern="0" dirty="0">
                <a:solidFill>
                  <a:srgbClr val="FFFFFF"/>
                </a:solidFill>
              </a:rPr>
              <a:t>Low drag,</a:t>
            </a:r>
            <a:br>
              <a:rPr lang="en-CA" sz="4200" kern="0" dirty="0">
                <a:solidFill>
                  <a:srgbClr val="FFFFFF"/>
                </a:solidFill>
              </a:rPr>
            </a:br>
            <a:r>
              <a:rPr lang="en-CA" sz="4200" kern="0" dirty="0">
                <a:solidFill>
                  <a:srgbClr val="FFFFFF"/>
                </a:solidFill>
              </a:rPr>
              <a:t>high speed</a:t>
            </a:r>
          </a:p>
        </p:txBody>
      </p:sp>
      <p:sp>
        <p:nvSpPr>
          <p:cNvPr id="19" name="object 6">
            <a:extLst>
              <a:ext uri="{FF2B5EF4-FFF2-40B4-BE49-F238E27FC236}">
                <a16:creationId xmlns:a16="http://schemas.microsoft.com/office/drawing/2014/main" id="{77A5269B-5682-0EEF-D3DD-B32ED3B3B2FB}"/>
              </a:ext>
            </a:extLst>
          </p:cNvPr>
          <p:cNvSpPr txBox="1">
            <a:spLocks/>
          </p:cNvSpPr>
          <p:nvPr/>
        </p:nvSpPr>
        <p:spPr>
          <a:xfrm>
            <a:off x="15543212" y="5849408"/>
            <a:ext cx="3870326" cy="246221"/>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r>
              <a:rPr lang="en-CA" sz="1600" kern="0" dirty="0">
                <a:solidFill>
                  <a:srgbClr val="FBDD05"/>
                </a:solidFill>
                <a:latin typeface="Open Sans Medium" pitchFamily="2" charset="0"/>
                <a:ea typeface="Open Sans Medium" pitchFamily="2" charset="0"/>
                <a:cs typeface="Open Sans Medium" pitchFamily="2" charset="0"/>
              </a:rPr>
              <a:t>MAXIMUM EFFICIENCY</a:t>
            </a:r>
          </a:p>
        </p:txBody>
      </p:sp>
      <p:sp>
        <p:nvSpPr>
          <p:cNvPr id="21" name="object 6">
            <a:extLst>
              <a:ext uri="{FF2B5EF4-FFF2-40B4-BE49-F238E27FC236}">
                <a16:creationId xmlns:a16="http://schemas.microsoft.com/office/drawing/2014/main" id="{84A28A32-3F74-B207-29DB-D4B2A0CFE5C5}"/>
              </a:ext>
            </a:extLst>
          </p:cNvPr>
          <p:cNvSpPr txBox="1">
            <a:spLocks/>
          </p:cNvSpPr>
          <p:nvPr/>
        </p:nvSpPr>
        <p:spPr>
          <a:xfrm>
            <a:off x="1593850" y="5849408"/>
            <a:ext cx="3870326" cy="246221"/>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r>
              <a:rPr lang="en-CA" sz="1600" kern="0" dirty="0">
                <a:solidFill>
                  <a:srgbClr val="FBDD05"/>
                </a:solidFill>
                <a:latin typeface="Open Sans Medium" pitchFamily="2" charset="0"/>
                <a:ea typeface="Open Sans Medium" pitchFamily="2" charset="0"/>
                <a:cs typeface="Open Sans Medium" pitchFamily="2" charset="0"/>
              </a:rPr>
              <a:t>PERFORMANCE</a:t>
            </a:r>
          </a:p>
        </p:txBody>
      </p:sp>
      <p:sp>
        <p:nvSpPr>
          <p:cNvPr id="4" name="object 8">
            <a:extLst>
              <a:ext uri="{FF2B5EF4-FFF2-40B4-BE49-F238E27FC236}">
                <a16:creationId xmlns:a16="http://schemas.microsoft.com/office/drawing/2014/main" id="{F5B9A8AE-5D63-EAF1-D593-D43C2484BBCA}"/>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chemeClr val="bg1">
                    <a:lumMod val="85000"/>
                  </a:schemeClr>
                </a:solidFill>
                <a:latin typeface="Open Sans Light" pitchFamily="2" charset="0"/>
                <a:ea typeface="Open Sans Light" pitchFamily="2" charset="0"/>
                <a:cs typeface="Open Sans Light" pitchFamily="2" charset="0"/>
              </a:rPr>
              <a:t>©2025 NEW HORIZON AIRCRAFT LTD.</a:t>
            </a:r>
          </a:p>
        </p:txBody>
      </p:sp>
      <p:grpSp>
        <p:nvGrpSpPr>
          <p:cNvPr id="2" name="Group 1">
            <a:extLst>
              <a:ext uri="{FF2B5EF4-FFF2-40B4-BE49-F238E27FC236}">
                <a16:creationId xmlns:a16="http://schemas.microsoft.com/office/drawing/2014/main" id="{CC007CEC-AD68-21C1-7024-0712DDC70042}"/>
              </a:ext>
            </a:extLst>
          </p:cNvPr>
          <p:cNvGrpSpPr/>
          <p:nvPr/>
        </p:nvGrpSpPr>
        <p:grpSpPr>
          <a:xfrm>
            <a:off x="1546225" y="6357408"/>
            <a:ext cx="3810000" cy="3354765"/>
            <a:chOff x="1546225" y="6357408"/>
            <a:chExt cx="3810000" cy="3354765"/>
          </a:xfrm>
        </p:grpSpPr>
        <p:sp>
          <p:nvSpPr>
            <p:cNvPr id="5" name="object 6">
              <a:extLst>
                <a:ext uri="{FF2B5EF4-FFF2-40B4-BE49-F238E27FC236}">
                  <a16:creationId xmlns:a16="http://schemas.microsoft.com/office/drawing/2014/main" id="{06EC93F3-108E-276D-C41E-7BA4B8C06BC1}"/>
                </a:ext>
              </a:extLst>
            </p:cNvPr>
            <p:cNvSpPr txBox="1">
              <a:spLocks/>
            </p:cNvSpPr>
            <p:nvPr/>
          </p:nvSpPr>
          <p:spPr>
            <a:xfrm>
              <a:off x="1546225" y="6357408"/>
              <a:ext cx="3810000" cy="3354765"/>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spcAft>
                  <a:spcPts val="2000"/>
                </a:spcAft>
              </a:pPr>
              <a:r>
                <a:rPr lang="en-CA" sz="4200" kern="0" dirty="0">
                  <a:solidFill>
                    <a:srgbClr val="FFFFFF"/>
                  </a:solidFill>
                  <a:latin typeface="Open Sans Light" pitchFamily="2" charset="0"/>
                  <a:ea typeface="Open Sans Light" pitchFamily="2" charset="0"/>
                  <a:cs typeface="Open Sans Light" pitchFamily="2" charset="0"/>
                </a:rPr>
                <a:t>460 km/h</a:t>
              </a:r>
            </a:p>
            <a:p>
              <a:pPr marR="5080">
                <a:spcAft>
                  <a:spcPts val="2000"/>
                </a:spcAft>
              </a:pPr>
              <a:r>
                <a:rPr lang="en-CA" sz="4200" kern="0" dirty="0">
                  <a:solidFill>
                    <a:srgbClr val="FFFFFF"/>
                  </a:solidFill>
                  <a:latin typeface="Open Sans Light" pitchFamily="2" charset="0"/>
                  <a:ea typeface="Open Sans Light" pitchFamily="2" charset="0"/>
                  <a:cs typeface="Open Sans Light" pitchFamily="2" charset="0"/>
                </a:rPr>
                <a:t>800 km</a:t>
              </a:r>
            </a:p>
            <a:p>
              <a:pPr marR="5080">
                <a:spcAft>
                  <a:spcPts val="2000"/>
                </a:spcAft>
              </a:pPr>
              <a:r>
                <a:rPr lang="en-CA" sz="4200" kern="0" dirty="0">
                  <a:solidFill>
                    <a:srgbClr val="FFFFFF"/>
                  </a:solidFill>
                  <a:latin typeface="Open Sans Light" pitchFamily="2" charset="0"/>
                  <a:ea typeface="Open Sans Light" pitchFamily="2" charset="0"/>
                  <a:cs typeface="Open Sans Light" pitchFamily="2" charset="0"/>
                </a:rPr>
                <a:t>700 kg</a:t>
              </a:r>
            </a:p>
            <a:p>
              <a:pPr marR="5080">
                <a:spcAft>
                  <a:spcPts val="1600"/>
                </a:spcAft>
              </a:pPr>
              <a:r>
                <a:rPr lang="en-CA" sz="4200" kern="0" dirty="0">
                  <a:solidFill>
                    <a:srgbClr val="FFFFFF"/>
                  </a:solidFill>
                  <a:latin typeface="Open Sans Light" pitchFamily="2" charset="0"/>
                  <a:ea typeface="Open Sans Light" pitchFamily="2" charset="0"/>
                  <a:cs typeface="Open Sans Light" pitchFamily="2" charset="0"/>
                </a:rPr>
                <a:t>7 people</a:t>
              </a:r>
              <a:endParaRPr lang="en-CA" sz="4000" kern="0" dirty="0">
                <a:solidFill>
                  <a:srgbClr val="FFFFFF"/>
                </a:solidFill>
              </a:endParaRPr>
            </a:p>
          </p:txBody>
        </p:sp>
        <p:sp>
          <p:nvSpPr>
            <p:cNvPr id="6" name="object 6">
              <a:extLst>
                <a:ext uri="{FF2B5EF4-FFF2-40B4-BE49-F238E27FC236}">
                  <a16:creationId xmlns:a16="http://schemas.microsoft.com/office/drawing/2014/main" id="{5426B53C-B7B7-5AFA-7496-EF38AF5B6938}"/>
                </a:ext>
              </a:extLst>
            </p:cNvPr>
            <p:cNvSpPr txBox="1">
              <a:spLocks/>
            </p:cNvSpPr>
            <p:nvPr/>
          </p:nvSpPr>
          <p:spPr>
            <a:xfrm>
              <a:off x="3903245" y="6389131"/>
              <a:ext cx="342357" cy="246221"/>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spcAft>
                  <a:spcPts val="2000"/>
                </a:spcAft>
              </a:pPr>
              <a:r>
                <a:rPr lang="en-CA" sz="1600" kern="0" dirty="0">
                  <a:solidFill>
                    <a:srgbClr val="D9D9D9"/>
                  </a:solidFill>
                  <a:latin typeface="Open Sans Light" pitchFamily="2" charset="0"/>
                  <a:ea typeface="Open Sans Light" pitchFamily="2" charset="0"/>
                  <a:cs typeface="Open Sans Light" pitchFamily="2" charset="0"/>
                </a:rPr>
                <a:t>1</a:t>
              </a:r>
              <a:endParaRPr lang="en-CA" sz="1600" kern="0" dirty="0">
                <a:solidFill>
                  <a:srgbClr val="D9D9D9"/>
                </a:solidFill>
              </a:endParaRPr>
            </a:p>
          </p:txBody>
        </p:sp>
        <p:sp>
          <p:nvSpPr>
            <p:cNvPr id="7" name="object 6">
              <a:extLst>
                <a:ext uri="{FF2B5EF4-FFF2-40B4-BE49-F238E27FC236}">
                  <a16:creationId xmlns:a16="http://schemas.microsoft.com/office/drawing/2014/main" id="{FFD48644-E896-9C4A-4202-E94B3AE3A1FD}"/>
                </a:ext>
              </a:extLst>
            </p:cNvPr>
            <p:cNvSpPr txBox="1">
              <a:spLocks/>
            </p:cNvSpPr>
            <p:nvPr/>
          </p:nvSpPr>
          <p:spPr>
            <a:xfrm flipH="1">
              <a:off x="3423842" y="7298080"/>
              <a:ext cx="316259" cy="246221"/>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spcAft>
                  <a:spcPts val="2000"/>
                </a:spcAft>
              </a:pPr>
              <a:r>
                <a:rPr lang="en-CA" sz="1600" kern="0" dirty="0">
                  <a:solidFill>
                    <a:srgbClr val="D9D9D9"/>
                  </a:solidFill>
                  <a:latin typeface="Open Sans Light" pitchFamily="2" charset="0"/>
                  <a:ea typeface="Open Sans Light" pitchFamily="2" charset="0"/>
                  <a:cs typeface="Open Sans Light" pitchFamily="2" charset="0"/>
                </a:rPr>
                <a:t>2</a:t>
              </a:r>
              <a:endParaRPr lang="en-CA" sz="1600" kern="0" dirty="0">
                <a:solidFill>
                  <a:srgbClr val="D9D9D9"/>
                </a:solidFill>
              </a:endParaRPr>
            </a:p>
          </p:txBody>
        </p:sp>
        <p:sp>
          <p:nvSpPr>
            <p:cNvPr id="8" name="object 6">
              <a:extLst>
                <a:ext uri="{FF2B5EF4-FFF2-40B4-BE49-F238E27FC236}">
                  <a16:creationId xmlns:a16="http://schemas.microsoft.com/office/drawing/2014/main" id="{730EE69F-243F-40C2-B3CE-807D8DA38158}"/>
                </a:ext>
              </a:extLst>
            </p:cNvPr>
            <p:cNvSpPr txBox="1">
              <a:spLocks/>
            </p:cNvSpPr>
            <p:nvPr/>
          </p:nvSpPr>
          <p:spPr>
            <a:xfrm flipH="1">
              <a:off x="3265712" y="8172557"/>
              <a:ext cx="316259" cy="246221"/>
            </a:xfrm>
            <a:prstGeom prst="rect">
              <a:avLst/>
            </a:prstGeom>
          </p:spPr>
          <p:txBody>
            <a:bodyPr vert="horz" wrap="square" lIns="0" tIns="0" rIns="0" bIns="0" rtlCol="0">
              <a:spAutoFit/>
            </a:bodyPr>
            <a:lstStyle>
              <a:lvl1pPr>
                <a:defRPr sz="10150" b="0" i="0">
                  <a:solidFill>
                    <a:srgbClr val="10103D"/>
                  </a:solidFill>
                  <a:latin typeface="Open Sans Light"/>
                  <a:ea typeface="+mj-ea"/>
                  <a:cs typeface="Open Sans Light"/>
                </a:defRPr>
              </a:lvl1pPr>
            </a:lstStyle>
            <a:p>
              <a:pPr marR="5080">
                <a:spcAft>
                  <a:spcPts val="2000"/>
                </a:spcAft>
              </a:pPr>
              <a:r>
                <a:rPr lang="en-CA" sz="1600" kern="0" dirty="0">
                  <a:solidFill>
                    <a:srgbClr val="D9D9D9"/>
                  </a:solidFill>
                  <a:latin typeface="Open Sans Light" pitchFamily="2" charset="0"/>
                  <a:ea typeface="Open Sans Light" pitchFamily="2" charset="0"/>
                  <a:cs typeface="Open Sans Light" pitchFamily="2" charset="0"/>
                </a:rPr>
                <a:t>3</a:t>
              </a:r>
              <a:endParaRPr lang="en-CA" sz="1600" kern="0" dirty="0">
                <a:solidFill>
                  <a:srgbClr val="D9D9D9"/>
                </a:solidFill>
              </a:endParaRPr>
            </a:p>
          </p:txBody>
        </p:sp>
      </p:grpSp>
      <p:sp>
        <p:nvSpPr>
          <p:cNvPr id="9" name="object 8">
            <a:extLst>
              <a:ext uri="{FF2B5EF4-FFF2-40B4-BE49-F238E27FC236}">
                <a16:creationId xmlns:a16="http://schemas.microsoft.com/office/drawing/2014/main" id="{E623FB52-CAAD-F362-5F37-31DC4ADF1D4A}"/>
              </a:ext>
            </a:extLst>
          </p:cNvPr>
          <p:cNvSpPr txBox="1">
            <a:spLocks/>
          </p:cNvSpPr>
          <p:nvPr/>
        </p:nvSpPr>
        <p:spPr>
          <a:xfrm>
            <a:off x="3903245" y="10586649"/>
            <a:ext cx="12297611"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spcBef>
                <a:spcPts val="235"/>
              </a:spcBef>
            </a:pPr>
            <a:r>
              <a:rPr lang="en-CA" sz="1200" b="0" baseline="30000" dirty="0">
                <a:solidFill>
                  <a:schemeClr val="bg1">
                    <a:lumMod val="85000"/>
                  </a:schemeClr>
                </a:solidFill>
                <a:latin typeface="Open Sans Light" pitchFamily="2" charset="0"/>
                <a:ea typeface="Open Sans Light" pitchFamily="2" charset="0"/>
                <a:cs typeface="Open Sans Light" pitchFamily="2" charset="0"/>
              </a:rPr>
              <a:t>1</a:t>
            </a:r>
            <a:r>
              <a:rPr lang="en-CA" sz="1200" b="0" dirty="0">
                <a:solidFill>
                  <a:schemeClr val="bg1">
                    <a:lumMod val="85000"/>
                  </a:schemeClr>
                </a:solidFill>
                <a:latin typeface="Open Sans Light" pitchFamily="2" charset="0"/>
                <a:ea typeface="Open Sans Light" pitchFamily="2" charset="0"/>
                <a:cs typeface="Open Sans Light" pitchFamily="2" charset="0"/>
              </a:rPr>
              <a:t> Maximum speed at 10,000 ft	</a:t>
            </a:r>
            <a:r>
              <a:rPr lang="en-CA" sz="1200" b="0" baseline="30000" dirty="0">
                <a:solidFill>
                  <a:schemeClr val="bg1">
                    <a:lumMod val="85000"/>
                  </a:schemeClr>
                </a:solidFill>
                <a:latin typeface="Open Sans Light" pitchFamily="2" charset="0"/>
                <a:ea typeface="Open Sans Light" pitchFamily="2" charset="0"/>
                <a:cs typeface="Open Sans Light" pitchFamily="2" charset="0"/>
              </a:rPr>
              <a:t>2</a:t>
            </a:r>
            <a:r>
              <a:rPr lang="en-CA" sz="1200" b="0" dirty="0">
                <a:solidFill>
                  <a:schemeClr val="bg1">
                    <a:lumMod val="85000"/>
                  </a:schemeClr>
                </a:solidFill>
                <a:latin typeface="Open Sans Light" pitchFamily="2" charset="0"/>
                <a:ea typeface="Open Sans Light" pitchFamily="2" charset="0"/>
                <a:cs typeface="Open Sans Light" pitchFamily="2" charset="0"/>
              </a:rPr>
              <a:t> Range with 400 kg payload	</a:t>
            </a:r>
            <a:r>
              <a:rPr lang="en-CA" sz="1200" b="0" baseline="30000" dirty="0">
                <a:solidFill>
                  <a:schemeClr val="bg1">
                    <a:lumMod val="85000"/>
                  </a:schemeClr>
                </a:solidFill>
                <a:latin typeface="Open Sans Light" pitchFamily="2" charset="0"/>
                <a:ea typeface="Open Sans Light" pitchFamily="2" charset="0"/>
                <a:cs typeface="Open Sans Light" pitchFamily="2" charset="0"/>
              </a:rPr>
              <a:t>3</a:t>
            </a:r>
            <a:r>
              <a:rPr lang="en-CA" sz="1200" b="0" dirty="0">
                <a:solidFill>
                  <a:schemeClr val="bg1">
                    <a:lumMod val="85000"/>
                  </a:schemeClr>
                </a:solidFill>
                <a:latin typeface="Open Sans Light" pitchFamily="2" charset="0"/>
                <a:ea typeface="Open Sans Light" pitchFamily="2" charset="0"/>
                <a:cs typeface="Open Sans Light" pitchFamily="2" charset="0"/>
              </a:rPr>
              <a:t> Maximum useful load</a:t>
            </a:r>
          </a:p>
        </p:txBody>
      </p:sp>
      <p:sp>
        <p:nvSpPr>
          <p:cNvPr id="14" name="TextBox 13">
            <a:extLst>
              <a:ext uri="{FF2B5EF4-FFF2-40B4-BE49-F238E27FC236}">
                <a16:creationId xmlns:a16="http://schemas.microsoft.com/office/drawing/2014/main" id="{54CECC6F-AA4E-5366-A591-04DF5A8137EE}"/>
              </a:ext>
            </a:extLst>
          </p:cNvPr>
          <p:cNvSpPr txBox="1"/>
          <p:nvPr/>
        </p:nvSpPr>
        <p:spPr>
          <a:xfrm>
            <a:off x="1788353" y="1917286"/>
            <a:ext cx="4535442" cy="553998"/>
          </a:xfrm>
          <a:prstGeom prst="rect">
            <a:avLst/>
          </a:prstGeom>
          <a:noFill/>
        </p:spPr>
        <p:txBody>
          <a:bodyPr wrap="square" lIns="0" tIns="0" rIns="0" bIns="0" rtlCol="0">
            <a:spAutoFit/>
          </a:bodyPr>
          <a:lstStyle/>
          <a:p>
            <a:r>
              <a:rPr lang="en-US" sz="2000" i="1" dirty="0">
                <a:solidFill>
                  <a:srgbClr val="FBDD05"/>
                </a:solidFill>
                <a:latin typeface="Open Sans" pitchFamily="2" charset="0"/>
                <a:ea typeface="Open Sans" pitchFamily="2" charset="0"/>
                <a:cs typeface="Open Sans" pitchFamily="2" charset="0"/>
              </a:rPr>
              <a:t>Wings closed for enroute flight</a:t>
            </a:r>
            <a:br>
              <a:rPr lang="en-US" sz="2000" i="1" dirty="0">
                <a:solidFill>
                  <a:srgbClr val="FBDD05"/>
                </a:solidFill>
                <a:latin typeface="Open Sans" pitchFamily="2" charset="0"/>
                <a:ea typeface="Open Sans" pitchFamily="2" charset="0"/>
                <a:cs typeface="Open Sans" pitchFamily="2" charset="0"/>
              </a:rPr>
            </a:br>
            <a:r>
              <a:rPr lang="en-US" sz="1600" i="1" dirty="0">
                <a:solidFill>
                  <a:schemeClr val="bg1">
                    <a:lumMod val="85000"/>
                  </a:schemeClr>
                </a:solidFill>
                <a:latin typeface="Open Sans" pitchFamily="2" charset="0"/>
                <a:ea typeface="Open Sans" pitchFamily="2" charset="0"/>
                <a:cs typeface="Open Sans" pitchFamily="2" charset="0"/>
              </a:rPr>
              <a:t>Flying like a normal aircraft for 98% of the mission</a:t>
            </a:r>
          </a:p>
        </p:txBody>
      </p:sp>
      <p:pic>
        <p:nvPicPr>
          <p:cNvPr id="15" name="Picture 14" descr="A yellow arrow pointing towards the sky&#10;&#10;Description automatically generated">
            <a:extLst>
              <a:ext uri="{FF2B5EF4-FFF2-40B4-BE49-F238E27FC236}">
                <a16:creationId xmlns:a16="http://schemas.microsoft.com/office/drawing/2014/main" id="{93797234-6EE7-352F-1F41-7DFFD80C7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15235" y="2164804"/>
            <a:ext cx="811337" cy="1020714"/>
          </a:xfrm>
          <a:prstGeom prst="rect">
            <a:avLst/>
          </a:prstGeom>
        </p:spPr>
      </p:pic>
    </p:spTree>
    <p:extLst>
      <p:ext uri="{BB962C8B-B14F-4D97-AF65-F5344CB8AC3E}">
        <p14:creationId xmlns:p14="http://schemas.microsoft.com/office/powerpoint/2010/main" val="22597091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lane flying over clouds&#10;&#10;Description automatically generated">
            <a:extLst>
              <a:ext uri="{FF2B5EF4-FFF2-40B4-BE49-F238E27FC236}">
                <a16:creationId xmlns:a16="http://schemas.microsoft.com/office/drawing/2014/main" id="{7BD98556-E72C-6AA5-4B2F-8FB70046C860}"/>
              </a:ext>
            </a:extLst>
          </p:cNvPr>
          <p:cNvPicPr>
            <a:picLocks noChangeAspect="1"/>
          </p:cNvPicPr>
          <p:nvPr/>
        </p:nvPicPr>
        <p:blipFill rotWithShape="1">
          <a:blip r:embed="rId3">
            <a:extLst>
              <a:ext uri="{28A0092B-C50C-407E-A947-70E740481C1C}">
                <a14:useLocalDpi xmlns:a14="http://schemas.microsoft.com/office/drawing/2010/main" val="0"/>
              </a:ext>
            </a:extLst>
          </a:blip>
          <a:srcRect l="4525" t="4233" r="3021" b="3308"/>
          <a:stretch/>
        </p:blipFill>
        <p:spPr>
          <a:xfrm>
            <a:off x="0" y="-1"/>
            <a:ext cx="20104100" cy="11309351"/>
          </a:xfrm>
          <a:prstGeom prst="rect">
            <a:avLst/>
          </a:prstGeom>
        </p:spPr>
      </p:pic>
      <p:sp>
        <p:nvSpPr>
          <p:cNvPr id="5" name="object 5"/>
          <p:cNvSpPr txBox="1"/>
          <p:nvPr/>
        </p:nvSpPr>
        <p:spPr>
          <a:xfrm>
            <a:off x="682623" y="547288"/>
            <a:ext cx="10054649" cy="2938625"/>
          </a:xfrm>
          <a:prstGeom prst="rect">
            <a:avLst/>
          </a:prstGeom>
        </p:spPr>
        <p:txBody>
          <a:bodyPr vert="horz" wrap="square" lIns="0" tIns="0" rIns="0" bIns="0" rtlCol="0">
            <a:spAutoFit/>
          </a:bodyPr>
          <a:lstStyle/>
          <a:p>
            <a:pPr marR="5080">
              <a:lnSpc>
                <a:spcPct val="114000"/>
              </a:lnSpc>
            </a:pPr>
            <a:r>
              <a:rPr lang="en-CA" sz="5700" dirty="0">
                <a:solidFill>
                  <a:srgbClr val="2B2B2B"/>
                </a:solidFill>
                <a:latin typeface="Open Sans" pitchFamily="2" charset="0"/>
                <a:ea typeface="Open Sans" pitchFamily="2" charset="0"/>
                <a:cs typeface="Open Sans" pitchFamily="2" charset="0"/>
              </a:rPr>
              <a:t>Horizon Aircraft is a company with significant potential in a rapidly growing new industry.</a:t>
            </a:r>
            <a:endParaRPr sz="5700" dirty="0">
              <a:solidFill>
                <a:srgbClr val="2B2B2B"/>
              </a:solidFill>
              <a:latin typeface="Open Sans" pitchFamily="2" charset="0"/>
              <a:ea typeface="Open Sans" pitchFamily="2" charset="0"/>
              <a:cs typeface="Open Sans" pitchFamily="2" charset="0"/>
            </a:endParaRPr>
          </a:p>
        </p:txBody>
      </p:sp>
      <p:sp>
        <p:nvSpPr>
          <p:cNvPr id="6" name="object 6"/>
          <p:cNvSpPr txBox="1"/>
          <p:nvPr/>
        </p:nvSpPr>
        <p:spPr>
          <a:xfrm>
            <a:off x="15919567" y="10093827"/>
            <a:ext cx="3938270" cy="240259"/>
          </a:xfrm>
          <a:prstGeom prst="rect">
            <a:avLst/>
          </a:prstGeom>
        </p:spPr>
        <p:txBody>
          <a:bodyPr vert="horz" wrap="square" lIns="0" tIns="0" rIns="0" bIns="0" rtlCol="0">
            <a:spAutoFit/>
          </a:bodyPr>
          <a:lstStyle/>
          <a:p>
            <a:pPr marL="12700" marR="5080">
              <a:lnSpc>
                <a:spcPct val="119500"/>
              </a:lnSpc>
            </a:pPr>
            <a:r>
              <a:rPr lang="en-US" sz="1400" dirty="0">
                <a:solidFill>
                  <a:srgbClr val="FFFFFF"/>
                </a:solidFill>
                <a:latin typeface="Open Sans Light" pitchFamily="2" charset="0"/>
                <a:ea typeface="Open Sans Light" pitchFamily="2" charset="0"/>
                <a:cs typeface="Open Sans Light" pitchFamily="2" charset="0"/>
              </a:rPr>
              <a:t>*</a:t>
            </a:r>
            <a:r>
              <a:rPr sz="1400" dirty="0">
                <a:solidFill>
                  <a:srgbClr val="FFFFFF"/>
                </a:solidFill>
                <a:latin typeface="Open Sans Light" pitchFamily="2" charset="0"/>
                <a:ea typeface="Open Sans Light" pitchFamily="2" charset="0"/>
                <a:cs typeface="Open Sans Light" pitchFamily="2" charset="0"/>
              </a:rPr>
              <a:t>Morgan Stanley</a:t>
            </a:r>
            <a:r>
              <a:rPr sz="1400" spc="-5" dirty="0">
                <a:solidFill>
                  <a:srgbClr val="FFFFFF"/>
                </a:solidFill>
                <a:latin typeface="Open Sans Light" pitchFamily="2" charset="0"/>
                <a:ea typeface="Open Sans Light" pitchFamily="2" charset="0"/>
                <a:cs typeface="Open Sans Light" pitchFamily="2" charset="0"/>
              </a:rPr>
              <a:t>, </a:t>
            </a:r>
            <a:r>
              <a:rPr sz="1400" i="1" dirty="0">
                <a:solidFill>
                  <a:srgbClr val="FFFFFF"/>
                </a:solidFill>
                <a:latin typeface="Open Sans Light" pitchFamily="2" charset="0"/>
                <a:ea typeface="Open Sans Light" pitchFamily="2" charset="0"/>
                <a:cs typeface="Open Sans Light" pitchFamily="2" charset="0"/>
              </a:rPr>
              <a:t> Autonomous</a:t>
            </a:r>
            <a:r>
              <a:rPr sz="1400" i="1" spc="-55" dirty="0">
                <a:solidFill>
                  <a:srgbClr val="FFFFFF"/>
                </a:solidFill>
                <a:latin typeface="Open Sans Light" pitchFamily="2" charset="0"/>
                <a:ea typeface="Open Sans Light" pitchFamily="2" charset="0"/>
                <a:cs typeface="Open Sans Light" pitchFamily="2" charset="0"/>
              </a:rPr>
              <a:t> </a:t>
            </a:r>
            <a:r>
              <a:rPr sz="1400" i="1" dirty="0">
                <a:solidFill>
                  <a:srgbClr val="FFFFFF"/>
                </a:solidFill>
                <a:latin typeface="Open Sans Light" pitchFamily="2" charset="0"/>
                <a:ea typeface="Open Sans Light" pitchFamily="2" charset="0"/>
                <a:cs typeface="Open Sans Light" pitchFamily="2" charset="0"/>
              </a:rPr>
              <a:t>Aircraft</a:t>
            </a:r>
            <a:r>
              <a:rPr lang="en-CA" sz="1400" i="1" dirty="0">
                <a:solidFill>
                  <a:srgbClr val="FFFFFF"/>
                </a:solidFill>
                <a:latin typeface="Open Sans Light" pitchFamily="2" charset="0"/>
                <a:ea typeface="Open Sans Light" pitchFamily="2" charset="0"/>
                <a:cs typeface="Open Sans Light" pitchFamily="2" charset="0"/>
              </a:rPr>
              <a:t>,</a:t>
            </a:r>
            <a:r>
              <a:rPr lang="en-CA" sz="1400" dirty="0">
                <a:solidFill>
                  <a:srgbClr val="FFFFFF"/>
                </a:solidFill>
                <a:latin typeface="Open Sans Light" pitchFamily="2" charset="0"/>
                <a:ea typeface="Open Sans Light" pitchFamily="2" charset="0"/>
                <a:cs typeface="Open Sans Light" pitchFamily="2" charset="0"/>
              </a:rPr>
              <a:t> 2021</a:t>
            </a:r>
            <a:endParaRPr sz="1400" dirty="0">
              <a:solidFill>
                <a:srgbClr val="FFFFFF"/>
              </a:solidFill>
              <a:latin typeface="Open Sans Light" pitchFamily="2" charset="0"/>
              <a:ea typeface="Open Sans Light" pitchFamily="2" charset="0"/>
              <a:cs typeface="Open Sans Light" pitchFamily="2" charset="0"/>
            </a:endParaRPr>
          </a:p>
        </p:txBody>
      </p:sp>
      <p:sp>
        <p:nvSpPr>
          <p:cNvPr id="7" name="object 7"/>
          <p:cNvSpPr txBox="1"/>
          <p:nvPr/>
        </p:nvSpPr>
        <p:spPr>
          <a:xfrm>
            <a:off x="16251369" y="1442187"/>
            <a:ext cx="2760373" cy="377026"/>
          </a:xfrm>
          <a:prstGeom prst="rect">
            <a:avLst/>
          </a:prstGeom>
          <a:noFill/>
        </p:spPr>
        <p:txBody>
          <a:bodyPr vert="horz" wrap="square" lIns="0" tIns="0" rIns="0" bIns="0" rtlCol="0">
            <a:spAutoFit/>
          </a:bodyPr>
          <a:lstStyle/>
          <a:p>
            <a:pPr algn="r">
              <a:lnSpc>
                <a:spcPct val="100000"/>
              </a:lnSpc>
              <a:tabLst>
                <a:tab pos="6931025" algn="l"/>
              </a:tabLst>
            </a:pPr>
            <a:r>
              <a:rPr lang="en-US" sz="2400" spc="10" dirty="0">
                <a:solidFill>
                  <a:srgbClr val="2B2B2B"/>
                </a:solidFill>
                <a:latin typeface="Open Sans" pitchFamily="2" charset="0"/>
                <a:ea typeface="Open Sans" pitchFamily="2" charset="0"/>
                <a:cs typeface="Open Sans" pitchFamily="2" charset="0"/>
              </a:rPr>
              <a:t>$</a:t>
            </a:r>
            <a:r>
              <a:rPr lang="en-CA" sz="2400" spc="10" dirty="0">
                <a:solidFill>
                  <a:srgbClr val="2B2B2B"/>
                </a:solidFill>
                <a:latin typeface="Open Sans" pitchFamily="2" charset="0"/>
                <a:ea typeface="Open Sans" pitchFamily="2" charset="0"/>
                <a:cs typeface="Open Sans" pitchFamily="2" charset="0"/>
              </a:rPr>
              <a:t>517</a:t>
            </a:r>
            <a:r>
              <a:rPr lang="en-US" sz="2400" spc="10" dirty="0">
                <a:solidFill>
                  <a:srgbClr val="2B2B2B"/>
                </a:solidFill>
                <a:latin typeface="Open Sans" pitchFamily="2" charset="0"/>
                <a:ea typeface="Open Sans" pitchFamily="2" charset="0"/>
                <a:cs typeface="Open Sans" pitchFamily="2" charset="0"/>
              </a:rPr>
              <a:t> billion</a:t>
            </a:r>
            <a:endParaRPr sz="2400" dirty="0">
              <a:solidFill>
                <a:srgbClr val="2B2B2B"/>
              </a:solidFill>
              <a:latin typeface="Open Sans" pitchFamily="2" charset="0"/>
              <a:ea typeface="Open Sans" pitchFamily="2" charset="0"/>
              <a:cs typeface="Open Sans" pitchFamily="2" charset="0"/>
            </a:endParaRPr>
          </a:p>
        </p:txBody>
      </p:sp>
      <p:sp>
        <p:nvSpPr>
          <p:cNvPr id="13" name="object 13"/>
          <p:cNvSpPr txBox="1"/>
          <p:nvPr/>
        </p:nvSpPr>
        <p:spPr>
          <a:xfrm>
            <a:off x="13397335" y="3812582"/>
            <a:ext cx="5697538" cy="1461939"/>
          </a:xfrm>
          <a:prstGeom prst="rect">
            <a:avLst/>
          </a:prstGeom>
          <a:noFill/>
        </p:spPr>
        <p:txBody>
          <a:bodyPr vert="horz" wrap="square" lIns="0" tIns="0" rIns="0" bIns="0" rtlCol="0">
            <a:spAutoFit/>
          </a:bodyPr>
          <a:lstStyle/>
          <a:p>
            <a:pPr marR="1270" algn="r">
              <a:lnSpc>
                <a:spcPct val="100000"/>
              </a:lnSpc>
            </a:pPr>
            <a:r>
              <a:rPr sz="9500" spc="-1070" dirty="0">
                <a:latin typeface="Open Sans Light"/>
                <a:cs typeface="Open Sans Light"/>
              </a:rPr>
              <a:t>$</a:t>
            </a:r>
            <a:r>
              <a:rPr sz="9500" spc="-1735" dirty="0">
                <a:latin typeface="Open Sans Light"/>
                <a:cs typeface="Open Sans Light"/>
              </a:rPr>
              <a:t>1</a:t>
            </a:r>
            <a:r>
              <a:rPr sz="9500" spc="-155" dirty="0">
                <a:latin typeface="Open Sans Light"/>
                <a:cs typeface="Open Sans Light"/>
              </a:rPr>
              <a:t> </a:t>
            </a:r>
            <a:r>
              <a:rPr lang="en-US" sz="9500" spc="-75" dirty="0">
                <a:latin typeface="Open Sans Light"/>
                <a:cs typeface="Open Sans Light"/>
              </a:rPr>
              <a:t>trillion</a:t>
            </a:r>
            <a:endParaRPr sz="9500" dirty="0">
              <a:latin typeface="Open Sans"/>
              <a:cs typeface="Open Sans"/>
            </a:endParaRPr>
          </a:p>
        </p:txBody>
      </p:sp>
      <p:sp>
        <p:nvSpPr>
          <p:cNvPr id="23" name="object 13">
            <a:extLst>
              <a:ext uri="{FF2B5EF4-FFF2-40B4-BE49-F238E27FC236}">
                <a16:creationId xmlns:a16="http://schemas.microsoft.com/office/drawing/2014/main" id="{7CA0106C-30A1-B790-2F5A-581643F11D11}"/>
              </a:ext>
            </a:extLst>
          </p:cNvPr>
          <p:cNvSpPr txBox="1">
            <a:spLocks/>
          </p:cNvSpPr>
          <p:nvPr/>
        </p:nvSpPr>
        <p:spPr>
          <a:xfrm>
            <a:off x="19043650" y="10586650"/>
            <a:ext cx="371475" cy="184666"/>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235"/>
              </a:spcBef>
            </a:pPr>
            <a:fld id="{81D60167-4931-47E6-BA6A-407CBD079E47}" type="slidenum">
              <a:rPr lang="en-CA" sz="1200" spc="15" smtClean="0">
                <a:solidFill>
                  <a:srgbClr val="FFFFFF"/>
                </a:solidFill>
                <a:latin typeface="Open Sans Light" pitchFamily="2" charset="0"/>
                <a:ea typeface="Open Sans Light" pitchFamily="2" charset="0"/>
                <a:cs typeface="Open Sans Light" pitchFamily="2" charset="0"/>
              </a:rPr>
              <a:pPr marL="38100" algn="r">
                <a:spcBef>
                  <a:spcPts val="235"/>
                </a:spcBef>
              </a:pPr>
              <a:t>9</a:t>
            </a:fld>
            <a:endParaRPr lang="en-CA" sz="1200" spc="15" dirty="0">
              <a:solidFill>
                <a:srgbClr val="FFFFFF"/>
              </a:solidFill>
              <a:latin typeface="Open Sans Light" pitchFamily="2" charset="0"/>
              <a:ea typeface="Open Sans Light" pitchFamily="2" charset="0"/>
              <a:cs typeface="Open Sans Light" pitchFamily="2" charset="0"/>
            </a:endParaRPr>
          </a:p>
        </p:txBody>
      </p:sp>
      <p:sp>
        <p:nvSpPr>
          <p:cNvPr id="24" name="object 8">
            <a:extLst>
              <a:ext uri="{FF2B5EF4-FFF2-40B4-BE49-F238E27FC236}">
                <a16:creationId xmlns:a16="http://schemas.microsoft.com/office/drawing/2014/main" id="{05F111C8-CCB2-287D-AA92-3776887BF2DB}"/>
              </a:ext>
            </a:extLst>
          </p:cNvPr>
          <p:cNvSpPr txBox="1"/>
          <p:nvPr/>
        </p:nvSpPr>
        <p:spPr>
          <a:xfrm>
            <a:off x="16789400" y="10586650"/>
            <a:ext cx="2101850" cy="184666"/>
          </a:xfrm>
          <a:prstGeom prst="rect">
            <a:avLst/>
          </a:prstGeom>
        </p:spPr>
        <p:txBody>
          <a:bodyPr vert="horz" wrap="square" lIns="0" tIns="0" rIns="0" bIns="0" rtlCol="0">
            <a:spAutoFit/>
          </a:bodyPr>
          <a:lstStyle/>
          <a:p>
            <a:pPr marL="12700" algn="r">
              <a:spcBef>
                <a:spcPts val="235"/>
              </a:spcBef>
            </a:pPr>
            <a:r>
              <a:rPr sz="1200" dirty="0">
                <a:solidFill>
                  <a:srgbClr val="FFFFFF"/>
                </a:solidFill>
                <a:latin typeface="Open Sans Light" pitchFamily="2" charset="0"/>
                <a:ea typeface="Open Sans Light" pitchFamily="2" charset="0"/>
                <a:cs typeface="Open Sans Light" pitchFamily="2" charset="0"/>
              </a:rPr>
              <a:t>PRIVATE AND CONFIDENTIAL</a:t>
            </a:r>
          </a:p>
        </p:txBody>
      </p:sp>
      <p:sp>
        <p:nvSpPr>
          <p:cNvPr id="26" name="object 5">
            <a:extLst>
              <a:ext uri="{FF2B5EF4-FFF2-40B4-BE49-F238E27FC236}">
                <a16:creationId xmlns:a16="http://schemas.microsoft.com/office/drawing/2014/main" id="{597CF032-FDC4-0782-CCBA-1D9E40335D00}"/>
              </a:ext>
            </a:extLst>
          </p:cNvPr>
          <p:cNvSpPr txBox="1"/>
          <p:nvPr/>
        </p:nvSpPr>
        <p:spPr>
          <a:xfrm>
            <a:off x="682625" y="4339938"/>
            <a:ext cx="4360430" cy="2000548"/>
          </a:xfrm>
          <a:prstGeom prst="rect">
            <a:avLst/>
          </a:prstGeom>
        </p:spPr>
        <p:txBody>
          <a:bodyPr vert="horz" wrap="square" lIns="0" tIns="0" rIns="0" bIns="0" rtlCol="0">
            <a:spAutoFit/>
          </a:bodyPr>
          <a:lstStyle/>
          <a:p>
            <a:pPr marR="5080">
              <a:spcAft>
                <a:spcPts val="2400"/>
              </a:spcAft>
            </a:pPr>
            <a:r>
              <a:rPr lang="en-CA" sz="3000" dirty="0">
                <a:solidFill>
                  <a:srgbClr val="2B2B2B"/>
                </a:solidFill>
                <a:latin typeface="Open Sans" pitchFamily="2" charset="0"/>
                <a:ea typeface="Open Sans" pitchFamily="2" charset="0"/>
                <a:cs typeface="Open Sans" pitchFamily="2" charset="0"/>
              </a:rPr>
              <a:t>Unique approach</a:t>
            </a:r>
          </a:p>
          <a:p>
            <a:pPr marR="5080">
              <a:spcAft>
                <a:spcPts val="2400"/>
              </a:spcAft>
            </a:pPr>
            <a:r>
              <a:rPr lang="en-CA" sz="3000" dirty="0">
                <a:solidFill>
                  <a:srgbClr val="2B2B2B"/>
                </a:solidFill>
                <a:latin typeface="Open Sans" pitchFamily="2" charset="0"/>
                <a:ea typeface="Open Sans" pitchFamily="2" charset="0"/>
                <a:cs typeface="Open Sans" pitchFamily="2" charset="0"/>
              </a:rPr>
              <a:t>Patented technology</a:t>
            </a:r>
          </a:p>
          <a:p>
            <a:pPr marR="5080">
              <a:spcAft>
                <a:spcPts val="2400"/>
              </a:spcAft>
            </a:pPr>
            <a:r>
              <a:rPr lang="en-CA" sz="3000" dirty="0">
                <a:solidFill>
                  <a:srgbClr val="2B2B2B"/>
                </a:solidFill>
                <a:latin typeface="Open Sans" pitchFamily="2" charset="0"/>
                <a:ea typeface="Open Sans" pitchFamily="2" charset="0"/>
                <a:cs typeface="Open Sans" pitchFamily="2" charset="0"/>
              </a:rPr>
              <a:t>Strong leadership</a:t>
            </a:r>
            <a:endParaRPr sz="3000" dirty="0">
              <a:solidFill>
                <a:srgbClr val="2B2B2B"/>
              </a:solidFill>
              <a:latin typeface="Open Sans" pitchFamily="2" charset="0"/>
              <a:ea typeface="Open Sans" pitchFamily="2" charset="0"/>
              <a:cs typeface="Open Sans" pitchFamily="2" charset="0"/>
            </a:endParaRPr>
          </a:p>
        </p:txBody>
      </p:sp>
      <p:sp>
        <p:nvSpPr>
          <p:cNvPr id="14" name="object 13">
            <a:extLst>
              <a:ext uri="{FF2B5EF4-FFF2-40B4-BE49-F238E27FC236}">
                <a16:creationId xmlns:a16="http://schemas.microsoft.com/office/drawing/2014/main" id="{8FA012F4-8CAB-3A54-FB1D-920770AC8B89}"/>
              </a:ext>
            </a:extLst>
          </p:cNvPr>
          <p:cNvSpPr txBox="1"/>
          <p:nvPr/>
        </p:nvSpPr>
        <p:spPr>
          <a:xfrm>
            <a:off x="13581193" y="701675"/>
            <a:ext cx="6082146" cy="415498"/>
          </a:xfrm>
          <a:prstGeom prst="rect">
            <a:avLst/>
          </a:prstGeom>
          <a:noFill/>
        </p:spPr>
        <p:txBody>
          <a:bodyPr vert="horz" wrap="square" lIns="0" tIns="0" rIns="0" bIns="0" rtlCol="0">
            <a:spAutoFit/>
          </a:bodyPr>
          <a:lstStyle/>
          <a:p>
            <a:pPr marL="635">
              <a:lnSpc>
                <a:spcPct val="100000"/>
              </a:lnSpc>
            </a:pPr>
            <a:r>
              <a:rPr lang="en-CA" sz="2700" b="1" dirty="0">
                <a:solidFill>
                  <a:srgbClr val="2B2B2B"/>
                </a:solidFill>
                <a:latin typeface="Open Sans Semibold" pitchFamily="2" charset="0"/>
                <a:ea typeface="Open Sans Semibold" pitchFamily="2" charset="0"/>
                <a:cs typeface="Open Sans Semibold" pitchFamily="2" charset="0"/>
              </a:rPr>
              <a:t>Projected total</a:t>
            </a:r>
            <a:r>
              <a:rPr lang="en-CA" sz="2700" b="1" spc="-5" dirty="0">
                <a:solidFill>
                  <a:srgbClr val="2B2B2B"/>
                </a:solidFill>
                <a:latin typeface="Open Sans Semibold" pitchFamily="2" charset="0"/>
                <a:ea typeface="Open Sans Semibold" pitchFamily="2" charset="0"/>
                <a:cs typeface="Open Sans Semibold" pitchFamily="2" charset="0"/>
              </a:rPr>
              <a:t> </a:t>
            </a:r>
            <a:r>
              <a:rPr lang="en-CA" sz="2700" b="1" spc="5" dirty="0">
                <a:solidFill>
                  <a:srgbClr val="2B2B2B"/>
                </a:solidFill>
                <a:latin typeface="Open Sans Semibold" pitchFamily="2" charset="0"/>
                <a:ea typeface="Open Sans Semibold" pitchFamily="2" charset="0"/>
                <a:cs typeface="Open Sans Semibold" pitchFamily="2" charset="0"/>
              </a:rPr>
              <a:t>addressable</a:t>
            </a:r>
            <a:r>
              <a:rPr lang="en-CA" sz="2700" b="1" spc="-5" dirty="0">
                <a:solidFill>
                  <a:srgbClr val="2B2B2B"/>
                </a:solidFill>
                <a:latin typeface="Open Sans Semibold" pitchFamily="2" charset="0"/>
                <a:ea typeface="Open Sans Semibold" pitchFamily="2" charset="0"/>
                <a:cs typeface="Open Sans Semibold" pitchFamily="2" charset="0"/>
              </a:rPr>
              <a:t> </a:t>
            </a:r>
            <a:r>
              <a:rPr lang="en-CA" sz="2700" b="1" spc="5" dirty="0">
                <a:solidFill>
                  <a:srgbClr val="2B2B2B"/>
                </a:solidFill>
                <a:latin typeface="Open Sans Semibold" pitchFamily="2" charset="0"/>
                <a:ea typeface="Open Sans Semibold" pitchFamily="2" charset="0"/>
                <a:cs typeface="Open Sans Semibold" pitchFamily="2" charset="0"/>
              </a:rPr>
              <a:t>market</a:t>
            </a:r>
            <a:endParaRPr sz="2700" baseline="30000" dirty="0">
              <a:solidFill>
                <a:srgbClr val="2B2B2B"/>
              </a:solidFill>
              <a:latin typeface="Open Sans Light" pitchFamily="2" charset="0"/>
              <a:ea typeface="Open Sans Light" pitchFamily="2" charset="0"/>
              <a:cs typeface="Open Sans Light" pitchFamily="2" charset="0"/>
            </a:endParaRPr>
          </a:p>
        </p:txBody>
      </p:sp>
      <p:cxnSp>
        <p:nvCxnSpPr>
          <p:cNvPr id="15" name="Straight Connector 14">
            <a:extLst>
              <a:ext uri="{FF2B5EF4-FFF2-40B4-BE49-F238E27FC236}">
                <a16:creationId xmlns:a16="http://schemas.microsoft.com/office/drawing/2014/main" id="{6D2A18BE-4F19-600B-BACF-7DBAA2B001CA}"/>
              </a:ext>
            </a:extLst>
          </p:cNvPr>
          <p:cNvCxnSpPr>
            <a:cxnSpLocks/>
          </p:cNvCxnSpPr>
          <p:nvPr/>
        </p:nvCxnSpPr>
        <p:spPr>
          <a:xfrm flipH="1">
            <a:off x="14374655" y="3692821"/>
            <a:ext cx="4637088" cy="0"/>
          </a:xfrm>
          <a:prstGeom prst="line">
            <a:avLst/>
          </a:prstGeom>
          <a:ln w="53975" cap="rnd">
            <a:solidFill>
              <a:srgbClr val="FBDD05"/>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2116162-D001-4A4B-FD8A-B0E8D22BFB61}"/>
              </a:ext>
            </a:extLst>
          </p:cNvPr>
          <p:cNvSpPr txBox="1">
            <a:spLocks/>
          </p:cNvSpPr>
          <p:nvPr/>
        </p:nvSpPr>
        <p:spPr>
          <a:xfrm>
            <a:off x="5771832" y="9218843"/>
            <a:ext cx="1510031" cy="369332"/>
          </a:xfrm>
          <a:prstGeom prst="rect">
            <a:avLst/>
          </a:prstGeom>
        </p:spPr>
        <p:txBody>
          <a:bodyPr wrap="square" lIns="0" tIns="0" rIns="0" bIns="0">
            <a:spAutoFit/>
          </a:bodyPr>
          <a:lstStyle>
            <a:lvl1pPr>
              <a:defRPr sz="10150" b="0" i="0">
                <a:solidFill>
                  <a:srgbClr val="10103D"/>
                </a:solidFill>
                <a:latin typeface="Open Sans Light"/>
                <a:ea typeface="+mj-ea"/>
                <a:cs typeface="Open Sans Light"/>
              </a:defRPr>
            </a:lvl1pPr>
          </a:lstStyle>
          <a:p>
            <a:pPr algn="r">
              <a:spcAft>
                <a:spcPts val="1600"/>
              </a:spcAft>
            </a:pPr>
            <a:r>
              <a:rPr lang="en-US" sz="1200" i="1" kern="0" dirty="0">
                <a:solidFill>
                  <a:schemeClr val="bg1">
                    <a:lumMod val="85000"/>
                  </a:schemeClr>
                </a:solidFill>
                <a:latin typeface="Open Sans" pitchFamily="2" charset="0"/>
                <a:ea typeface="Open Sans" pitchFamily="2" charset="0"/>
                <a:cs typeface="Open Sans" pitchFamily="2" charset="0"/>
              </a:rPr>
              <a:t>Rendering of the </a:t>
            </a:r>
            <a:r>
              <a:rPr lang="en-US" sz="1200" i="1" kern="0" dirty="0" err="1">
                <a:solidFill>
                  <a:schemeClr val="bg1">
                    <a:lumMod val="85000"/>
                  </a:schemeClr>
                </a:solidFill>
                <a:latin typeface="Open Sans" pitchFamily="2" charset="0"/>
                <a:ea typeface="Open Sans" pitchFamily="2" charset="0"/>
                <a:cs typeface="Open Sans" pitchFamily="2" charset="0"/>
              </a:rPr>
              <a:t>Cavorite</a:t>
            </a:r>
            <a:r>
              <a:rPr lang="en-US" sz="1200" i="1" kern="0" dirty="0">
                <a:solidFill>
                  <a:schemeClr val="bg1">
                    <a:lumMod val="85000"/>
                  </a:schemeClr>
                </a:solidFill>
                <a:latin typeface="Open Sans" pitchFamily="2" charset="0"/>
                <a:ea typeface="Open Sans" pitchFamily="2" charset="0"/>
                <a:cs typeface="Open Sans" pitchFamily="2" charset="0"/>
              </a:rPr>
              <a:t> in flight</a:t>
            </a:r>
          </a:p>
        </p:txBody>
      </p:sp>
      <p:cxnSp>
        <p:nvCxnSpPr>
          <p:cNvPr id="21" name="Straight Connector 20">
            <a:extLst>
              <a:ext uri="{FF2B5EF4-FFF2-40B4-BE49-F238E27FC236}">
                <a16:creationId xmlns:a16="http://schemas.microsoft.com/office/drawing/2014/main" id="{5EF0E277-100E-6314-733E-2F86716B6933}"/>
              </a:ext>
            </a:extLst>
          </p:cNvPr>
          <p:cNvCxnSpPr>
            <a:cxnSpLocks/>
          </p:cNvCxnSpPr>
          <p:nvPr/>
        </p:nvCxnSpPr>
        <p:spPr>
          <a:xfrm flipH="1">
            <a:off x="679450" y="5725426"/>
            <a:ext cx="36576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object 7">
            <a:extLst>
              <a:ext uri="{FF2B5EF4-FFF2-40B4-BE49-F238E27FC236}">
                <a16:creationId xmlns:a16="http://schemas.microsoft.com/office/drawing/2014/main" id="{93AF955E-5190-66DA-8B5B-ABF4037025CF}"/>
              </a:ext>
            </a:extLst>
          </p:cNvPr>
          <p:cNvSpPr txBox="1"/>
          <p:nvPr/>
        </p:nvSpPr>
        <p:spPr>
          <a:xfrm>
            <a:off x="13581193" y="1453093"/>
            <a:ext cx="3795568" cy="377026"/>
          </a:xfrm>
          <a:prstGeom prst="rect">
            <a:avLst/>
          </a:prstGeom>
          <a:noFill/>
        </p:spPr>
        <p:txBody>
          <a:bodyPr vert="horz" wrap="square" lIns="0" tIns="0" rIns="0" bIns="0" rtlCol="0">
            <a:spAutoFit/>
          </a:bodyPr>
          <a:lstStyle/>
          <a:p>
            <a:pPr>
              <a:lnSpc>
                <a:spcPct val="100000"/>
              </a:lnSpc>
              <a:tabLst>
                <a:tab pos="6931025" algn="l"/>
              </a:tabLst>
            </a:pPr>
            <a:r>
              <a:rPr lang="en-CA" sz="2400" spc="5" dirty="0">
                <a:solidFill>
                  <a:srgbClr val="2B2B2B"/>
                </a:solidFill>
                <a:latin typeface="Open Sans" pitchFamily="2" charset="0"/>
                <a:ea typeface="Open Sans" pitchFamily="2" charset="0"/>
                <a:cs typeface="Open Sans" pitchFamily="2" charset="0"/>
              </a:rPr>
              <a:t>Transport and logistics</a:t>
            </a:r>
            <a:endParaRPr sz="2400" dirty="0">
              <a:solidFill>
                <a:srgbClr val="2B2B2B"/>
              </a:solidFill>
              <a:latin typeface="Open Sans" pitchFamily="2" charset="0"/>
              <a:ea typeface="Open Sans" pitchFamily="2" charset="0"/>
              <a:cs typeface="Open Sans" pitchFamily="2" charset="0"/>
            </a:endParaRPr>
          </a:p>
        </p:txBody>
      </p:sp>
      <p:sp>
        <p:nvSpPr>
          <p:cNvPr id="27" name="object 7">
            <a:extLst>
              <a:ext uri="{FF2B5EF4-FFF2-40B4-BE49-F238E27FC236}">
                <a16:creationId xmlns:a16="http://schemas.microsoft.com/office/drawing/2014/main" id="{CBA3D761-5832-6309-6C2F-155DB07EF917}"/>
              </a:ext>
            </a:extLst>
          </p:cNvPr>
          <p:cNvSpPr txBox="1"/>
          <p:nvPr/>
        </p:nvSpPr>
        <p:spPr>
          <a:xfrm>
            <a:off x="13581193" y="2185798"/>
            <a:ext cx="3795568" cy="377026"/>
          </a:xfrm>
          <a:prstGeom prst="rect">
            <a:avLst/>
          </a:prstGeom>
          <a:noFill/>
        </p:spPr>
        <p:txBody>
          <a:bodyPr vert="horz" wrap="square" lIns="0" tIns="0" rIns="0" bIns="0" rtlCol="0">
            <a:spAutoFit/>
          </a:bodyPr>
          <a:lstStyle/>
          <a:p>
            <a:pPr>
              <a:lnSpc>
                <a:spcPct val="100000"/>
              </a:lnSpc>
              <a:tabLst>
                <a:tab pos="6931025" algn="l"/>
              </a:tabLst>
            </a:pPr>
            <a:r>
              <a:rPr lang="en-CA" sz="2400" spc="5" dirty="0">
                <a:solidFill>
                  <a:srgbClr val="2B2B2B"/>
                </a:solidFill>
                <a:latin typeface="Open Sans" pitchFamily="2" charset="0"/>
                <a:ea typeface="Open Sans" pitchFamily="2" charset="0"/>
                <a:cs typeface="Open Sans" pitchFamily="2" charset="0"/>
              </a:rPr>
              <a:t>Shared mobility</a:t>
            </a:r>
            <a:endParaRPr sz="2400" dirty="0">
              <a:solidFill>
                <a:srgbClr val="2B2B2B"/>
              </a:solidFill>
              <a:latin typeface="Open Sans" pitchFamily="2" charset="0"/>
              <a:ea typeface="Open Sans" pitchFamily="2" charset="0"/>
              <a:cs typeface="Open Sans" pitchFamily="2" charset="0"/>
            </a:endParaRPr>
          </a:p>
        </p:txBody>
      </p:sp>
      <p:sp>
        <p:nvSpPr>
          <p:cNvPr id="28" name="object 7">
            <a:extLst>
              <a:ext uri="{FF2B5EF4-FFF2-40B4-BE49-F238E27FC236}">
                <a16:creationId xmlns:a16="http://schemas.microsoft.com/office/drawing/2014/main" id="{48A6CFFA-4DE4-F0A7-31A2-AF3AB0E89FCD}"/>
              </a:ext>
            </a:extLst>
          </p:cNvPr>
          <p:cNvSpPr txBox="1"/>
          <p:nvPr/>
        </p:nvSpPr>
        <p:spPr>
          <a:xfrm>
            <a:off x="16251369" y="2180345"/>
            <a:ext cx="2760373" cy="377026"/>
          </a:xfrm>
          <a:prstGeom prst="rect">
            <a:avLst/>
          </a:prstGeom>
          <a:noFill/>
        </p:spPr>
        <p:txBody>
          <a:bodyPr vert="horz" wrap="square" lIns="0" tIns="0" rIns="0" bIns="0" rtlCol="0">
            <a:spAutoFit/>
          </a:bodyPr>
          <a:lstStyle/>
          <a:p>
            <a:pPr algn="r">
              <a:lnSpc>
                <a:spcPct val="100000"/>
              </a:lnSpc>
              <a:tabLst>
                <a:tab pos="6931025" algn="l"/>
              </a:tabLst>
            </a:pPr>
            <a:r>
              <a:rPr lang="en-US" sz="2400" spc="10" dirty="0">
                <a:solidFill>
                  <a:srgbClr val="2B2B2B"/>
                </a:solidFill>
                <a:latin typeface="Open Sans" pitchFamily="2" charset="0"/>
                <a:ea typeface="Open Sans" pitchFamily="2" charset="0"/>
                <a:cs typeface="Open Sans" pitchFamily="2" charset="0"/>
              </a:rPr>
              <a:t>$</a:t>
            </a:r>
            <a:r>
              <a:rPr lang="en-CA" sz="2400" spc="10" dirty="0">
                <a:solidFill>
                  <a:srgbClr val="2B2B2B"/>
                </a:solidFill>
                <a:latin typeface="Open Sans" pitchFamily="2" charset="0"/>
                <a:ea typeface="Open Sans" pitchFamily="2" charset="0"/>
                <a:cs typeface="Open Sans" pitchFamily="2" charset="0"/>
              </a:rPr>
              <a:t>457</a:t>
            </a:r>
            <a:r>
              <a:rPr lang="en-US" sz="2400" spc="10" dirty="0">
                <a:solidFill>
                  <a:srgbClr val="2B2B2B"/>
                </a:solidFill>
                <a:latin typeface="Open Sans" pitchFamily="2" charset="0"/>
                <a:ea typeface="Open Sans" pitchFamily="2" charset="0"/>
                <a:cs typeface="Open Sans" pitchFamily="2" charset="0"/>
              </a:rPr>
              <a:t> billion</a:t>
            </a:r>
            <a:endParaRPr sz="2400" dirty="0">
              <a:solidFill>
                <a:srgbClr val="2B2B2B"/>
              </a:solidFill>
              <a:latin typeface="Open Sans" pitchFamily="2" charset="0"/>
              <a:ea typeface="Open Sans" pitchFamily="2" charset="0"/>
              <a:cs typeface="Open Sans" pitchFamily="2" charset="0"/>
            </a:endParaRPr>
          </a:p>
        </p:txBody>
      </p:sp>
      <p:sp>
        <p:nvSpPr>
          <p:cNvPr id="29" name="object 7">
            <a:extLst>
              <a:ext uri="{FF2B5EF4-FFF2-40B4-BE49-F238E27FC236}">
                <a16:creationId xmlns:a16="http://schemas.microsoft.com/office/drawing/2014/main" id="{297E56D1-A5E1-74EB-4DDB-B4E2FC6F6AF5}"/>
              </a:ext>
            </a:extLst>
          </p:cNvPr>
          <p:cNvSpPr txBox="1"/>
          <p:nvPr/>
        </p:nvSpPr>
        <p:spPr>
          <a:xfrm>
            <a:off x="13581193" y="2918504"/>
            <a:ext cx="3795568" cy="377026"/>
          </a:xfrm>
          <a:prstGeom prst="rect">
            <a:avLst/>
          </a:prstGeom>
          <a:noFill/>
        </p:spPr>
        <p:txBody>
          <a:bodyPr vert="horz" wrap="square" lIns="0" tIns="0" rIns="0" bIns="0" rtlCol="0">
            <a:spAutoFit/>
          </a:bodyPr>
          <a:lstStyle/>
          <a:p>
            <a:pPr>
              <a:lnSpc>
                <a:spcPct val="100000"/>
              </a:lnSpc>
              <a:tabLst>
                <a:tab pos="6931025" algn="l"/>
              </a:tabLst>
            </a:pPr>
            <a:r>
              <a:rPr lang="en-CA" sz="2400" spc="5" dirty="0">
                <a:solidFill>
                  <a:srgbClr val="2B2B2B"/>
                </a:solidFill>
                <a:latin typeface="Open Sans" pitchFamily="2" charset="0"/>
                <a:ea typeface="Open Sans" pitchFamily="2" charset="0"/>
                <a:cs typeface="Open Sans" pitchFamily="2" charset="0"/>
              </a:rPr>
              <a:t>Military, defense</a:t>
            </a:r>
            <a:endParaRPr sz="2400" dirty="0">
              <a:solidFill>
                <a:srgbClr val="2B2B2B"/>
              </a:solidFill>
              <a:latin typeface="Open Sans" pitchFamily="2" charset="0"/>
              <a:ea typeface="Open Sans" pitchFamily="2" charset="0"/>
              <a:cs typeface="Open Sans" pitchFamily="2" charset="0"/>
            </a:endParaRPr>
          </a:p>
        </p:txBody>
      </p:sp>
      <p:sp>
        <p:nvSpPr>
          <p:cNvPr id="30" name="object 7">
            <a:extLst>
              <a:ext uri="{FF2B5EF4-FFF2-40B4-BE49-F238E27FC236}">
                <a16:creationId xmlns:a16="http://schemas.microsoft.com/office/drawing/2014/main" id="{E759CFF7-4BA3-7399-2134-6928EC89FA5F}"/>
              </a:ext>
            </a:extLst>
          </p:cNvPr>
          <p:cNvSpPr txBox="1"/>
          <p:nvPr/>
        </p:nvSpPr>
        <p:spPr>
          <a:xfrm>
            <a:off x="16251369" y="2918504"/>
            <a:ext cx="2760373" cy="377026"/>
          </a:xfrm>
          <a:prstGeom prst="rect">
            <a:avLst/>
          </a:prstGeom>
          <a:noFill/>
        </p:spPr>
        <p:txBody>
          <a:bodyPr vert="horz" wrap="square" lIns="0" tIns="0" rIns="0" bIns="0" rtlCol="0">
            <a:spAutoFit/>
          </a:bodyPr>
          <a:lstStyle/>
          <a:p>
            <a:pPr algn="r">
              <a:lnSpc>
                <a:spcPct val="100000"/>
              </a:lnSpc>
              <a:tabLst>
                <a:tab pos="6931025" algn="l"/>
              </a:tabLst>
            </a:pPr>
            <a:r>
              <a:rPr lang="en-US" sz="2400" spc="10" dirty="0">
                <a:solidFill>
                  <a:srgbClr val="2B2B2B"/>
                </a:solidFill>
                <a:latin typeface="Open Sans" pitchFamily="2" charset="0"/>
                <a:ea typeface="Open Sans" pitchFamily="2" charset="0"/>
                <a:cs typeface="Open Sans" pitchFamily="2" charset="0"/>
              </a:rPr>
              <a:t>$</a:t>
            </a:r>
            <a:r>
              <a:rPr lang="en-CA" sz="2400" spc="10" dirty="0">
                <a:solidFill>
                  <a:srgbClr val="2B2B2B"/>
                </a:solidFill>
                <a:latin typeface="Open Sans" pitchFamily="2" charset="0"/>
                <a:ea typeface="Open Sans" pitchFamily="2" charset="0"/>
                <a:cs typeface="Open Sans" pitchFamily="2" charset="0"/>
              </a:rPr>
              <a:t>10</a:t>
            </a:r>
            <a:r>
              <a:rPr lang="en-US" sz="2400" spc="10" dirty="0">
                <a:solidFill>
                  <a:srgbClr val="2B2B2B"/>
                </a:solidFill>
                <a:latin typeface="Open Sans" pitchFamily="2" charset="0"/>
                <a:ea typeface="Open Sans" pitchFamily="2" charset="0"/>
                <a:cs typeface="Open Sans" pitchFamily="2" charset="0"/>
              </a:rPr>
              <a:t> billion</a:t>
            </a:r>
            <a:endParaRPr sz="2400" dirty="0">
              <a:solidFill>
                <a:srgbClr val="2B2B2B"/>
              </a:solidFill>
              <a:latin typeface="Open Sans" pitchFamily="2" charset="0"/>
              <a:ea typeface="Open Sans" pitchFamily="2" charset="0"/>
              <a:cs typeface="Open Sans" pitchFamily="2" charset="0"/>
            </a:endParaRPr>
          </a:p>
        </p:txBody>
      </p:sp>
      <p:cxnSp>
        <p:nvCxnSpPr>
          <p:cNvPr id="32" name="Straight Connector 31">
            <a:extLst>
              <a:ext uri="{FF2B5EF4-FFF2-40B4-BE49-F238E27FC236}">
                <a16:creationId xmlns:a16="http://schemas.microsoft.com/office/drawing/2014/main" id="{8867E850-F3C3-C5DF-F2E1-125A2A34127F}"/>
              </a:ext>
            </a:extLst>
          </p:cNvPr>
          <p:cNvCxnSpPr>
            <a:cxnSpLocks/>
          </p:cNvCxnSpPr>
          <p:nvPr/>
        </p:nvCxnSpPr>
        <p:spPr>
          <a:xfrm flipH="1">
            <a:off x="679450" y="4941166"/>
            <a:ext cx="3657600"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1F18CA-8610-0AB4-3AD5-8CF263227B34}"/>
              </a:ext>
            </a:extLst>
          </p:cNvPr>
          <p:cNvCxnSpPr>
            <a:cxnSpLocks/>
          </p:cNvCxnSpPr>
          <p:nvPr/>
        </p:nvCxnSpPr>
        <p:spPr>
          <a:xfrm flipH="1">
            <a:off x="13612655" y="2793813"/>
            <a:ext cx="538942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E4A614F-E672-4297-31BF-4DDAFDFA1F91}"/>
              </a:ext>
            </a:extLst>
          </p:cNvPr>
          <p:cNvCxnSpPr>
            <a:cxnSpLocks/>
          </p:cNvCxnSpPr>
          <p:nvPr/>
        </p:nvCxnSpPr>
        <p:spPr>
          <a:xfrm flipH="1">
            <a:off x="13612655" y="2051793"/>
            <a:ext cx="538942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EBE84B7-734A-1E4E-9C69-296849F13F1A}"/>
              </a:ext>
            </a:extLst>
          </p:cNvPr>
          <p:cNvSpPr txBox="1"/>
          <p:nvPr/>
        </p:nvSpPr>
        <p:spPr>
          <a:xfrm>
            <a:off x="17085924" y="5178175"/>
            <a:ext cx="1972638" cy="369332"/>
          </a:xfrm>
          <a:prstGeom prst="rect">
            <a:avLst/>
          </a:prstGeom>
          <a:noFill/>
        </p:spPr>
        <p:txBody>
          <a:bodyPr wrap="square" lIns="0" tIns="0" rIns="0" bIns="0" rtlCol="0">
            <a:spAutoFit/>
          </a:bodyPr>
          <a:lstStyle/>
          <a:p>
            <a:pPr algn="r"/>
            <a:r>
              <a:rPr lang="en-CA" sz="2400" b="1" spc="5" dirty="0">
                <a:solidFill>
                  <a:srgbClr val="2B2B2B"/>
                </a:solidFill>
                <a:latin typeface="Open Sans Semibold" pitchFamily="2" charset="0"/>
                <a:ea typeface="Open Sans Semibold" pitchFamily="2" charset="0"/>
                <a:cs typeface="Open Sans Semibold" pitchFamily="2" charset="0"/>
              </a:rPr>
              <a:t>by 2040</a:t>
            </a:r>
            <a:r>
              <a:rPr lang="en-CA" sz="2400" spc="5" baseline="30000" dirty="0">
                <a:solidFill>
                  <a:srgbClr val="2B2B2B"/>
                </a:solidFill>
                <a:latin typeface="Open Sans Light" pitchFamily="2" charset="0"/>
                <a:ea typeface="Open Sans Light" pitchFamily="2" charset="0"/>
                <a:cs typeface="Open Sans Light" pitchFamily="2" charset="0"/>
              </a:rPr>
              <a:t>*</a:t>
            </a:r>
            <a:endParaRPr lang="en-US" sz="2400" dirty="0"/>
          </a:p>
        </p:txBody>
      </p:sp>
      <p:sp>
        <p:nvSpPr>
          <p:cNvPr id="4" name="object 8">
            <a:extLst>
              <a:ext uri="{FF2B5EF4-FFF2-40B4-BE49-F238E27FC236}">
                <a16:creationId xmlns:a16="http://schemas.microsoft.com/office/drawing/2014/main" id="{F1A09F00-664B-DAC4-7E7B-BEBF5D52C54A}"/>
              </a:ext>
            </a:extLst>
          </p:cNvPr>
          <p:cNvSpPr txBox="1">
            <a:spLocks/>
          </p:cNvSpPr>
          <p:nvPr/>
        </p:nvSpPr>
        <p:spPr>
          <a:xfrm>
            <a:off x="682625" y="10586650"/>
            <a:ext cx="2645366" cy="214802"/>
          </a:xfrm>
          <a:prstGeom prst="rect">
            <a:avLst/>
          </a:prstGeom>
        </p:spPr>
        <p:txBody>
          <a:bodyPr vert="horz" wrap="square" lIns="0" tIns="29845" rIns="0" bIns="0" rtlCol="0">
            <a:spAutoFit/>
          </a:bodyPr>
          <a:lstStyle>
            <a:defPPr>
              <a:defRPr lang="en-US"/>
            </a:defPPr>
            <a:lvl1pPr marL="0" algn="l" defTabSz="914400" rtl="0" eaLnBrk="1" latinLnBrk="0" hangingPunct="1">
              <a:defRPr sz="1450" b="1" i="0" kern="1200">
                <a:solidFill>
                  <a:srgbClr val="A7A9AB"/>
                </a:solidFill>
                <a:latin typeface="Open Sans Semibold"/>
                <a:ea typeface="+mn-ea"/>
                <a:cs typeface="Open Sans Semi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35"/>
              </a:spcBef>
            </a:pPr>
            <a:r>
              <a:rPr lang="en-CA" sz="1200" b="0" dirty="0">
                <a:solidFill>
                  <a:srgbClr val="FFFFFF"/>
                </a:solidFill>
                <a:latin typeface="Open Sans Light" pitchFamily="2" charset="0"/>
                <a:ea typeface="Open Sans Light" pitchFamily="2" charset="0"/>
                <a:cs typeface="Open Sans Light" pitchFamily="2" charset="0"/>
              </a:rPr>
              <a:t>©2025 NEW HORIZON AIRCRAFT LTD.</a:t>
            </a:r>
          </a:p>
        </p:txBody>
      </p:sp>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3F3F4"/>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EB46C7B913924CA5A5139EEB851EE2" ma:contentTypeVersion="6" ma:contentTypeDescription="Create a new document." ma:contentTypeScope="" ma:versionID="3ce62ed37650c45038fa4f4105ffc81e">
  <xsd:schema xmlns:xsd="http://www.w3.org/2001/XMLSchema" xmlns:xs="http://www.w3.org/2001/XMLSchema" xmlns:p="http://schemas.microsoft.com/office/2006/metadata/properties" xmlns:ns2="97f21566-dc23-4b35-8a95-cef9452586db" targetNamespace="http://schemas.microsoft.com/office/2006/metadata/properties" ma:root="true" ma:fieldsID="ee8b61d9e75395ce84a15e4cf0d935b5" ns2:_="">
    <xsd:import namespace="97f21566-dc23-4b35-8a95-cef9452586d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f21566-dc23-4b35-8a95-cef9452586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B12CC8-70A4-4B9B-8BBB-0C0AF9F8E3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f21566-dc23-4b35-8a95-cef9452586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D1C3C7-627A-4379-93DB-110FCCD8565D}">
  <ds:schemaRefs>
    <ds:schemaRef ds:uri="http://schemas.microsoft.com/sharepoint/v3/contenttype/forms"/>
  </ds:schemaRefs>
</ds:datastoreItem>
</file>

<file path=customXml/itemProps3.xml><?xml version="1.0" encoding="utf-8"?>
<ds:datastoreItem xmlns:ds="http://schemas.openxmlformats.org/officeDocument/2006/customXml" ds:itemID="{B5FFAAD5-D854-4752-98C3-212D44684106}">
  <ds:schemaRefs>
    <ds:schemaRef ds:uri="http://purl.org/dc/dcmitype/"/>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97f21566-dc23-4b35-8a95-cef9452586db"/>
  </ds:schemaRefs>
</ds:datastoreItem>
</file>

<file path=docProps/app.xml><?xml version="1.0" encoding="utf-8"?>
<Properties xmlns="http://schemas.openxmlformats.org/officeDocument/2006/extended-properties" xmlns:vt="http://schemas.openxmlformats.org/officeDocument/2006/docPropsVTypes">
  <Template/>
  <TotalTime>193343</TotalTime>
  <Words>2776</Words>
  <Application>Microsoft Office PowerPoint</Application>
  <PresentationFormat>Custom</PresentationFormat>
  <Paragraphs>315</Paragraphs>
  <Slides>23</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Calibri</vt:lpstr>
      <vt:lpstr>Open Sans</vt:lpstr>
      <vt:lpstr>Open Sans Light</vt:lpstr>
      <vt:lpstr>Open Sans Medium</vt:lpstr>
      <vt:lpstr>Open Sans Semibold</vt:lpstr>
      <vt:lpstr>Open Sans Semibold</vt:lpstr>
      <vt:lpstr>Office Theme</vt:lpstr>
      <vt:lpstr>BUILDING THE FUTURE</vt:lpstr>
      <vt:lpstr>PowerPoint Presentation</vt:lpstr>
      <vt:lpstr>PowerPoint Presentation</vt:lpstr>
      <vt:lpstr>PowerPoint Presentation</vt:lpstr>
      <vt:lpstr>PowerPoint Presentation</vt:lpstr>
      <vt:lpstr>PowerPoint Presentation</vt:lpstr>
      <vt:lpstr>VERTICAL FLIGHT  |  NORMAL FLIGHT</vt:lpstr>
      <vt:lpstr>VERTICAL FLIGHT  |  NORMAL FLIGHT</vt:lpstr>
      <vt:lpstr>PowerPoint Presentation</vt:lpstr>
      <vt:lpstr>MISSIONS | MILITARY</vt:lpstr>
      <vt:lpstr>MISSIONS | MILITARY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US TO HELP BUILD A BETTER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TO  THE FUTURE</dc:title>
  <dc:creator>david lavigne</dc:creator>
  <cp:lastModifiedBy>david lavigne</cp:lastModifiedBy>
  <cp:revision>1263</cp:revision>
  <dcterms:created xsi:type="dcterms:W3CDTF">2021-05-13T20:52:18Z</dcterms:created>
  <dcterms:modified xsi:type="dcterms:W3CDTF">2025-04-26T16:21:01Z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2021-03-16T00:00:00Z</vt:filetime>
  </property>
  <property fmtid="{D5CDD505-2E9C-101B-9397-08002B2CF9AE}" pid="3" name="Creator">
    <vt:lpwstr>Adobe InDesign 16.1 (Macintosh)</vt:lpwstr>
  </property>
  <property fmtid="{D5CDD505-2E9C-101B-9397-08002B2CF9AE}" pid="4" name="LastSaved">
    <vt:filetime>2021-05-13T00:00:00Z</vt:filetime>
  </property>
  <property fmtid="{D5CDD505-2E9C-101B-9397-08002B2CF9AE}" pid="5" name="ContentTypeId">
    <vt:lpwstr>0x01010089EB46C7B913924CA5A5139EEB851EE2</vt:lpwstr>
  </property>
</Properties>
</file>