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343" r:id="rId5"/>
    <p:sldId id="344" r:id="rId6"/>
    <p:sldId id="330" r:id="rId7"/>
    <p:sldId id="336" r:id="rId8"/>
    <p:sldId id="346" r:id="rId9"/>
    <p:sldId id="347" r:id="rId10"/>
    <p:sldId id="348" r:id="rId11"/>
    <p:sldId id="349" r:id="rId12"/>
    <p:sldId id="350" r:id="rId13"/>
    <p:sldId id="351" r:id="rId14"/>
    <p:sldId id="309" r:id="rId15"/>
    <p:sldId id="310" r:id="rId16"/>
    <p:sldId id="282" r:id="rId1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920" autoAdjust="0"/>
  </p:normalViewPr>
  <p:slideViewPr>
    <p:cSldViewPr snapToGrid="0">
      <p:cViewPr varScale="1">
        <p:scale>
          <a:sx n="105" d="100"/>
          <a:sy n="105" d="100"/>
        </p:scale>
        <p:origin x="834" y="102"/>
      </p:cViewPr>
      <p:guideLst/>
    </p:cSldViewPr>
  </p:slideViewPr>
  <p:outlineViewPr>
    <p:cViewPr>
      <p:scale>
        <a:sx n="33" d="100"/>
        <a:sy n="33" d="100"/>
      </p:scale>
      <p:origin x="0" y="-4032"/>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1"/>
            <a:ext cx="3169920" cy="481727"/>
          </a:xfrm>
          <a:prstGeom prst="rect">
            <a:avLst/>
          </a:prstGeom>
        </p:spPr>
        <p:txBody>
          <a:bodyPr vert="horz" lIns="96644" tIns="48322" rIns="96644" bIns="48322" rtlCol="0"/>
          <a:lstStyle>
            <a:lvl1pPr algn="l">
              <a:defRPr sz="13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4143587" y="1"/>
            <a:ext cx="3169920" cy="481727"/>
          </a:xfrm>
          <a:prstGeom prst="rect">
            <a:avLst/>
          </a:prstGeom>
        </p:spPr>
        <p:txBody>
          <a:bodyPr vert="horz" lIns="96644" tIns="48322" rIns="96644" bIns="48322" rtlCol="0"/>
          <a:lstStyle>
            <a:lvl1pPr algn="r">
              <a:defRPr sz="1300"/>
            </a:lvl1pPr>
          </a:lstStyle>
          <a:p>
            <a:fld id="{0DC994AA-C437-4EF4-8BEF-0B832D7FA420}" type="datetimeFigureOut">
              <a:rPr lang="en-US" smtClean="0"/>
              <a:t>4/26/2025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9119475"/>
            <a:ext cx="3169920" cy="481726"/>
          </a:xfrm>
          <a:prstGeom prst="rect">
            <a:avLst/>
          </a:prstGeom>
        </p:spPr>
        <p:txBody>
          <a:bodyPr vert="horz" lIns="96644" tIns="48322" rIns="96644" bIns="48322"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4143587" y="9119475"/>
            <a:ext cx="3169920" cy="481726"/>
          </a:xfrm>
          <a:prstGeom prst="rect">
            <a:avLst/>
          </a:prstGeom>
        </p:spPr>
        <p:txBody>
          <a:bodyPr vert="horz" lIns="96644" tIns="48322" rIns="96644" bIns="48322" rtlCol="0" anchor="b"/>
          <a:lstStyle>
            <a:lvl1pPr algn="r">
              <a:defRPr sz="1300"/>
            </a:lvl1pPr>
          </a:lstStyle>
          <a:p>
            <a:fld id="{EF757874-EF65-4B61-B062-40C932C81294}" type="slidenum">
              <a:rPr lang="en-US" smtClean="0"/>
              <a:t>‹#›</a:t>
            </a:fld>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4" tIns="48322" rIns="96644" bIns="48322"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4" tIns="48322" rIns="96644" bIns="48322" rtlCol="0"/>
          <a:lstStyle>
            <a:lvl1pPr algn="r">
              <a:defRPr sz="1300"/>
            </a:lvl1pPr>
          </a:lstStyle>
          <a:p>
            <a:fld id="{3B4FE048-FAD0-D943-9A17-3C4CB7633182}" type="datetimeFigureOut">
              <a:rPr lang="en-US" smtClean="0"/>
              <a:t>4/26/2025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4" tIns="48322" rIns="96644" bIns="48322"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44" tIns="48322" rIns="96644" bIns="483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4" tIns="48322" rIns="96644" bIns="48322"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4" tIns="48322" rIns="96644" bIns="48322" rtlCol="0" anchor="b"/>
          <a:lstStyle>
            <a:lvl1pPr algn="r">
              <a:defRPr sz="1300"/>
            </a:lvl1pPr>
          </a:lstStyle>
          <a:p>
            <a:fld id="{55247812-3409-784D-BAE7-ABE53735D59F}" type="slidenum">
              <a:rPr lang="en-US" smtClean="0"/>
              <a:t>‹#›</a:t>
            </a:fld>
            <a:endParaRPr lang="en-US"/>
          </a:p>
        </p:txBody>
      </p:sp>
    </p:spTree>
    <p:extLst>
      <p:ext uri="{BB962C8B-B14F-4D97-AF65-F5344CB8AC3E}">
        <p14:creationId xmlns:p14="http://schemas.microsoft.com/office/powerpoint/2010/main" val="101503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novationnewsnetwork.com/pennsylvania-wastewater-could-supply-40-of-us-lithium-demand/4740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grandviewresearch.com/industry-analysis/lithium-market"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nnovationnewsnetwork.com/pennsylvania-wastewater-could-supply-40-of-us-lithium-demand/47406/"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grandviewresearch.com/industry-analysis/lithium-marke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novationnewsnetwork.com/pennsylvania-wastewater-could-supply-40-of-us-lithium-demand/4740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randviewresearch.com/industry-analysis/lithium-marke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ABB6-F7BD-A77F-08CF-DDC9E4A9D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54C5A-D4B0-F1A5-1342-CB70F2BC2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F74E7-87FD-E4ED-D97C-24F6C6E647C7}"/>
              </a:ext>
            </a:extLst>
          </p:cNvPr>
          <p:cNvSpPr>
            <a:spLocks noGrp="1"/>
          </p:cNvSpPr>
          <p:nvPr>
            <p:ph type="body" idx="1"/>
          </p:nvPr>
        </p:nvSpPr>
        <p:spPr/>
        <p:txBody>
          <a:bodyPr/>
          <a:lstStyle/>
          <a:p>
            <a:r>
              <a:rPr lang="en-US" dirty="0">
                <a:hlinkClick r:id="rId3"/>
              </a:rPr>
              <a:t>Pennsylvania wastewater could supply 40% of US lithium demand</a:t>
            </a:r>
            <a:endParaRPr lang="en-US" dirty="0"/>
          </a:p>
          <a:p>
            <a:r>
              <a:rPr lang="en-US" dirty="0">
                <a:hlinkClick r:id="rId4"/>
              </a:rPr>
              <a:t>Lithium Market Size, Share &amp; Growth | Industry Report, 2030</a:t>
            </a:r>
            <a:endParaRPr lang="en-US" dirty="0"/>
          </a:p>
          <a:p>
            <a:endParaRPr lang="en-US" dirty="0"/>
          </a:p>
        </p:txBody>
      </p:sp>
      <p:sp>
        <p:nvSpPr>
          <p:cNvPr id="4" name="Slide Number Placeholder 3">
            <a:extLst>
              <a:ext uri="{FF2B5EF4-FFF2-40B4-BE49-F238E27FC236}">
                <a16:creationId xmlns:a16="http://schemas.microsoft.com/office/drawing/2014/main" id="{50DA6160-F142-F88C-BF2B-AF6FBA21EF04}"/>
              </a:ext>
            </a:extLst>
          </p:cNvPr>
          <p:cNvSpPr>
            <a:spLocks noGrp="1"/>
          </p:cNvSpPr>
          <p:nvPr>
            <p:ph type="sldNum" sz="quarter" idx="5"/>
          </p:nvPr>
        </p:nvSpPr>
        <p:spPr/>
        <p:txBody>
          <a:bodyPr/>
          <a:lstStyle/>
          <a:p>
            <a:fld id="{55247812-3409-784D-BAE7-ABE53735D59F}" type="slidenum">
              <a:rPr lang="en-US" smtClean="0"/>
              <a:t>2</a:t>
            </a:fld>
            <a:endParaRPr lang="en-US"/>
          </a:p>
        </p:txBody>
      </p:sp>
    </p:spTree>
    <p:extLst>
      <p:ext uri="{BB962C8B-B14F-4D97-AF65-F5344CB8AC3E}">
        <p14:creationId xmlns:p14="http://schemas.microsoft.com/office/powerpoint/2010/main" val="254170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9FD7C-736F-6A65-12E3-28DC837CE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9EFE2-C8B4-1318-4A02-873B026F0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92DD5-D9AD-CE1D-16FD-869E42EC3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1E7347-7BBF-678F-7B2A-5217B12F112A}"/>
              </a:ext>
            </a:extLst>
          </p:cNvPr>
          <p:cNvSpPr>
            <a:spLocks noGrp="1"/>
          </p:cNvSpPr>
          <p:nvPr>
            <p:ph type="sldNum" sz="quarter" idx="5"/>
          </p:nvPr>
        </p:nvSpPr>
        <p:spPr/>
        <p:txBody>
          <a:bodyPr/>
          <a:lstStyle/>
          <a:p>
            <a:fld id="{55247812-3409-784D-BAE7-ABE53735D59F}" type="slidenum">
              <a:rPr lang="en-US" smtClean="0"/>
              <a:t>11</a:t>
            </a:fld>
            <a:endParaRPr lang="en-US"/>
          </a:p>
        </p:txBody>
      </p:sp>
    </p:spTree>
    <p:extLst>
      <p:ext uri="{BB962C8B-B14F-4D97-AF65-F5344CB8AC3E}">
        <p14:creationId xmlns:p14="http://schemas.microsoft.com/office/powerpoint/2010/main" val="3002291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4F0F-4904-58ED-E33D-B32D805CC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D2B0D-95D4-EA25-2BBA-9E08D92D9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9C60C-4A65-2FC5-A818-1304F7D4C2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F4F8BB-C4C9-BBD7-4DBF-0B6CEA801F88}"/>
              </a:ext>
            </a:extLst>
          </p:cNvPr>
          <p:cNvSpPr>
            <a:spLocks noGrp="1"/>
          </p:cNvSpPr>
          <p:nvPr>
            <p:ph type="sldNum" sz="quarter" idx="5"/>
          </p:nvPr>
        </p:nvSpPr>
        <p:spPr/>
        <p:txBody>
          <a:bodyPr/>
          <a:lstStyle/>
          <a:p>
            <a:fld id="{55247812-3409-784D-BAE7-ABE53735D59F}" type="slidenum">
              <a:rPr lang="en-US" smtClean="0"/>
              <a:t>12</a:t>
            </a:fld>
            <a:endParaRPr lang="en-US"/>
          </a:p>
        </p:txBody>
      </p:sp>
    </p:spTree>
    <p:extLst>
      <p:ext uri="{BB962C8B-B14F-4D97-AF65-F5344CB8AC3E}">
        <p14:creationId xmlns:p14="http://schemas.microsoft.com/office/powerpoint/2010/main" val="136615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3F3A-227E-2554-7D4C-0A4BC2943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A095A-2ABF-937A-C25C-007F3DBC8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83D69-98FE-AE3B-7380-A173F40539DD}"/>
              </a:ext>
            </a:extLst>
          </p:cNvPr>
          <p:cNvSpPr>
            <a:spLocks noGrp="1"/>
          </p:cNvSpPr>
          <p:nvPr>
            <p:ph type="body" idx="1"/>
          </p:nvPr>
        </p:nvSpPr>
        <p:spPr/>
        <p:txBody>
          <a:bodyPr/>
          <a:lstStyle/>
          <a:p>
            <a:r>
              <a:rPr lang="en-US" dirty="0">
                <a:hlinkClick r:id="rId3"/>
              </a:rPr>
              <a:t>Pennsylvania wastewater could supply 40% of US lithium demand</a:t>
            </a:r>
            <a:endParaRPr lang="en-US" dirty="0"/>
          </a:p>
          <a:p>
            <a:r>
              <a:rPr lang="en-US" dirty="0">
                <a:hlinkClick r:id="rId4"/>
              </a:rPr>
              <a:t>Lithium Market Size, Share &amp; Growth | Industry Report, 2030</a:t>
            </a:r>
            <a:endParaRPr lang="en-US" dirty="0"/>
          </a:p>
          <a:p>
            <a:endParaRPr lang="en-US" dirty="0"/>
          </a:p>
        </p:txBody>
      </p:sp>
      <p:sp>
        <p:nvSpPr>
          <p:cNvPr id="4" name="Slide Number Placeholder 3">
            <a:extLst>
              <a:ext uri="{FF2B5EF4-FFF2-40B4-BE49-F238E27FC236}">
                <a16:creationId xmlns:a16="http://schemas.microsoft.com/office/drawing/2014/main" id="{DC4B0CA4-7236-07D9-99BC-1BC7033BD8CC}"/>
              </a:ext>
            </a:extLst>
          </p:cNvPr>
          <p:cNvSpPr>
            <a:spLocks noGrp="1"/>
          </p:cNvSpPr>
          <p:nvPr>
            <p:ph type="sldNum" sz="quarter" idx="5"/>
          </p:nvPr>
        </p:nvSpPr>
        <p:spPr/>
        <p:txBody>
          <a:bodyPr/>
          <a:lstStyle/>
          <a:p>
            <a:fld id="{55247812-3409-784D-BAE7-ABE53735D59F}" type="slidenum">
              <a:rPr lang="en-US" smtClean="0"/>
              <a:t>3</a:t>
            </a:fld>
            <a:endParaRPr lang="en-US"/>
          </a:p>
        </p:txBody>
      </p:sp>
    </p:spTree>
    <p:extLst>
      <p:ext uri="{BB962C8B-B14F-4D97-AF65-F5344CB8AC3E}">
        <p14:creationId xmlns:p14="http://schemas.microsoft.com/office/powerpoint/2010/main" val="309177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B53ED-B0FC-A383-0C0B-B26EB4842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82B48-9F9C-E589-0497-004D1A887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53303-9866-A8AB-690B-96C886C58D75}"/>
              </a:ext>
            </a:extLst>
          </p:cNvPr>
          <p:cNvSpPr>
            <a:spLocks noGrp="1"/>
          </p:cNvSpPr>
          <p:nvPr>
            <p:ph type="body" idx="1"/>
          </p:nvPr>
        </p:nvSpPr>
        <p:spPr/>
        <p:txBody>
          <a:bodyPr/>
          <a:lstStyle/>
          <a:p>
            <a:r>
              <a:rPr lang="en-US" dirty="0">
                <a:hlinkClick r:id="rId3"/>
              </a:rPr>
              <a:t>Pennsylvania wastewater could supply 40% of US lithium demand</a:t>
            </a:r>
            <a:endParaRPr lang="en-US" dirty="0"/>
          </a:p>
          <a:p>
            <a:r>
              <a:rPr lang="en-US" dirty="0">
                <a:hlinkClick r:id="rId4"/>
              </a:rPr>
              <a:t>Lithium Market Size, Share &amp; Growth | Industry Report, 2030</a:t>
            </a:r>
            <a:endParaRPr lang="en-US" dirty="0"/>
          </a:p>
          <a:p>
            <a:endParaRPr lang="en-US" dirty="0"/>
          </a:p>
        </p:txBody>
      </p:sp>
      <p:sp>
        <p:nvSpPr>
          <p:cNvPr id="4" name="Slide Number Placeholder 3">
            <a:extLst>
              <a:ext uri="{FF2B5EF4-FFF2-40B4-BE49-F238E27FC236}">
                <a16:creationId xmlns:a16="http://schemas.microsoft.com/office/drawing/2014/main" id="{57E3672D-90E9-C73D-BD19-001227EFAB74}"/>
              </a:ext>
            </a:extLst>
          </p:cNvPr>
          <p:cNvSpPr>
            <a:spLocks noGrp="1"/>
          </p:cNvSpPr>
          <p:nvPr>
            <p:ph type="sldNum" sz="quarter" idx="5"/>
          </p:nvPr>
        </p:nvSpPr>
        <p:spPr/>
        <p:txBody>
          <a:bodyPr/>
          <a:lstStyle/>
          <a:p>
            <a:fld id="{55247812-3409-784D-BAE7-ABE53735D59F}" type="slidenum">
              <a:rPr lang="en-US" smtClean="0"/>
              <a:t>4</a:t>
            </a:fld>
            <a:endParaRPr lang="en-US"/>
          </a:p>
        </p:txBody>
      </p:sp>
    </p:spTree>
    <p:extLst>
      <p:ext uri="{BB962C8B-B14F-4D97-AF65-F5344CB8AC3E}">
        <p14:creationId xmlns:p14="http://schemas.microsoft.com/office/powerpoint/2010/main" val="290377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E56F-381E-A7DF-67B2-6F17AF6E8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5B174-CB8F-21F0-2039-3887C92D4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D53C8-ED51-2D63-A4F5-9E0529E400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A32597-EF03-FD22-39C7-E3BBCEA57FAD}"/>
              </a:ext>
            </a:extLst>
          </p:cNvPr>
          <p:cNvSpPr>
            <a:spLocks noGrp="1"/>
          </p:cNvSpPr>
          <p:nvPr>
            <p:ph type="sldNum" sz="quarter" idx="5"/>
          </p:nvPr>
        </p:nvSpPr>
        <p:spPr/>
        <p:txBody>
          <a:bodyPr/>
          <a:lstStyle/>
          <a:p>
            <a:fld id="{55247812-3409-784D-BAE7-ABE53735D59F}" type="slidenum">
              <a:rPr lang="en-US" smtClean="0"/>
              <a:t>5</a:t>
            </a:fld>
            <a:endParaRPr lang="en-US"/>
          </a:p>
        </p:txBody>
      </p:sp>
    </p:spTree>
    <p:extLst>
      <p:ext uri="{BB962C8B-B14F-4D97-AF65-F5344CB8AC3E}">
        <p14:creationId xmlns:p14="http://schemas.microsoft.com/office/powerpoint/2010/main" val="308909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0395-3065-B830-7FD6-35572D984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F26FE-5517-F011-0511-FE1A11649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0031C-D5CE-0982-7BEF-D1E8E7D12E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BD8177-19F9-B6B0-4A90-F370523494A8}"/>
              </a:ext>
            </a:extLst>
          </p:cNvPr>
          <p:cNvSpPr>
            <a:spLocks noGrp="1"/>
          </p:cNvSpPr>
          <p:nvPr>
            <p:ph type="sldNum" sz="quarter" idx="5"/>
          </p:nvPr>
        </p:nvSpPr>
        <p:spPr/>
        <p:txBody>
          <a:bodyPr/>
          <a:lstStyle/>
          <a:p>
            <a:fld id="{55247812-3409-784D-BAE7-ABE53735D59F}" type="slidenum">
              <a:rPr lang="en-US" smtClean="0"/>
              <a:t>6</a:t>
            </a:fld>
            <a:endParaRPr lang="en-US"/>
          </a:p>
        </p:txBody>
      </p:sp>
    </p:spTree>
    <p:extLst>
      <p:ext uri="{BB962C8B-B14F-4D97-AF65-F5344CB8AC3E}">
        <p14:creationId xmlns:p14="http://schemas.microsoft.com/office/powerpoint/2010/main" val="45726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3372B-A448-74B5-5B92-94713AFEF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83BAE-6C99-DED1-ABA2-22C84A522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2505F-55EB-EFFB-BDC6-3FAFFDFC34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095058-C439-74D3-7FE0-D26735774E69}"/>
              </a:ext>
            </a:extLst>
          </p:cNvPr>
          <p:cNvSpPr>
            <a:spLocks noGrp="1"/>
          </p:cNvSpPr>
          <p:nvPr>
            <p:ph type="sldNum" sz="quarter" idx="5"/>
          </p:nvPr>
        </p:nvSpPr>
        <p:spPr/>
        <p:txBody>
          <a:bodyPr/>
          <a:lstStyle/>
          <a:p>
            <a:fld id="{55247812-3409-784D-BAE7-ABE53735D59F}" type="slidenum">
              <a:rPr lang="en-US" smtClean="0"/>
              <a:t>7</a:t>
            </a:fld>
            <a:endParaRPr lang="en-US"/>
          </a:p>
        </p:txBody>
      </p:sp>
    </p:spTree>
    <p:extLst>
      <p:ext uri="{BB962C8B-B14F-4D97-AF65-F5344CB8AC3E}">
        <p14:creationId xmlns:p14="http://schemas.microsoft.com/office/powerpoint/2010/main" val="319277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00A1D-3873-DA55-A03C-111374D37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24EE9-3B0F-CB36-8F14-7F95C5C13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76074-35C4-CF73-1D9B-2778A9B256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FA4EE7-1F64-6042-32E7-54CC71BD2096}"/>
              </a:ext>
            </a:extLst>
          </p:cNvPr>
          <p:cNvSpPr>
            <a:spLocks noGrp="1"/>
          </p:cNvSpPr>
          <p:nvPr>
            <p:ph type="sldNum" sz="quarter" idx="5"/>
          </p:nvPr>
        </p:nvSpPr>
        <p:spPr/>
        <p:txBody>
          <a:bodyPr/>
          <a:lstStyle/>
          <a:p>
            <a:fld id="{55247812-3409-784D-BAE7-ABE53735D59F}" type="slidenum">
              <a:rPr lang="en-US" smtClean="0"/>
              <a:t>8</a:t>
            </a:fld>
            <a:endParaRPr lang="en-US"/>
          </a:p>
        </p:txBody>
      </p:sp>
    </p:spTree>
    <p:extLst>
      <p:ext uri="{BB962C8B-B14F-4D97-AF65-F5344CB8AC3E}">
        <p14:creationId xmlns:p14="http://schemas.microsoft.com/office/powerpoint/2010/main" val="287888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6BAF2-C197-7568-C378-C48F438D6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525D8-080C-2E6F-F4BB-347338A6E7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1F73F-CCA8-7E6B-148F-571EC43584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ABDCDB-EF14-B813-7EE8-8315A9976CE2}"/>
              </a:ext>
            </a:extLst>
          </p:cNvPr>
          <p:cNvSpPr>
            <a:spLocks noGrp="1"/>
          </p:cNvSpPr>
          <p:nvPr>
            <p:ph type="sldNum" sz="quarter" idx="5"/>
          </p:nvPr>
        </p:nvSpPr>
        <p:spPr/>
        <p:txBody>
          <a:bodyPr/>
          <a:lstStyle/>
          <a:p>
            <a:fld id="{55247812-3409-784D-BAE7-ABE53735D59F}" type="slidenum">
              <a:rPr lang="en-US" smtClean="0"/>
              <a:t>9</a:t>
            </a:fld>
            <a:endParaRPr lang="en-US"/>
          </a:p>
        </p:txBody>
      </p:sp>
    </p:spTree>
    <p:extLst>
      <p:ext uri="{BB962C8B-B14F-4D97-AF65-F5344CB8AC3E}">
        <p14:creationId xmlns:p14="http://schemas.microsoft.com/office/powerpoint/2010/main" val="185851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69AA2-5C1B-63D9-CF5C-3F735270E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6B183-9121-3AD7-3C11-311D96674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4F5DD-85CE-DF6A-35F9-25043139BC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373184-23DF-5FB9-0D47-3D0B5325E444}"/>
              </a:ext>
            </a:extLst>
          </p:cNvPr>
          <p:cNvSpPr>
            <a:spLocks noGrp="1"/>
          </p:cNvSpPr>
          <p:nvPr>
            <p:ph type="sldNum" sz="quarter" idx="5"/>
          </p:nvPr>
        </p:nvSpPr>
        <p:spPr/>
        <p:txBody>
          <a:bodyPr/>
          <a:lstStyle/>
          <a:p>
            <a:fld id="{55247812-3409-784D-BAE7-ABE53735D59F}" type="slidenum">
              <a:rPr lang="en-US" smtClean="0"/>
              <a:t>10</a:t>
            </a:fld>
            <a:endParaRPr lang="en-US"/>
          </a:p>
        </p:txBody>
      </p:sp>
    </p:spTree>
    <p:extLst>
      <p:ext uri="{BB962C8B-B14F-4D97-AF65-F5344CB8AC3E}">
        <p14:creationId xmlns:p14="http://schemas.microsoft.com/office/powerpoint/2010/main" val="3624305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A7F58C7-D277-8F14-F024-4B41D20D054F}"/>
              </a:ext>
            </a:extLst>
          </p:cNvPr>
          <p:cNvSpPr>
            <a:spLocks noGrp="1"/>
          </p:cNvSpPr>
          <p:nvPr>
            <p:ph type="pic" sz="quarter" idx="10"/>
          </p:nvPr>
        </p:nvSpPr>
        <p:spPr>
          <a:xfrm>
            <a:off x="0" y="0"/>
            <a:ext cx="12192000"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8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8" name="Content Placeholder 10">
            <a:extLst>
              <a:ext uri="{FF2B5EF4-FFF2-40B4-BE49-F238E27FC236}">
                <a16:creationId xmlns:a16="http://schemas.microsoft.com/office/drawing/2014/main" id="{A524C1E0-92FE-D7D2-83A7-46D29A838874}"/>
              </a:ext>
            </a:extLst>
          </p:cNvPr>
          <p:cNvSpPr>
            <a:spLocks noGrp="1"/>
          </p:cNvSpPr>
          <p:nvPr>
            <p:ph sz="quarter" idx="15" hasCustomPrompt="1"/>
          </p:nvPr>
        </p:nvSpPr>
        <p:spPr>
          <a:xfrm>
            <a:off x="838200"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427E0367-8E38-8905-DC9A-D0C376A591A7}"/>
              </a:ext>
            </a:extLst>
          </p:cNvPr>
          <p:cNvSpPr>
            <a:spLocks noGrp="1"/>
          </p:cNvSpPr>
          <p:nvPr>
            <p:ph sz="quarter" idx="16" hasCustomPrompt="1"/>
          </p:nvPr>
        </p:nvSpPr>
        <p:spPr>
          <a:xfrm>
            <a:off x="6219464" y="1790329"/>
            <a:ext cx="5134335" cy="4113054"/>
          </a:xfrm>
        </p:spPr>
        <p:txBody>
          <a:bodyPr>
            <a:normAutofit/>
          </a:bodyPr>
          <a:lstStyle>
            <a:lvl1pPr marL="0" indent="0">
              <a:lnSpc>
                <a:spcPct val="150000"/>
              </a:lnSpc>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43D847DE-29F2-8ABB-1718-34BED4F37718}"/>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4/26/2025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77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lvl1pPr algn="ctr">
              <a:defRPr sz="32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613186" y="2107800"/>
            <a:ext cx="10965628" cy="3920196"/>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4/26/2025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2609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6EE6F3F-63EB-5C0E-2307-3B7CBBA1C374}"/>
              </a:ext>
            </a:extLst>
          </p:cNvPr>
          <p:cNvSpPr>
            <a:spLocks noGrp="1"/>
          </p:cNvSpPr>
          <p:nvPr>
            <p:ph type="pic" sz="quarter" idx="11"/>
          </p:nvPr>
        </p:nvSpPr>
        <p:spPr>
          <a:xfrm>
            <a:off x="0" y="0"/>
            <a:ext cx="12192000" cy="6858000"/>
          </a:xfrm>
          <a:solidFill>
            <a:schemeClr val="tx1"/>
          </a:solidFill>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62437" y="400485"/>
            <a:ext cx="9467127" cy="2527911"/>
          </a:xfrm>
        </p:spPr>
        <p:txBody>
          <a:bodyPr anchor="b">
            <a:noAutofit/>
          </a:bodyPr>
          <a:lstStyle>
            <a:lvl1pPr algn="ctr">
              <a:spcBef>
                <a:spcPts val="1000"/>
              </a:spcBef>
              <a:defRPr>
                <a:solidFill>
                  <a:schemeClr val="bg1"/>
                </a:solidFill>
              </a:defRPr>
            </a:lvl1pPr>
          </a:lstStyle>
          <a:p>
            <a:r>
              <a:rPr lang="en-US" dirty="0"/>
              <a:t>Click to add title</a:t>
            </a:r>
          </a:p>
        </p:txBody>
      </p:sp>
      <p:sp>
        <p:nvSpPr>
          <p:cNvPr id="10" name="Text Placeholder 9">
            <a:extLst>
              <a:ext uri="{FF2B5EF4-FFF2-40B4-BE49-F238E27FC236}">
                <a16:creationId xmlns:a16="http://schemas.microsoft.com/office/drawing/2014/main" id="{E12DA517-30B0-BC62-0422-F995FB9189E2}"/>
              </a:ext>
            </a:extLst>
          </p:cNvPr>
          <p:cNvSpPr>
            <a:spLocks noGrp="1"/>
          </p:cNvSpPr>
          <p:nvPr>
            <p:ph type="body" sz="quarter" idx="10" hasCustomPrompt="1"/>
          </p:nvPr>
        </p:nvSpPr>
        <p:spPr>
          <a:xfrm>
            <a:off x="1362075" y="3738622"/>
            <a:ext cx="9467850" cy="2527911"/>
          </a:xfrm>
        </p:spPr>
        <p:txBody>
          <a:bodyPr>
            <a:normAutofit/>
          </a:bodyPr>
          <a:lstStyle>
            <a:lvl1pPr marL="0" indent="0" algn="ctr">
              <a:spcBef>
                <a:spcPts val="1000"/>
              </a:spcBef>
              <a:buNone/>
              <a:defRPr sz="1800">
                <a:solidFill>
                  <a:schemeClr val="bg1"/>
                </a:solidFill>
              </a:defRPr>
            </a:lvl1pPr>
            <a:lvl2pPr marL="457200" indent="0" algn="ctr">
              <a:spcBef>
                <a:spcPts val="1000"/>
              </a:spcBef>
              <a:buNone/>
              <a:defRPr sz="1800">
                <a:solidFill>
                  <a:schemeClr val="bg1"/>
                </a:solidFill>
              </a:defRPr>
            </a:lvl2pPr>
            <a:lvl3pPr marL="914400" indent="0" algn="ctr">
              <a:spcBef>
                <a:spcPts val="1000"/>
              </a:spcBef>
              <a:buNone/>
              <a:defRPr sz="1800">
                <a:solidFill>
                  <a:schemeClr val="bg1"/>
                </a:solidFill>
              </a:defRPr>
            </a:lvl3pPr>
            <a:lvl4pPr marL="1371600" indent="0" algn="ctr">
              <a:spcBef>
                <a:spcPts val="1000"/>
              </a:spcBef>
              <a:buNone/>
              <a:defRPr sz="1800">
                <a:solidFill>
                  <a:schemeClr val="bg1"/>
                </a:solidFill>
              </a:defRPr>
            </a:lvl4pPr>
            <a:lvl5pPr marL="1828800" indent="0" algn="ctr">
              <a:spcBef>
                <a:spcPts val="1000"/>
              </a:spcBef>
              <a:buNone/>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562816" y="457200"/>
            <a:ext cx="4837176" cy="1993392"/>
          </a:xfrm>
        </p:spPr>
        <p:txBody>
          <a:bodyPr anchor="b">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6B8CBAD6-FC79-B2BB-0B67-26429A6D4C8C}"/>
              </a:ext>
            </a:extLst>
          </p:cNvPr>
          <p:cNvSpPr>
            <a:spLocks noGrp="1"/>
          </p:cNvSpPr>
          <p:nvPr>
            <p:ph type="pic" sz="quarter" idx="10"/>
          </p:nvPr>
        </p:nvSpPr>
        <p:spPr>
          <a:xfrm>
            <a:off x="-28882" y="0"/>
            <a:ext cx="6115050" cy="6858000"/>
          </a:xfrm>
          <a:prstGeom prst="parallelogram">
            <a:avLst/>
          </a:prstGeom>
          <a:ln>
            <a:noFill/>
          </a:ln>
        </p:spPr>
        <p:txBody>
          <a:bodyPr tIns="0">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562818" y="2752344"/>
            <a:ext cx="4837174" cy="3136392"/>
          </a:xfrm>
        </p:spPr>
        <p:txBody>
          <a:bodyPr anchor="t" anchorCtr="0">
            <a:normAutofit/>
          </a:bodyPr>
          <a:lstStyle>
            <a:lvl1pPr marL="0" indent="0">
              <a:lnSpc>
                <a:spcPct val="150000"/>
              </a:lnSpc>
              <a:spcBef>
                <a:spcPts val="1000"/>
              </a:spcBef>
              <a:buNone/>
              <a:defRPr sz="1800" cap="all" spc="300" baseline="0"/>
            </a:lvl1pPr>
            <a:lvl2pPr marL="457200" indent="0">
              <a:lnSpc>
                <a:spcPct val="150000"/>
              </a:lnSpc>
              <a:spcBef>
                <a:spcPts val="1000"/>
              </a:spcBef>
              <a:buNone/>
              <a:defRPr sz="1800" cap="all" spc="300" baseline="0"/>
            </a:lvl2pPr>
            <a:lvl3pPr marL="914400" indent="0">
              <a:lnSpc>
                <a:spcPct val="150000"/>
              </a:lnSpc>
              <a:spcBef>
                <a:spcPts val="1000"/>
              </a:spcBef>
              <a:buNone/>
              <a:defRPr sz="1800" cap="all" spc="300" baseline="0"/>
            </a:lvl3pPr>
            <a:lvl4pPr marL="1371600" indent="0">
              <a:lnSpc>
                <a:spcPct val="150000"/>
              </a:lnSpc>
              <a:spcBef>
                <a:spcPts val="1000"/>
              </a:spcBef>
              <a:buNone/>
              <a:defRPr sz="1800" cap="all" spc="300" baseline="0"/>
            </a:lvl4pPr>
            <a:lvl5pPr marL="1828800" indent="0">
              <a:lnSpc>
                <a:spcPct val="150000"/>
              </a:lnSpc>
              <a:spcBef>
                <a:spcPts val="1000"/>
              </a:spcBef>
              <a:buNone/>
              <a:defRPr sz="1800" cap="all" spc="300" baseline="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934796A3-781D-5244-DAB8-2D6EE0AC3B70}"/>
              </a:ext>
              <a:ext uri="{C183D7F6-B498-43B3-948B-1728B52AA6E4}">
                <adec:decorative xmlns:adec="http://schemas.microsoft.com/office/drawing/2017/decorative" val="1"/>
              </a:ext>
            </a:extLst>
          </p:cNvPr>
          <p:cNvSpPr/>
          <p:nvPr userDrawn="1"/>
        </p:nvSpPr>
        <p:spPr>
          <a:xfrm>
            <a:off x="6562817"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43880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117600" y="762000"/>
            <a:ext cx="5066250" cy="2900680"/>
          </a:xfrm>
        </p:spPr>
        <p:txBody>
          <a:bodyPr anchor="b">
            <a:noAutofit/>
          </a:bodyPr>
          <a:lstStyle>
            <a:lvl1pPr algn="ct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2836803-D9E6-3DF1-3B90-1E7E677CC7B7}"/>
              </a:ext>
            </a:extLst>
          </p:cNvPr>
          <p:cNvSpPr>
            <a:spLocks noGrp="1"/>
          </p:cNvSpPr>
          <p:nvPr>
            <p:ph type="pic" sz="quarter" idx="10" hasCustomPrompt="1"/>
          </p:nvPr>
        </p:nvSpPr>
        <p:spPr>
          <a:xfrm flipH="1">
            <a:off x="6086167" y="-22225"/>
            <a:ext cx="6080760" cy="6902450"/>
          </a:xfrm>
          <a:prstGeom prst="parallelogram">
            <a:avLst/>
          </a:prstGeom>
          <a:ln>
            <a:noFill/>
          </a:ln>
        </p:spPr>
        <p:txBody>
          <a:bodyPr lIns="0" tIns="0">
            <a:normAutofit/>
          </a:bodyPr>
          <a:lstStyle>
            <a:lvl1pPr marL="0" indent="0" algn="l">
              <a:buNone/>
              <a:defRPr sz="2000"/>
            </a:lvl1pPr>
          </a:lstStyle>
          <a:p>
            <a:r>
              <a:rPr lang="en-US" dirty="0"/>
              <a:t>Click icon to add image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17600" y="4145280"/>
            <a:ext cx="5066250" cy="690880"/>
          </a:xfrm>
          <a:gradFill flip="none" rotWithShape="1">
            <a:gsLst>
              <a:gs pos="0">
                <a:schemeClr val="accent5"/>
              </a:gs>
              <a:gs pos="100000">
                <a:schemeClr val="accent2">
                  <a:lumMod val="97000"/>
                  <a:lumOff val="3000"/>
                </a:schemeClr>
              </a:gs>
              <a:gs pos="50000">
                <a:schemeClr val="accent1"/>
              </a:gs>
            </a:gsLst>
            <a:lin ang="10200000" scaled="0"/>
            <a:tileRect/>
          </a:gradFill>
        </p:spPr>
        <p:txBody>
          <a:bodyPr anchor="ctr">
            <a:normAutofit/>
          </a:bodyPr>
          <a:lstStyle>
            <a:lvl1pPr marL="0" indent="0" algn="ctr">
              <a:buNone/>
              <a:defRPr sz="240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92418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5242425" y="466344"/>
            <a:ext cx="6241651" cy="1710354"/>
          </a:xfrm>
        </p:spPr>
        <p:txBody>
          <a:bodyPr bIns="0" anchor="ctr" anchorCtr="0">
            <a:noAutofit/>
          </a:bodyPr>
          <a:lstStyle>
            <a:lvl1pPr>
              <a:defRPr sz="3200"/>
            </a:lvl1pPr>
          </a:lstStyle>
          <a:p>
            <a:r>
              <a:rPr lang="en-US" dirty="0"/>
              <a:t>Click to add title</a:t>
            </a:r>
          </a:p>
        </p:txBody>
      </p:sp>
      <p:sp>
        <p:nvSpPr>
          <p:cNvPr id="10" name="Picture Placeholder 9">
            <a:extLst>
              <a:ext uri="{FF2B5EF4-FFF2-40B4-BE49-F238E27FC236}">
                <a16:creationId xmlns:a16="http://schemas.microsoft.com/office/drawing/2014/main" id="{511A5385-FB23-93A8-2B8F-9887244244DF}"/>
              </a:ext>
            </a:extLst>
          </p:cNvPr>
          <p:cNvSpPr>
            <a:spLocks noGrp="1"/>
          </p:cNvSpPr>
          <p:nvPr>
            <p:ph type="pic" sz="quarter" idx="10"/>
          </p:nvPr>
        </p:nvSpPr>
        <p:spPr>
          <a:xfrm>
            <a:off x="0" y="0"/>
            <a:ext cx="4287838" cy="6858000"/>
          </a:xfrm>
        </p:spPr>
        <p:txBody>
          <a:bodyPr>
            <a:normAutofit/>
          </a:bodyPr>
          <a:lstStyle>
            <a:lvl1pPr marL="0" indent="0" algn="ctr">
              <a:buNone/>
              <a:defRPr sz="2000"/>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242426" y="2286000"/>
            <a:ext cx="6241650" cy="3474720"/>
          </a:xfrm>
        </p:spPr>
        <p:txBody>
          <a:bodyPr>
            <a:normAutofit/>
          </a:bodyPr>
          <a:lstStyle>
            <a:lvl1pPr marL="228600" indent="-228600">
              <a:spcBef>
                <a:spcPts val="1000"/>
              </a:spcBef>
              <a:spcAft>
                <a:spcPts val="1000"/>
              </a:spcAft>
              <a:buClr>
                <a:schemeClr val="accent2"/>
              </a:buClr>
              <a:buFont typeface="Wingdings" panose="05000000000000000000" pitchFamily="2" charset="2"/>
              <a:buChar char="§"/>
              <a:defRPr sz="1800"/>
            </a:lvl1pPr>
            <a:lvl2pPr marL="228600" indent="-228600">
              <a:spcBef>
                <a:spcPts val="1000"/>
              </a:spcBef>
              <a:spcAft>
                <a:spcPts val="1000"/>
              </a:spcAft>
              <a:buClr>
                <a:schemeClr val="accent2"/>
              </a:buClr>
              <a:buFont typeface="Wingdings" panose="05000000000000000000" pitchFamily="2" charset="2"/>
              <a:buChar char="§"/>
              <a:defRPr sz="1800"/>
            </a:lvl2pPr>
            <a:lvl3pPr marL="228600" indent="-228600">
              <a:spcBef>
                <a:spcPts val="1000"/>
              </a:spcBef>
              <a:spcAft>
                <a:spcPts val="1000"/>
              </a:spcAft>
              <a:buClr>
                <a:schemeClr val="accent2"/>
              </a:buClr>
              <a:buFont typeface="Wingdings" panose="05000000000000000000" pitchFamily="2" charset="2"/>
              <a:buChar char="§"/>
              <a:defRPr sz="1800"/>
            </a:lvl3pPr>
            <a:lvl4pPr marL="228600" indent="-228600">
              <a:spcBef>
                <a:spcPts val="1000"/>
              </a:spcBef>
              <a:spcAft>
                <a:spcPts val="1000"/>
              </a:spcAft>
              <a:buClr>
                <a:schemeClr val="accent2"/>
              </a:buClr>
              <a:buFont typeface="Wingdings" panose="05000000000000000000" pitchFamily="2" charset="2"/>
              <a:buChar char="§"/>
              <a:defRPr sz="1800"/>
            </a:lvl4pPr>
            <a:lvl5pPr marL="228600" indent="-228600">
              <a:spcBef>
                <a:spcPts val="1000"/>
              </a:spcBef>
              <a:spcAft>
                <a:spcPts val="1000"/>
              </a:spcAft>
              <a:buClr>
                <a:schemeClr val="accent2"/>
              </a:buClr>
              <a:buFont typeface="Wingdings" panose="05000000000000000000" pitchFamily="2" charset="2"/>
              <a:buChar cha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50E25A87-9155-9E07-878F-CEC0B137C2D7}"/>
              </a:ext>
              <a:ext uri="{C183D7F6-B498-43B3-948B-1728B52AA6E4}">
                <adec:decorative xmlns:adec="http://schemas.microsoft.com/office/drawing/2017/decorative" val="1"/>
              </a:ext>
            </a:extLst>
          </p:cNvPr>
          <p:cNvSpPr/>
          <p:nvPr userDrawn="1"/>
        </p:nvSpPr>
        <p:spPr>
          <a:xfrm>
            <a:off x="5291586"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524000" y="1143000"/>
            <a:ext cx="9144000" cy="2286000"/>
          </a:xfrm>
        </p:spPr>
        <p:txBody>
          <a:bodyPr anchor="b">
            <a:noAutofit/>
          </a:bodyPr>
          <a:lstStyle>
            <a:lvl1pPr algn="ctr">
              <a:defRPr sz="48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524000" y="3835198"/>
            <a:ext cx="9144000" cy="683219"/>
          </a:xfrm>
          <a:gradFill>
            <a:gsLst>
              <a:gs pos="0">
                <a:schemeClr val="accent5"/>
              </a:gs>
              <a:gs pos="100000">
                <a:schemeClr val="accent2">
                  <a:lumMod val="97000"/>
                  <a:lumOff val="3000"/>
                </a:schemeClr>
              </a:gs>
              <a:gs pos="50000">
                <a:schemeClr val="accent1"/>
              </a:gs>
            </a:gsLst>
            <a:path path="circle">
              <a:fillToRect l="100000" t="100000"/>
            </a:path>
          </a:gradFill>
        </p:spPr>
        <p:txBody>
          <a:bodyPr anchor="ctr">
            <a:normAutofit/>
          </a:bodyPr>
          <a:lstStyle>
            <a:lvl1pPr marL="0" indent="0" algn="ctr">
              <a:buNone/>
              <a:defRPr sz="2400" cap="all"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subtitle</a:t>
            </a:r>
          </a:p>
        </p:txBody>
      </p:sp>
    </p:spTree>
    <p:extLst>
      <p:ext uri="{BB962C8B-B14F-4D97-AF65-F5344CB8AC3E}">
        <p14:creationId xmlns:p14="http://schemas.microsoft.com/office/powerpoint/2010/main" val="1563727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577E27-B60E-C6DD-BAAF-5CCC3D59E5D5}"/>
              </a:ext>
              <a:ext uri="{C183D7F6-B498-43B3-948B-1728B52AA6E4}">
                <adec:decorative xmlns:adec="http://schemas.microsoft.com/office/drawing/2017/decorative" val="1"/>
              </a:ext>
            </a:extLst>
          </p:cNvPr>
          <p:cNvSpPr/>
          <p:nvPr userDrawn="1"/>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9" name="Content Placeholder 10">
            <a:extLst>
              <a:ext uri="{FF2B5EF4-FFF2-40B4-BE49-F238E27FC236}">
                <a16:creationId xmlns:a16="http://schemas.microsoft.com/office/drawing/2014/main" id="{964CA031-27E0-D0AA-1451-A904CCF234FE}"/>
              </a:ext>
            </a:extLst>
          </p:cNvPr>
          <p:cNvSpPr>
            <a:spLocks noGrp="1"/>
          </p:cNvSpPr>
          <p:nvPr>
            <p:ph sz="quarter" idx="13" hasCustomPrompt="1"/>
          </p:nvPr>
        </p:nvSpPr>
        <p:spPr>
          <a:xfrm>
            <a:off x="838199" y="2024781"/>
            <a:ext cx="5212079"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1FE0D7D-86B7-CCD2-A7A1-70E95846B542}"/>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4/26/2025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50529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880"/>
          </a:xfrm>
        </p:spPr>
        <p:txBody>
          <a:bodyPr anchor="ctr" anchorCtr="0">
            <a:noAutofit/>
          </a:bodyPr>
          <a:lstStyle>
            <a:lvl1pPr algn="ctr">
              <a:defRPr sz="3200"/>
            </a:lvl1pPr>
          </a:lstStyle>
          <a:p>
            <a:r>
              <a:rPr lang="en-US" dirty="0"/>
              <a:t>Click to add title</a:t>
            </a:r>
          </a:p>
        </p:txBody>
      </p:sp>
      <p:sp>
        <p:nvSpPr>
          <p:cNvPr id="11" name="Content Placeholder 10">
            <a:extLst>
              <a:ext uri="{FF2B5EF4-FFF2-40B4-BE49-F238E27FC236}">
                <a16:creationId xmlns:a16="http://schemas.microsoft.com/office/drawing/2014/main" id="{2D2DE411-9D7C-15AE-0B59-F26B2BF8C522}"/>
              </a:ext>
            </a:extLst>
          </p:cNvPr>
          <p:cNvSpPr>
            <a:spLocks noGrp="1"/>
          </p:cNvSpPr>
          <p:nvPr>
            <p:ph sz="quarter" idx="13" hasCustomPrompt="1"/>
          </p:nvPr>
        </p:nvSpPr>
        <p:spPr>
          <a:xfrm>
            <a:off x="838200" y="2024781"/>
            <a:ext cx="2878394" cy="4137189"/>
          </a:xfrm>
        </p:spPr>
        <p:txBody>
          <a:bodyPr>
            <a:normAutofit/>
          </a:bodyPr>
          <a:lstStyle>
            <a:lvl1pPr marL="342900" indent="-342900">
              <a:spcBef>
                <a:spcPts val="1000"/>
              </a:spcBef>
              <a:spcAft>
                <a:spcPts val="1000"/>
              </a:spcAft>
              <a:buClr>
                <a:schemeClr val="accent2"/>
              </a:buClr>
              <a:buFont typeface="+mj-lt"/>
              <a:buAutoNum type="arabicPeriod"/>
              <a:defRPr sz="1800">
                <a:latin typeface="+mn-lt"/>
              </a:defRPr>
            </a:lvl1pPr>
            <a:lvl2pPr marL="800100" indent="-342900">
              <a:spcBef>
                <a:spcPts val="1000"/>
              </a:spcBef>
              <a:spcAft>
                <a:spcPts val="1000"/>
              </a:spcAft>
              <a:buClr>
                <a:schemeClr val="accent2"/>
              </a:buClr>
              <a:buFont typeface="+mj-lt"/>
              <a:buAutoNum type="alphaLcPeriod"/>
              <a:defRPr sz="1800">
                <a:latin typeface="+mn-lt"/>
              </a:defRPr>
            </a:lvl2pPr>
            <a:lvl3pPr marL="1257300" indent="-342900">
              <a:spcBef>
                <a:spcPts val="1000"/>
              </a:spcBef>
              <a:spcAft>
                <a:spcPts val="1000"/>
              </a:spcAft>
              <a:buClr>
                <a:schemeClr val="accent2"/>
              </a:buClr>
              <a:buFont typeface="+mj-lt"/>
              <a:buAutoNum type="arabicParenR"/>
              <a:defRPr sz="1800">
                <a:latin typeface="+mn-lt"/>
              </a:defRPr>
            </a:lvl3pPr>
            <a:lvl4pPr marL="1714500" indent="-342900">
              <a:spcBef>
                <a:spcPts val="1000"/>
              </a:spcBef>
              <a:spcAft>
                <a:spcPts val="1000"/>
              </a:spcAft>
              <a:buClr>
                <a:schemeClr val="accent2"/>
              </a:buClr>
              <a:buFont typeface="+mj-lt"/>
              <a:buAutoNum type="alphaLcParenR"/>
              <a:defRPr sz="1800">
                <a:latin typeface="+mn-lt"/>
              </a:defRPr>
            </a:lvl4pPr>
            <a:lvl5pPr marL="2057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Content Placeholder 10">
            <a:extLst>
              <a:ext uri="{FF2B5EF4-FFF2-40B4-BE49-F238E27FC236}">
                <a16:creationId xmlns:a16="http://schemas.microsoft.com/office/drawing/2014/main" id="{60FEDE7C-502F-ECFE-4136-E99206849C2A}"/>
              </a:ext>
            </a:extLst>
          </p:cNvPr>
          <p:cNvSpPr>
            <a:spLocks noGrp="1"/>
          </p:cNvSpPr>
          <p:nvPr>
            <p:ph sz="quarter" idx="14" hasCustomPrompt="1"/>
          </p:nvPr>
        </p:nvSpPr>
        <p:spPr>
          <a:xfrm>
            <a:off x="6459795" y="2024780"/>
            <a:ext cx="4894006" cy="4137189"/>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4/26/2025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65785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1" y="448056"/>
            <a:ext cx="6172200" cy="1581912"/>
          </a:xfrm>
        </p:spPr>
        <p:txBody>
          <a:bodyPr anchor="b" anchorCtr="0">
            <a:noAutofit/>
          </a:bodyPr>
          <a:lstStyle>
            <a:lvl1pPr>
              <a:defRPr sz="3200"/>
            </a:lvl1pPr>
          </a:lstStyle>
          <a:p>
            <a:r>
              <a:rPr lang="en-US"/>
              <a:t>Click to edit Master title style</a:t>
            </a:r>
            <a:endParaRPr lang="en-US" dirty="0"/>
          </a:p>
        </p:txBody>
      </p:sp>
      <p:sp>
        <p:nvSpPr>
          <p:cNvPr id="4" name="Content Placeholder 10">
            <a:extLst>
              <a:ext uri="{FF2B5EF4-FFF2-40B4-BE49-F238E27FC236}">
                <a16:creationId xmlns:a16="http://schemas.microsoft.com/office/drawing/2014/main" id="{5F30E2A0-23EF-51B1-8ABD-00429EEA0642}"/>
              </a:ext>
            </a:extLst>
          </p:cNvPr>
          <p:cNvSpPr>
            <a:spLocks noGrp="1"/>
          </p:cNvSpPr>
          <p:nvPr>
            <p:ph sz="quarter" idx="14" hasCustomPrompt="1"/>
          </p:nvPr>
        </p:nvSpPr>
        <p:spPr>
          <a:xfrm>
            <a:off x="838200" y="2257063"/>
            <a:ext cx="4894006" cy="3904906"/>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800">
                <a:latin typeface="+mn-lt"/>
              </a:defRPr>
            </a:lvl2pPr>
            <a:lvl3pPr marL="457200" indent="-228600">
              <a:spcBef>
                <a:spcPts val="1000"/>
              </a:spcBef>
              <a:spcAft>
                <a:spcPts val="1000"/>
              </a:spcAft>
              <a:buClr>
                <a:schemeClr val="accent2"/>
              </a:buClr>
              <a:buFont typeface="Wingdings" panose="05000000000000000000" pitchFamily="2" charset="2"/>
              <a:buChar char="§"/>
              <a:defRPr sz="1800">
                <a:latin typeface="+mn-lt"/>
              </a:defRPr>
            </a:lvl3pPr>
            <a:lvl4pPr marL="685800" indent="-228600">
              <a:spcBef>
                <a:spcPts val="1000"/>
              </a:spcBef>
              <a:spcAft>
                <a:spcPts val="1000"/>
              </a:spcAft>
              <a:buClr>
                <a:schemeClr val="accent2"/>
              </a:buClr>
              <a:buFont typeface="Wingdings" panose="05000000000000000000" pitchFamily="2" charset="2"/>
              <a:buChar char="§"/>
              <a:defRPr sz="1800">
                <a:latin typeface="+mn-lt"/>
              </a:defRPr>
            </a:lvl4pPr>
            <a:lvl5pPr marL="914400" indent="-228600">
              <a:spcBef>
                <a:spcPts val="1000"/>
              </a:spcBef>
              <a:spcAft>
                <a:spcPts val="1000"/>
              </a:spcAft>
              <a:buClr>
                <a:schemeClr val="accent2"/>
              </a:buClr>
              <a:buFont typeface="Wingdings" panose="05000000000000000000" pitchFamily="2" charset="2"/>
              <a:buChar char="§"/>
              <a:defRPr sz="18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AF15552F-C66B-341F-2D37-0389710BA5E2}"/>
              </a:ext>
            </a:extLst>
          </p:cNvPr>
          <p:cNvSpPr>
            <a:spLocks noGrp="1"/>
          </p:cNvSpPr>
          <p:nvPr>
            <p:ph type="pic" sz="quarter" idx="10"/>
          </p:nvPr>
        </p:nvSpPr>
        <p:spPr>
          <a:xfrm>
            <a:off x="7500938" y="-22225"/>
            <a:ext cx="4714875" cy="6880225"/>
          </a:xfrm>
        </p:spPr>
        <p:txBody>
          <a:bodyPr>
            <a:normAutofit/>
          </a:bodyPr>
          <a:lstStyle>
            <a:lvl1pPr marL="0" indent="0" algn="ctr">
              <a:buNone/>
              <a:defRPr sz="2000"/>
            </a:lvl1pPr>
          </a:lstStyle>
          <a:p>
            <a:r>
              <a:rPr lang="en-US"/>
              <a:t>Click icon to add picture</a:t>
            </a:r>
            <a:endParaRPr lang="en-US" dirty="0"/>
          </a:p>
        </p:txBody>
      </p:sp>
      <p:sp>
        <p:nvSpPr>
          <p:cNvPr id="12" name="Rectangle 11">
            <a:extLst>
              <a:ext uri="{FF2B5EF4-FFF2-40B4-BE49-F238E27FC236}">
                <a16:creationId xmlns:a16="http://schemas.microsoft.com/office/drawing/2014/main" id="{0D8DCC6D-8B88-7BE0-7240-F743AE09EC48}"/>
              </a:ext>
              <a:ext uri="{C183D7F6-B498-43B3-948B-1728B52AA6E4}">
                <adec:decorative xmlns:adec="http://schemas.microsoft.com/office/drawing/2017/decorative" val="1"/>
              </a:ext>
            </a:extLst>
          </p:cNvPr>
          <p:cNvSpPr/>
          <p:nvPr userDrawn="1"/>
        </p:nvSpPr>
        <p:spPr>
          <a:xfrm>
            <a:off x="993814" y="6303963"/>
            <a:ext cx="4287186"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365760"/>
            <a:ext cx="10515600" cy="1325563"/>
          </a:xfrm>
        </p:spPr>
        <p:txBody>
          <a:bodyPr anchor="ctr" anchorCtr="0">
            <a:noAutofit/>
          </a:bodyPr>
          <a:lstStyle>
            <a:lvl1pPr algn="ctr">
              <a:defRPr sz="3200"/>
            </a:lvl1pPr>
          </a:lstStyle>
          <a:p>
            <a:r>
              <a:rPr lang="en-US" dirty="0"/>
              <a:t>Click to add title</a:t>
            </a:r>
          </a:p>
        </p:txBody>
      </p:sp>
      <p:sp>
        <p:nvSpPr>
          <p:cNvPr id="4" name="Content Placeholder 10">
            <a:extLst>
              <a:ext uri="{FF2B5EF4-FFF2-40B4-BE49-F238E27FC236}">
                <a16:creationId xmlns:a16="http://schemas.microsoft.com/office/drawing/2014/main" id="{9C3ED3BF-FF6B-07FA-72C4-F6102A8558AF}"/>
              </a:ext>
            </a:extLst>
          </p:cNvPr>
          <p:cNvSpPr>
            <a:spLocks noGrp="1"/>
          </p:cNvSpPr>
          <p:nvPr>
            <p:ph sz="quarter" idx="15" hasCustomPrompt="1"/>
          </p:nvPr>
        </p:nvSpPr>
        <p:spPr>
          <a:xfrm>
            <a:off x="896074" y="2106591"/>
            <a:ext cx="2067045" cy="3633787"/>
          </a:xfrm>
        </p:spPr>
        <p:txBody>
          <a:bodyPr>
            <a:normAutofit/>
          </a:bodyPr>
          <a:lstStyle>
            <a:lvl1pPr marL="0" indent="0">
              <a:spcBef>
                <a:spcPts val="1000"/>
              </a:spcBef>
              <a:spcAft>
                <a:spcPts val="0"/>
              </a:spcAft>
              <a:buClr>
                <a:schemeClr val="accent2"/>
              </a:buClr>
              <a:buFont typeface="Wingdings" panose="05000000000000000000" pitchFamily="2" charset="2"/>
              <a:buNone/>
              <a:defRPr sz="1800">
                <a:latin typeface="+mn-lt"/>
              </a:defRPr>
            </a:lvl1pPr>
            <a:lvl2pPr marL="0" indent="-228600">
              <a:spcBef>
                <a:spcPts val="1000"/>
              </a:spcBef>
              <a:spcAft>
                <a:spcPts val="1000"/>
              </a:spcAft>
              <a:buClr>
                <a:schemeClr val="accent2"/>
              </a:buClr>
              <a:buFont typeface="Wingdings" panose="05000000000000000000" pitchFamily="2" charset="2"/>
              <a:buChar char="§"/>
              <a:defRPr sz="1600">
                <a:latin typeface="+mn-lt"/>
              </a:defRPr>
            </a:lvl2pPr>
            <a:lvl3pPr marL="457200" indent="-228600">
              <a:spcBef>
                <a:spcPts val="1000"/>
              </a:spcBef>
              <a:spcAft>
                <a:spcPts val="1000"/>
              </a:spcAft>
              <a:buClr>
                <a:schemeClr val="accent2"/>
              </a:buClr>
              <a:buFont typeface="Wingdings" panose="05000000000000000000" pitchFamily="2" charset="2"/>
              <a:buChar char="§"/>
              <a:defRPr sz="1400">
                <a:latin typeface="+mn-lt"/>
              </a:defRPr>
            </a:lvl3pPr>
            <a:lvl4pPr marL="685800" indent="-228600">
              <a:spcBef>
                <a:spcPts val="1000"/>
              </a:spcBef>
              <a:spcAft>
                <a:spcPts val="1000"/>
              </a:spcAft>
              <a:buClr>
                <a:schemeClr val="accent2"/>
              </a:buClr>
              <a:buFont typeface="Wingdings" panose="05000000000000000000" pitchFamily="2" charset="2"/>
              <a:buChar char="§"/>
              <a:defRPr sz="1400">
                <a:latin typeface="+mn-lt"/>
              </a:defRPr>
            </a:lvl4pPr>
            <a:lvl5pPr marL="914400" indent="-228600">
              <a:spcBef>
                <a:spcPts val="1000"/>
              </a:spcBef>
              <a:spcAft>
                <a:spcPts val="1000"/>
              </a:spcAft>
              <a:buClr>
                <a:schemeClr val="accent2"/>
              </a:buClr>
              <a:buFont typeface="Wingdings" panose="05000000000000000000" pitchFamily="2" charset="2"/>
              <a:buChar char="§"/>
              <a:defRPr sz="1200">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3483980" y="2106591"/>
            <a:ext cx="7869820" cy="4016713"/>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4/26/2025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8081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4/26/2025</a:t>
            </a:fld>
            <a:endParaRPr lang="en-US"/>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9" r:id="rId3"/>
    <p:sldLayoutId id="2147483650" r:id="rId4"/>
    <p:sldLayoutId id="2147483649" r:id="rId5"/>
    <p:sldLayoutId id="2147483662" r:id="rId6"/>
    <p:sldLayoutId id="2147483663" r:id="rId7"/>
    <p:sldLayoutId id="2147483652" r:id="rId8"/>
    <p:sldLayoutId id="2147483666" r:id="rId9"/>
    <p:sldLayoutId id="2147483664" r:id="rId10"/>
    <p:sldLayoutId id="2147483665" r:id="rId11"/>
    <p:sldLayoutId id="2147483661" r:id="rId12"/>
  </p:sldLayoutIdLst>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8F9A-3FCD-6247-1B00-9A9684E94A7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AD6E2ED-28C8-01F4-7304-64A304E4EC1E}"/>
              </a:ext>
            </a:extLst>
          </p:cNvPr>
          <p:cNvSpPr txBox="1"/>
          <p:nvPr/>
        </p:nvSpPr>
        <p:spPr>
          <a:xfrm>
            <a:off x="1495427" y="4118274"/>
            <a:ext cx="9201146"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Empowering the Future Through Clean Technology</a:t>
            </a:r>
          </a:p>
        </p:txBody>
      </p:sp>
      <p:pic>
        <p:nvPicPr>
          <p:cNvPr id="3" name="Picture 2" descr="A logo with text on it&#10;&#10;AI-generated content may be incorrect.">
            <a:extLst>
              <a:ext uri="{FF2B5EF4-FFF2-40B4-BE49-F238E27FC236}">
                <a16:creationId xmlns:a16="http://schemas.microsoft.com/office/drawing/2014/main" id="{A32DB949-6DE6-4BE1-C6C5-2301ABEE0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4" y="195490"/>
            <a:ext cx="6096012" cy="3922784"/>
          </a:xfrm>
          <a:prstGeom prst="rect">
            <a:avLst/>
          </a:prstGeom>
        </p:spPr>
      </p:pic>
      <p:sp>
        <p:nvSpPr>
          <p:cNvPr id="2" name="TextBox 1">
            <a:extLst>
              <a:ext uri="{FF2B5EF4-FFF2-40B4-BE49-F238E27FC236}">
                <a16:creationId xmlns:a16="http://schemas.microsoft.com/office/drawing/2014/main" id="{8376DC8D-181E-E56D-DDDD-804D3FE4EE34}"/>
              </a:ext>
            </a:extLst>
          </p:cNvPr>
          <p:cNvSpPr txBox="1"/>
          <p:nvPr/>
        </p:nvSpPr>
        <p:spPr>
          <a:xfrm>
            <a:off x="1403128" y="5056286"/>
            <a:ext cx="9201146"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Presented by Bill Smith, CEO</a:t>
            </a:r>
          </a:p>
        </p:txBody>
      </p:sp>
    </p:spTree>
    <p:extLst>
      <p:ext uri="{BB962C8B-B14F-4D97-AF65-F5344CB8AC3E}">
        <p14:creationId xmlns:p14="http://schemas.microsoft.com/office/powerpoint/2010/main" val="2067371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DAE29-151D-30B6-817F-D0D713FB030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5CE295-384A-4607-990C-97FA1D72438F}"/>
              </a:ext>
            </a:extLst>
          </p:cNvPr>
          <p:cNvSpPr txBox="1"/>
          <p:nvPr/>
        </p:nvSpPr>
        <p:spPr>
          <a:xfrm>
            <a:off x="0" y="438150"/>
            <a:ext cx="12107779"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Future Consideration</a:t>
            </a: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8F13ED-BCFC-302B-B32A-0AD98C9FD8DF}"/>
              </a:ext>
            </a:extLst>
          </p:cNvPr>
          <p:cNvSpPr txBox="1"/>
          <p:nvPr/>
        </p:nvSpPr>
        <p:spPr>
          <a:xfrm>
            <a:off x="818598" y="1366463"/>
            <a:ext cx="8006515" cy="3970318"/>
          </a:xfrm>
          <a:prstGeom prst="rect">
            <a:avLst/>
          </a:prstGeom>
          <a:noFill/>
        </p:spPr>
        <p:txBody>
          <a:bodyPr wrap="square" rtlCol="0">
            <a:spAutoFit/>
          </a:bodyPr>
          <a:lstStyle/>
          <a:p>
            <a:pPr rtl="0" fontAlgn="base"/>
            <a:r>
              <a:rPr lang="en-US" sz="2800" b="0" i="0" u="none" strike="noStrike" dirty="0">
                <a:solidFill>
                  <a:srgbClr val="000000"/>
                </a:solidFill>
                <a:effectLst/>
                <a:latin typeface="Arial" panose="020B0604020202020204" pitchFamily="34" charset="0"/>
              </a:rPr>
              <a:t>Any additional power we generate will be attractive to energy-intensive computer operations (i.e., Bitcoin miners, AI data centers); global energy demands are continuing to increase.</a:t>
            </a:r>
          </a:p>
          <a:p>
            <a:pPr rtl="0" fontAlgn="base"/>
            <a:endParaRPr lang="en-US" sz="2800" b="0" i="0" u="none" strike="noStrike" dirty="0">
              <a:solidFill>
                <a:srgbClr val="000000"/>
              </a:solidFill>
              <a:effectLst/>
              <a:latin typeface="Arial" panose="020B0604020202020204" pitchFamily="34" charset="0"/>
            </a:endParaRPr>
          </a:p>
          <a:p>
            <a:pPr rtl="0" fontAlgn="base"/>
            <a:r>
              <a:rPr lang="en-US" sz="2800" b="0" i="0" u="none" strike="noStrike" dirty="0">
                <a:solidFill>
                  <a:srgbClr val="000000"/>
                </a:solidFill>
                <a:effectLst/>
                <a:latin typeface="Arial" panose="020B0604020202020204" pitchFamily="34" charset="0"/>
              </a:rPr>
              <a:t>Our process is replicable at nearly any waste coal site in the world with sufficient waste coal and adequate mineral resources.</a:t>
            </a:r>
          </a:p>
        </p:txBody>
      </p:sp>
      <p:pic>
        <p:nvPicPr>
          <p:cNvPr id="3" name="Content Placeholder 19" descr="A group of red batteries&#10;&#10;Description automatically generated">
            <a:extLst>
              <a:ext uri="{FF2B5EF4-FFF2-40B4-BE49-F238E27FC236}">
                <a16:creationId xmlns:a16="http://schemas.microsoft.com/office/drawing/2014/main" id="{C382E901-FA18-5321-75EB-4EDB6F6CD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2050" y="1571625"/>
            <a:ext cx="3474508" cy="3474508"/>
          </a:xfrm>
          <a:prstGeom prst="rect">
            <a:avLst/>
          </a:prstGeom>
        </p:spPr>
      </p:pic>
    </p:spTree>
    <p:extLst>
      <p:ext uri="{BB962C8B-B14F-4D97-AF65-F5344CB8AC3E}">
        <p14:creationId xmlns:p14="http://schemas.microsoft.com/office/powerpoint/2010/main" val="236072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3ADC-7D84-7D09-1262-3A75EF7F73A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CC6DEDA-487D-82A8-C090-FB4070431C19}"/>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0" name="Picture 9">
            <a:extLst>
              <a:ext uri="{FF2B5EF4-FFF2-40B4-BE49-F238E27FC236}">
                <a16:creationId xmlns:a16="http://schemas.microsoft.com/office/drawing/2014/main" id="{1F14141D-3306-5BBB-7B5E-2B7DFBC4450F}"/>
              </a:ext>
            </a:extLst>
          </p:cNvPr>
          <p:cNvPicPr>
            <a:picLocks noChangeAspect="1"/>
          </p:cNvPicPr>
          <p:nvPr/>
        </p:nvPicPr>
        <p:blipFill rotWithShape="1">
          <a:blip r:embed="rId3"/>
          <a:srcRect t="13357"/>
          <a:stretch/>
        </p:blipFill>
        <p:spPr>
          <a:xfrm>
            <a:off x="1677495" y="1251534"/>
            <a:ext cx="1486903" cy="1483833"/>
          </a:xfrm>
          <a:prstGeom prst="ellipse">
            <a:avLst/>
          </a:prstGeom>
          <a:effectLst/>
        </p:spPr>
      </p:pic>
      <p:pic>
        <p:nvPicPr>
          <p:cNvPr id="1026" name="Picture 2">
            <a:extLst>
              <a:ext uri="{FF2B5EF4-FFF2-40B4-BE49-F238E27FC236}">
                <a16:creationId xmlns:a16="http://schemas.microsoft.com/office/drawing/2014/main" id="{B0BD71DA-4D65-1B32-7082-BBBF3F7CC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440" y="1195885"/>
            <a:ext cx="141922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86B2EAD-B6B1-3698-B258-42A6364918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3350" y="1357810"/>
            <a:ext cx="1400175" cy="14097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773;p18">
            <a:extLst>
              <a:ext uri="{FF2B5EF4-FFF2-40B4-BE49-F238E27FC236}">
                <a16:creationId xmlns:a16="http://schemas.microsoft.com/office/drawing/2014/main" id="{548696BF-AC57-A45B-FB61-C03E1DE5E67E}"/>
              </a:ext>
            </a:extLst>
          </p:cNvPr>
          <p:cNvSpPr txBox="1"/>
          <p:nvPr/>
        </p:nvSpPr>
        <p:spPr>
          <a:xfrm>
            <a:off x="1026305" y="2950345"/>
            <a:ext cx="2789281" cy="2400627"/>
          </a:xfrm>
          <a:prstGeom prst="rect">
            <a:avLst/>
          </a:prstGeom>
          <a:noFill/>
          <a:ln>
            <a:noFill/>
          </a:ln>
        </p:spPr>
        <p:txBody>
          <a:bodyPr spcFirstLastPara="1" wrap="square" lIns="91425" tIns="91425" rIns="91425" bIns="91425" anchor="t" anchorCtr="0">
            <a:spAutoFit/>
          </a:bodyPr>
          <a:lstStyle/>
          <a:p>
            <a:pPr algn="ctr">
              <a:buClr>
                <a:srgbClr val="000000"/>
              </a:buClr>
              <a:buSzPts val="1400"/>
            </a:pPr>
            <a:r>
              <a:rPr lang="en" sz="1400" b="1" kern="0" dirty="0">
                <a:solidFill>
                  <a:srgbClr val="000000"/>
                </a:solidFill>
                <a:latin typeface="Arial"/>
                <a:ea typeface="Arial"/>
                <a:cs typeface="Arial"/>
                <a:sym typeface="Arial"/>
              </a:rPr>
              <a:t>Bill Smith</a:t>
            </a:r>
            <a:endParaRPr sz="1400" b="1" kern="0" dirty="0">
              <a:solidFill>
                <a:srgbClr val="000000"/>
              </a:solidFill>
              <a:latin typeface="Arial"/>
              <a:ea typeface="Arial"/>
              <a:cs typeface="Arial"/>
              <a:sym typeface="Arial"/>
            </a:endParaRPr>
          </a:p>
          <a:p>
            <a:pPr algn="ctr">
              <a:buClr>
                <a:srgbClr val="000000"/>
              </a:buClr>
              <a:buSzPts val="1100"/>
            </a:pPr>
            <a:r>
              <a:rPr lang="en" sz="1100" b="1" i="1" kern="0" dirty="0">
                <a:solidFill>
                  <a:srgbClr val="000000"/>
                </a:solidFill>
                <a:latin typeface="Arial"/>
                <a:ea typeface="Arial"/>
                <a:cs typeface="Arial"/>
                <a:sym typeface="Arial"/>
              </a:rPr>
              <a:t>CEO, Chairman</a:t>
            </a:r>
            <a:br>
              <a:rPr lang="en" sz="1100" b="1" i="1" kern="0" dirty="0">
                <a:solidFill>
                  <a:srgbClr val="000000"/>
                </a:solidFill>
                <a:latin typeface="Arial"/>
                <a:ea typeface="Arial"/>
                <a:cs typeface="Arial"/>
                <a:sym typeface="Arial"/>
              </a:rPr>
            </a:br>
            <a:endParaRPr sz="1400" kern="0" dirty="0">
              <a:solidFill>
                <a:srgbClr val="000000"/>
              </a:solidFill>
              <a:latin typeface="Arial"/>
              <a:cs typeface="Arial"/>
              <a:sym typeface="Arial"/>
            </a:endParaRPr>
          </a:p>
          <a:p>
            <a:pPr algn="ctr">
              <a:buClr>
                <a:srgbClr val="000000"/>
              </a:buClr>
              <a:buSzPts val="1100"/>
            </a:pPr>
            <a:r>
              <a:rPr lang="en-US" sz="1050" kern="0" dirty="0">
                <a:solidFill>
                  <a:srgbClr val="000000"/>
                </a:solidFill>
                <a:latin typeface="Arial"/>
                <a:cs typeface="Arial"/>
                <a:sym typeface="Arial"/>
              </a:rPr>
              <a:t>Bill Smith brings decades of business leadership experience, including taking multiple companies public. With over 20 years in the alternative energy sector, Bill has deep knowledge of technologies such as hydrogen, gas-to-liquids, and ethanol. His background includes frequent interactions with government agencies at the state and federal levels, including the Environmental Protection Agency.</a:t>
            </a:r>
          </a:p>
        </p:txBody>
      </p:sp>
      <p:sp>
        <p:nvSpPr>
          <p:cNvPr id="12" name="Google Shape;773;p18">
            <a:extLst>
              <a:ext uri="{FF2B5EF4-FFF2-40B4-BE49-F238E27FC236}">
                <a16:creationId xmlns:a16="http://schemas.microsoft.com/office/drawing/2014/main" id="{B3F2DF6A-A3BC-774C-588A-33FE7F35F11F}"/>
              </a:ext>
            </a:extLst>
          </p:cNvPr>
          <p:cNvSpPr txBox="1"/>
          <p:nvPr/>
        </p:nvSpPr>
        <p:spPr>
          <a:xfrm>
            <a:off x="4701359" y="2933211"/>
            <a:ext cx="2789281" cy="2562210"/>
          </a:xfrm>
          <a:prstGeom prst="rect">
            <a:avLst/>
          </a:prstGeom>
          <a:noFill/>
          <a:ln>
            <a:noFill/>
          </a:ln>
        </p:spPr>
        <p:txBody>
          <a:bodyPr spcFirstLastPara="1" wrap="square" lIns="91425" tIns="91425" rIns="91425" bIns="91425" anchor="t" anchorCtr="0">
            <a:spAutoFit/>
          </a:bodyPr>
          <a:lstStyle/>
          <a:p>
            <a:pPr algn="ctr">
              <a:buClr>
                <a:srgbClr val="000000"/>
              </a:buClr>
              <a:buSzPts val="1400"/>
            </a:pPr>
            <a:r>
              <a:rPr lang="en" sz="1400" b="1" kern="0" dirty="0">
                <a:solidFill>
                  <a:srgbClr val="000000"/>
                </a:solidFill>
                <a:latin typeface="Arial"/>
                <a:ea typeface="Arial"/>
                <a:cs typeface="Arial"/>
                <a:sym typeface="Arial"/>
              </a:rPr>
              <a:t>Shelly Befumo</a:t>
            </a:r>
            <a:endParaRPr sz="1400" b="1" kern="0" dirty="0">
              <a:solidFill>
                <a:srgbClr val="000000"/>
              </a:solidFill>
              <a:latin typeface="Arial"/>
              <a:ea typeface="Arial"/>
              <a:cs typeface="Arial"/>
              <a:sym typeface="Arial"/>
            </a:endParaRPr>
          </a:p>
          <a:p>
            <a:pPr algn="ctr">
              <a:buClr>
                <a:srgbClr val="000000"/>
              </a:buClr>
              <a:buSzPts val="1100"/>
            </a:pPr>
            <a:r>
              <a:rPr lang="en" sz="1100" b="1" i="1" kern="0" dirty="0">
                <a:solidFill>
                  <a:srgbClr val="000000"/>
                </a:solidFill>
                <a:latin typeface="Arial"/>
                <a:ea typeface="Arial"/>
                <a:cs typeface="Arial"/>
                <a:sym typeface="Arial"/>
              </a:rPr>
              <a:t>President/COO</a:t>
            </a:r>
            <a:br>
              <a:rPr lang="en" sz="1100" b="1" i="1" kern="0" dirty="0">
                <a:solidFill>
                  <a:srgbClr val="000000"/>
                </a:solidFill>
                <a:latin typeface="Arial"/>
                <a:ea typeface="Arial"/>
                <a:cs typeface="Arial"/>
                <a:sym typeface="Arial"/>
              </a:rPr>
            </a:br>
            <a:endParaRPr sz="1400" kern="0" dirty="0">
              <a:solidFill>
                <a:srgbClr val="000000"/>
              </a:solidFill>
              <a:latin typeface="Arial"/>
              <a:cs typeface="Arial"/>
              <a:sym typeface="Arial"/>
            </a:endParaRPr>
          </a:p>
          <a:p>
            <a:pPr algn="ctr">
              <a:buClr>
                <a:srgbClr val="000000"/>
              </a:buClr>
              <a:buSzPts val="1100"/>
            </a:pPr>
            <a:r>
              <a:rPr lang="en-US" sz="1050" kern="0" dirty="0">
                <a:solidFill>
                  <a:srgbClr val="000000"/>
                </a:solidFill>
                <a:latin typeface="Arial" panose="020B0604020202020204" pitchFamily="34" charset="0"/>
                <a:cs typeface="Arial" panose="020B0604020202020204" pitchFamily="34" charset="0"/>
                <a:sym typeface="Arial"/>
              </a:rPr>
              <a:t>Shelly Befumo is a </a:t>
            </a:r>
            <a:r>
              <a:rPr lang="en-US" sz="1050" dirty="0">
                <a:latin typeface="Arial" panose="020B0604020202020204" pitchFamily="34" charset="0"/>
                <a:cs typeface="Arial" panose="020B0604020202020204" pitchFamily="34" charset="0"/>
              </a:rPr>
              <a:t>corporate finance executive with over 20 years of experience leading organizations through capital finance transactions, complex restructurings, and IPO readiness. Shelly has driven successful public and private funding rounds, specializing in regulatory compliance, investor relations, financial planning, and SEC reporting. She holds a Bachelor’s degree in Accounting and an MBA from William &amp; Mary.</a:t>
            </a:r>
            <a:endParaRPr sz="1050" i="1" kern="0" dirty="0">
              <a:solidFill>
                <a:srgbClr val="000000"/>
              </a:solidFill>
              <a:latin typeface="Arial" panose="020B0604020202020204" pitchFamily="34" charset="0"/>
              <a:cs typeface="Arial" panose="020B0604020202020204" pitchFamily="34" charset="0"/>
              <a:sym typeface="Arial"/>
            </a:endParaRPr>
          </a:p>
        </p:txBody>
      </p:sp>
      <p:sp>
        <p:nvSpPr>
          <p:cNvPr id="14" name="Google Shape;773;p18">
            <a:extLst>
              <a:ext uri="{FF2B5EF4-FFF2-40B4-BE49-F238E27FC236}">
                <a16:creationId xmlns:a16="http://schemas.microsoft.com/office/drawing/2014/main" id="{E54F33AE-8FD1-1A81-C0DA-91E4546CA0D3}"/>
              </a:ext>
            </a:extLst>
          </p:cNvPr>
          <p:cNvSpPr txBox="1"/>
          <p:nvPr/>
        </p:nvSpPr>
        <p:spPr>
          <a:xfrm>
            <a:off x="8491266" y="2950345"/>
            <a:ext cx="2789281" cy="2562210"/>
          </a:xfrm>
          <a:prstGeom prst="rect">
            <a:avLst/>
          </a:prstGeom>
          <a:noFill/>
          <a:ln>
            <a:noFill/>
          </a:ln>
        </p:spPr>
        <p:txBody>
          <a:bodyPr spcFirstLastPara="1" wrap="square" lIns="91425" tIns="91425" rIns="91425" bIns="91425" anchor="t" anchorCtr="0">
            <a:spAutoFit/>
          </a:bodyPr>
          <a:lstStyle/>
          <a:p>
            <a:pPr algn="ctr">
              <a:buClr>
                <a:srgbClr val="000000"/>
              </a:buClr>
              <a:buSzPts val="1400"/>
            </a:pPr>
            <a:r>
              <a:rPr lang="en" sz="1400" b="1" kern="0" dirty="0">
                <a:solidFill>
                  <a:srgbClr val="000000"/>
                </a:solidFill>
                <a:latin typeface="Arial"/>
                <a:ea typeface="Arial"/>
                <a:cs typeface="Arial"/>
                <a:sym typeface="Arial"/>
              </a:rPr>
              <a:t>Ian Douglass</a:t>
            </a:r>
            <a:endParaRPr sz="1400" b="1" kern="0" dirty="0">
              <a:solidFill>
                <a:srgbClr val="000000"/>
              </a:solidFill>
              <a:latin typeface="Arial"/>
              <a:ea typeface="Arial"/>
              <a:cs typeface="Arial"/>
              <a:sym typeface="Arial"/>
            </a:endParaRPr>
          </a:p>
          <a:p>
            <a:pPr algn="ctr">
              <a:buClr>
                <a:srgbClr val="000000"/>
              </a:buClr>
              <a:buSzPts val="1100"/>
            </a:pPr>
            <a:r>
              <a:rPr lang="en" sz="1100" b="1" i="1" kern="0" dirty="0">
                <a:solidFill>
                  <a:srgbClr val="000000"/>
                </a:solidFill>
                <a:latin typeface="Arial"/>
                <a:ea typeface="Arial"/>
                <a:cs typeface="Arial"/>
                <a:sym typeface="Arial"/>
              </a:rPr>
              <a:t>Senior VP/CCO</a:t>
            </a:r>
            <a:br>
              <a:rPr lang="en" sz="1100" b="1" i="1" kern="0" dirty="0">
                <a:solidFill>
                  <a:srgbClr val="000000"/>
                </a:solidFill>
                <a:latin typeface="Arial"/>
                <a:ea typeface="Arial"/>
                <a:cs typeface="Arial"/>
                <a:sym typeface="Arial"/>
              </a:rPr>
            </a:br>
            <a:endParaRPr sz="1400" kern="0" dirty="0">
              <a:solidFill>
                <a:srgbClr val="000000"/>
              </a:solidFill>
              <a:latin typeface="Arial"/>
              <a:cs typeface="Arial"/>
              <a:sym typeface="Arial"/>
            </a:endParaRPr>
          </a:p>
          <a:p>
            <a:pPr algn="ctr">
              <a:buClr>
                <a:srgbClr val="000000"/>
              </a:buClr>
              <a:buSzPts val="1100"/>
            </a:pPr>
            <a:r>
              <a:rPr lang="en-US" sz="1050" kern="0" dirty="0">
                <a:solidFill>
                  <a:srgbClr val="000000"/>
                </a:solidFill>
                <a:latin typeface="Arial" panose="020B0604020202020204" pitchFamily="34" charset="0"/>
                <a:cs typeface="Arial" panose="020B0604020202020204" pitchFamily="34" charset="0"/>
                <a:sym typeface="Arial"/>
              </a:rPr>
              <a:t>Ian Douglass has </a:t>
            </a:r>
            <a:r>
              <a:rPr lang="en-US" sz="1050" dirty="0">
                <a:latin typeface="Arial" panose="020B0604020202020204" pitchFamily="34" charset="0"/>
                <a:cs typeface="Arial" panose="020B0604020202020204" pitchFamily="34" charset="0"/>
              </a:rPr>
              <a:t>extensive expertise in communications and marketing, spanning public and private sectors. His career includes roles as an NBC News reporter, leadership in the Michigan House of Representatives, and over a decade as a business communications consultant, including for waste-to-energy ventures. Ian holds degrees from the University of Michigan, Northwestern University, and the Quantic School of Business &amp; Technology.</a:t>
            </a:r>
            <a:endParaRPr sz="1050" i="1" kern="0" dirty="0">
              <a:solidFill>
                <a:srgbClr val="000000"/>
              </a:solidFill>
              <a:latin typeface="Arial" panose="020B0604020202020204" pitchFamily="34" charset="0"/>
              <a:cs typeface="Arial" panose="020B0604020202020204" pitchFamily="34" charset="0"/>
              <a:sym typeface="Arial"/>
            </a:endParaRPr>
          </a:p>
        </p:txBody>
      </p:sp>
      <p:sp>
        <p:nvSpPr>
          <p:cNvPr id="6" name="TextBox 5">
            <a:extLst>
              <a:ext uri="{FF2B5EF4-FFF2-40B4-BE49-F238E27FC236}">
                <a16:creationId xmlns:a16="http://schemas.microsoft.com/office/drawing/2014/main" id="{08271D68-569F-31B0-1187-73B7C0F9DA7D}"/>
              </a:ext>
            </a:extLst>
          </p:cNvPr>
          <p:cNvSpPr txBox="1"/>
          <p:nvPr/>
        </p:nvSpPr>
        <p:spPr>
          <a:xfrm>
            <a:off x="4438651" y="291914"/>
            <a:ext cx="460057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Management Team</a:t>
            </a:r>
          </a:p>
        </p:txBody>
      </p:sp>
    </p:spTree>
    <p:extLst>
      <p:ext uri="{BB962C8B-B14F-4D97-AF65-F5344CB8AC3E}">
        <p14:creationId xmlns:p14="http://schemas.microsoft.com/office/powerpoint/2010/main" val="13284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F1FC9-9D95-DF6A-FA48-87D4C8998C1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403A3CA-3B2F-ACD7-1671-231657A74ADC}"/>
              </a:ext>
              <a:ext uri="{C183D7F6-B498-43B3-948B-1728B52AA6E4}">
                <adec:decorative xmlns:adec="http://schemas.microsoft.com/office/drawing/2017/decorative" val="1"/>
              </a:ext>
            </a:extLst>
          </p:cNvPr>
          <p:cNvSpPr/>
          <p:nvPr/>
        </p:nvSpPr>
        <p:spPr>
          <a:xfrm>
            <a:off x="0" y="6303963"/>
            <a:ext cx="1219200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10" name="Picture 9">
            <a:extLst>
              <a:ext uri="{FF2B5EF4-FFF2-40B4-BE49-F238E27FC236}">
                <a16:creationId xmlns:a16="http://schemas.microsoft.com/office/drawing/2014/main" id="{409B78DF-8E0B-C4F3-87DF-996346E9FC01}"/>
              </a:ext>
            </a:extLst>
          </p:cNvPr>
          <p:cNvPicPr>
            <a:picLocks noChangeAspect="1"/>
          </p:cNvPicPr>
          <p:nvPr/>
        </p:nvPicPr>
        <p:blipFill rotWithShape="1">
          <a:blip r:embed="rId3"/>
          <a:srcRect t="13357"/>
          <a:stretch/>
        </p:blipFill>
        <p:spPr>
          <a:xfrm>
            <a:off x="1273785" y="1395219"/>
            <a:ext cx="1486903" cy="1483833"/>
          </a:xfrm>
          <a:prstGeom prst="ellipse">
            <a:avLst/>
          </a:prstGeom>
          <a:effectLst/>
        </p:spPr>
      </p:pic>
      <p:sp>
        <p:nvSpPr>
          <p:cNvPr id="11" name="Google Shape;773;p18">
            <a:extLst>
              <a:ext uri="{FF2B5EF4-FFF2-40B4-BE49-F238E27FC236}">
                <a16:creationId xmlns:a16="http://schemas.microsoft.com/office/drawing/2014/main" id="{324D7667-DF42-519C-A539-03DFB3BB49F4}"/>
              </a:ext>
            </a:extLst>
          </p:cNvPr>
          <p:cNvSpPr txBox="1"/>
          <p:nvPr/>
        </p:nvSpPr>
        <p:spPr>
          <a:xfrm>
            <a:off x="562986" y="2917812"/>
            <a:ext cx="2908503" cy="2562210"/>
          </a:xfrm>
          <a:prstGeom prst="rect">
            <a:avLst/>
          </a:prstGeom>
          <a:noFill/>
          <a:ln>
            <a:noFill/>
          </a:ln>
        </p:spPr>
        <p:txBody>
          <a:bodyPr spcFirstLastPara="1" wrap="square" lIns="91425" tIns="91425" rIns="91425" bIns="91425" anchor="t" anchorCtr="0">
            <a:spAutoFit/>
          </a:bodyPr>
          <a:lstStyle/>
          <a:p>
            <a:pPr algn="ctr">
              <a:buClr>
                <a:srgbClr val="000000"/>
              </a:buClr>
              <a:buSzPts val="1400"/>
            </a:pPr>
            <a:r>
              <a:rPr lang="en" sz="1400" b="1" kern="0" dirty="0">
                <a:solidFill>
                  <a:srgbClr val="000000"/>
                </a:solidFill>
                <a:latin typeface="Arial"/>
                <a:ea typeface="Arial"/>
                <a:cs typeface="Arial"/>
                <a:sym typeface="Arial"/>
              </a:rPr>
              <a:t>Bill Smith</a:t>
            </a:r>
            <a:endParaRPr sz="1400" b="1" kern="0" dirty="0">
              <a:solidFill>
                <a:srgbClr val="000000"/>
              </a:solidFill>
              <a:latin typeface="Arial"/>
              <a:ea typeface="Arial"/>
              <a:cs typeface="Arial"/>
              <a:sym typeface="Arial"/>
            </a:endParaRPr>
          </a:p>
          <a:p>
            <a:pPr algn="ctr">
              <a:buClr>
                <a:srgbClr val="000000"/>
              </a:buClr>
              <a:buSzPts val="1100"/>
            </a:pPr>
            <a:r>
              <a:rPr lang="en" sz="1100" b="1" i="1" kern="0" dirty="0">
                <a:solidFill>
                  <a:srgbClr val="000000"/>
                </a:solidFill>
                <a:latin typeface="Arial"/>
                <a:ea typeface="Arial"/>
                <a:cs typeface="Arial"/>
                <a:sym typeface="Arial"/>
              </a:rPr>
              <a:t>CEO, Chairman</a:t>
            </a:r>
            <a:br>
              <a:rPr lang="en" sz="1100" b="1" i="1" kern="0" dirty="0">
                <a:solidFill>
                  <a:srgbClr val="000000"/>
                </a:solidFill>
                <a:latin typeface="Arial"/>
                <a:ea typeface="Arial"/>
                <a:cs typeface="Arial"/>
                <a:sym typeface="Arial"/>
              </a:rPr>
            </a:br>
            <a:endParaRPr sz="1400" kern="0" dirty="0">
              <a:solidFill>
                <a:srgbClr val="000000"/>
              </a:solidFill>
              <a:latin typeface="Arial"/>
              <a:cs typeface="Arial"/>
              <a:sym typeface="Arial"/>
            </a:endParaRPr>
          </a:p>
          <a:p>
            <a:pPr algn="ctr">
              <a:buClr>
                <a:srgbClr val="000000"/>
              </a:buClr>
              <a:buSzPts val="1100"/>
            </a:pPr>
            <a:r>
              <a:rPr lang="en-US" sz="1050" kern="0" dirty="0">
                <a:solidFill>
                  <a:srgbClr val="000000"/>
                </a:solidFill>
                <a:latin typeface="Arial"/>
                <a:cs typeface="Arial"/>
                <a:sym typeface="Arial"/>
              </a:rPr>
              <a:t>Bill Smith brings decades of business leadership experience, including taking multiple companies public. With over 20 years in the alternative energy sector, Bill has deep knowledge of technologies such as hydrogen, gas-to-liquids, and ethanol. His background includes frequent interactions with government agencies at the state and federal levels, including the Environmental Protection Agency.</a:t>
            </a:r>
          </a:p>
          <a:p>
            <a:pPr algn="ctr">
              <a:buClr>
                <a:srgbClr val="000000"/>
              </a:buClr>
              <a:buSzPts val="1100"/>
            </a:pPr>
            <a:endParaRPr sz="1050" kern="0" dirty="0">
              <a:solidFill>
                <a:srgbClr val="000000"/>
              </a:solidFill>
              <a:latin typeface="Arial"/>
              <a:cs typeface="Arial"/>
              <a:sym typeface="Arial"/>
            </a:endParaRPr>
          </a:p>
        </p:txBody>
      </p:sp>
      <p:pic>
        <p:nvPicPr>
          <p:cNvPr id="3" name="Picture 2" descr="A person in a suit and tie&#10;&#10;Description automatically generated">
            <a:extLst>
              <a:ext uri="{FF2B5EF4-FFF2-40B4-BE49-F238E27FC236}">
                <a16:creationId xmlns:a16="http://schemas.microsoft.com/office/drawing/2014/main" id="{0898F940-0DF4-D546-9B99-0E3C975D5DA5}"/>
              </a:ext>
            </a:extLst>
          </p:cNvPr>
          <p:cNvPicPr>
            <a:picLocks noChangeAspect="1"/>
          </p:cNvPicPr>
          <p:nvPr/>
        </p:nvPicPr>
        <p:blipFill>
          <a:blip r:embed="rId4">
            <a:extLst>
              <a:ext uri="{28A0092B-C50C-407E-A947-70E740481C1C}">
                <a14:useLocalDpi xmlns:a14="http://schemas.microsoft.com/office/drawing/2010/main" val="0"/>
              </a:ext>
            </a:extLst>
          </a:blip>
          <a:srcRect l="9745" r="13172" b="36042"/>
          <a:stretch/>
        </p:blipFill>
        <p:spPr>
          <a:xfrm>
            <a:off x="5226673" y="1317544"/>
            <a:ext cx="1469277" cy="1518334"/>
          </a:xfrm>
          <a:prstGeom prst="ellipse">
            <a:avLst/>
          </a:prstGeom>
        </p:spPr>
      </p:pic>
      <p:sp>
        <p:nvSpPr>
          <p:cNvPr id="4" name="Google Shape;773;p18">
            <a:extLst>
              <a:ext uri="{FF2B5EF4-FFF2-40B4-BE49-F238E27FC236}">
                <a16:creationId xmlns:a16="http://schemas.microsoft.com/office/drawing/2014/main" id="{ED796C09-B964-B01E-FA98-ECCA7C00FE31}"/>
              </a:ext>
            </a:extLst>
          </p:cNvPr>
          <p:cNvSpPr txBox="1"/>
          <p:nvPr/>
        </p:nvSpPr>
        <p:spPr>
          <a:xfrm>
            <a:off x="4507059" y="2935397"/>
            <a:ext cx="2908503" cy="2562210"/>
          </a:xfrm>
          <a:prstGeom prst="rect">
            <a:avLst/>
          </a:prstGeom>
          <a:noFill/>
          <a:ln>
            <a:noFill/>
          </a:ln>
        </p:spPr>
        <p:txBody>
          <a:bodyPr spcFirstLastPara="1" wrap="square" lIns="91425" tIns="91425" rIns="91425" bIns="91425" anchor="t" anchorCtr="0">
            <a:spAutoFit/>
          </a:bodyPr>
          <a:lstStyle/>
          <a:p>
            <a:pPr algn="ctr">
              <a:buClr>
                <a:srgbClr val="000000"/>
              </a:buClr>
              <a:buSzPts val="1400"/>
            </a:pPr>
            <a:r>
              <a:rPr lang="en-US" sz="1400" b="1" kern="0" dirty="0">
                <a:solidFill>
                  <a:srgbClr val="000000"/>
                </a:solidFill>
                <a:latin typeface="Arial"/>
                <a:ea typeface="Arial"/>
                <a:cs typeface="Arial"/>
                <a:sym typeface="Arial"/>
              </a:rPr>
              <a:t>Robert (Bob) Beatty, Jr.</a:t>
            </a:r>
            <a:endParaRPr sz="1400" b="1" kern="0" dirty="0">
              <a:solidFill>
                <a:srgbClr val="000000"/>
              </a:solidFill>
              <a:latin typeface="Arial"/>
              <a:ea typeface="Arial"/>
              <a:cs typeface="Arial"/>
              <a:sym typeface="Arial"/>
            </a:endParaRPr>
          </a:p>
          <a:p>
            <a:pPr algn="ctr">
              <a:buClr>
                <a:srgbClr val="000000"/>
              </a:buClr>
              <a:buSzPts val="1100"/>
            </a:pPr>
            <a:r>
              <a:rPr lang="en" sz="1100" b="1" i="1" kern="0" dirty="0">
                <a:solidFill>
                  <a:srgbClr val="000000"/>
                </a:solidFill>
                <a:latin typeface="Arial"/>
                <a:ea typeface="Arial"/>
                <a:cs typeface="Arial"/>
                <a:sym typeface="Arial"/>
              </a:rPr>
              <a:t>Board of Directors</a:t>
            </a:r>
            <a:br>
              <a:rPr lang="en" sz="1100" b="1" i="1" kern="0" dirty="0">
                <a:solidFill>
                  <a:srgbClr val="000000"/>
                </a:solidFill>
                <a:latin typeface="Arial"/>
                <a:ea typeface="Arial"/>
                <a:cs typeface="Arial"/>
                <a:sym typeface="Arial"/>
              </a:rPr>
            </a:br>
            <a:endParaRPr sz="1400" kern="0" dirty="0">
              <a:solidFill>
                <a:srgbClr val="000000"/>
              </a:solidFill>
              <a:latin typeface="Arial"/>
              <a:cs typeface="Arial"/>
              <a:sym typeface="Arial"/>
            </a:endParaRPr>
          </a:p>
          <a:p>
            <a:pPr algn="ctr">
              <a:buClr>
                <a:srgbClr val="000000"/>
              </a:buClr>
              <a:buSzPts val="1100"/>
            </a:pPr>
            <a:r>
              <a:rPr lang="en-US" sz="1050" i="0" dirty="0">
                <a:solidFill>
                  <a:srgbClr val="222222"/>
                </a:solidFill>
                <a:effectLst/>
                <a:latin typeface="Arial" panose="020B0604020202020204" pitchFamily="34" charset="0"/>
                <a:cs typeface="Arial" panose="020B0604020202020204" pitchFamily="34" charset="0"/>
              </a:rPr>
              <a:t>Robert (Bob) Beatty has spent more than two decades in the natural gas business. Over the course of his career, Robert has been acquiring and folding smaller natural gas companies into his portfolio. He serves in a leadership position with the Pittsburgh Region Clean Cities and is also a board member for the Pennsylvania Independent Oil and Gas Association (PIOGA). Robert strives to develop technologies that will advance the use for natural gas on several fronts.</a:t>
            </a:r>
            <a:endParaRPr sz="1050" kern="0" dirty="0">
              <a:solidFill>
                <a:srgbClr val="000000"/>
              </a:solidFill>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5D197F21-5147-9D6F-09A4-29786763BEE3}"/>
              </a:ext>
            </a:extLst>
          </p:cNvPr>
          <p:cNvPicPr>
            <a:picLocks noChangeAspect="1"/>
          </p:cNvPicPr>
          <p:nvPr/>
        </p:nvPicPr>
        <p:blipFill rotWithShape="1">
          <a:blip r:embed="rId5"/>
          <a:srcRect l="-3062" t="10614" b="5325"/>
          <a:stretch/>
        </p:blipFill>
        <p:spPr>
          <a:xfrm>
            <a:off x="8997443" y="1438394"/>
            <a:ext cx="1370708" cy="1397484"/>
          </a:xfrm>
          <a:prstGeom prst="ellipse">
            <a:avLst/>
          </a:prstGeom>
        </p:spPr>
      </p:pic>
      <p:sp>
        <p:nvSpPr>
          <p:cNvPr id="7" name="Google Shape;776;p18">
            <a:extLst>
              <a:ext uri="{FF2B5EF4-FFF2-40B4-BE49-F238E27FC236}">
                <a16:creationId xmlns:a16="http://schemas.microsoft.com/office/drawing/2014/main" id="{B9228E83-3E5C-9CB2-2EA1-12166433032B}"/>
              </a:ext>
            </a:extLst>
          </p:cNvPr>
          <p:cNvSpPr txBox="1"/>
          <p:nvPr/>
        </p:nvSpPr>
        <p:spPr>
          <a:xfrm>
            <a:off x="8337858" y="2916160"/>
            <a:ext cx="2867283" cy="2669931"/>
          </a:xfrm>
          <a:prstGeom prst="rect">
            <a:avLst/>
          </a:prstGeom>
          <a:noFill/>
          <a:ln>
            <a:noFill/>
          </a:ln>
        </p:spPr>
        <p:txBody>
          <a:bodyPr spcFirstLastPara="1" wrap="square" lIns="91425" tIns="91425" rIns="91425" bIns="91425" anchor="t" anchorCtr="0">
            <a:spAutoFit/>
          </a:bodyPr>
          <a:lstStyle/>
          <a:p>
            <a:pPr algn="ctr">
              <a:buClr>
                <a:srgbClr val="000000"/>
              </a:buClr>
              <a:buSzPts val="1400"/>
            </a:pPr>
            <a:r>
              <a:rPr lang="en" sz="1400" b="1" kern="0" dirty="0">
                <a:solidFill>
                  <a:srgbClr val="000000"/>
                </a:solidFill>
                <a:latin typeface="Arial"/>
                <a:cs typeface="Arial"/>
                <a:sym typeface="Arial"/>
              </a:rPr>
              <a:t>Dale Rasmussen</a:t>
            </a:r>
            <a:br>
              <a:rPr lang="en" sz="1100" b="1" i="1" kern="0" dirty="0">
                <a:solidFill>
                  <a:srgbClr val="000000"/>
                </a:solidFill>
                <a:latin typeface="Arial"/>
                <a:ea typeface="Arial"/>
                <a:cs typeface="Arial"/>
                <a:sym typeface="Arial"/>
              </a:rPr>
            </a:br>
            <a:r>
              <a:rPr lang="en" sz="1100" b="1" i="1" kern="0" dirty="0">
                <a:solidFill>
                  <a:srgbClr val="000000"/>
                </a:solidFill>
                <a:latin typeface="Arial"/>
                <a:ea typeface="Arial"/>
                <a:cs typeface="Arial"/>
                <a:sym typeface="Arial"/>
              </a:rPr>
              <a:t>Board of Directors</a:t>
            </a:r>
            <a:endParaRPr sz="1400" kern="0" dirty="0">
              <a:solidFill>
                <a:srgbClr val="000000"/>
              </a:solidFill>
              <a:latin typeface="Arial"/>
              <a:cs typeface="Arial"/>
              <a:sym typeface="Arial"/>
            </a:endParaRPr>
          </a:p>
          <a:p>
            <a:pPr>
              <a:buClr>
                <a:srgbClr val="000000"/>
              </a:buClr>
              <a:buSzPts val="1050"/>
            </a:pPr>
            <a:endParaRPr sz="1050" b="1" i="1" kern="0" dirty="0">
              <a:solidFill>
                <a:srgbClr val="000000"/>
              </a:solidFill>
              <a:latin typeface="Arial"/>
              <a:ea typeface="Arial"/>
              <a:cs typeface="Arial"/>
              <a:sym typeface="Arial"/>
            </a:endParaRPr>
          </a:p>
          <a:p>
            <a:pPr algn="ctr">
              <a:buClr>
                <a:srgbClr val="000000"/>
              </a:buClr>
            </a:pPr>
            <a:r>
              <a:rPr lang="en-US" sz="1050" kern="0" dirty="0">
                <a:solidFill>
                  <a:srgbClr val="000000"/>
                </a:solidFill>
                <a:latin typeface="Arial" panose="020B0604020202020204" pitchFamily="34" charset="0"/>
                <a:ea typeface="Arial"/>
                <a:cs typeface="Arial" panose="020B0604020202020204" pitchFamily="34" charset="0"/>
                <a:sym typeface="Arial"/>
              </a:rPr>
              <a:t>Dale Rasmussen has 30 years of experience in clean tech, alternative energy, and banking. He was a founding member of the Board of Directors of Fisker Automotive and served as the Chairman of the Board since its formation. Mr. Rasmussen has served as a member of the Board of Directors for more than a dozen private and public companies, raising more than $1 billion in his tenure. Three of the companies he co-founded reached market capitalizations of over half a billion dollars.</a:t>
            </a:r>
            <a:endParaRPr sz="1050" kern="0" dirty="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4AE1288A-C306-CC30-5E80-1072FFB29C11}"/>
              </a:ext>
            </a:extLst>
          </p:cNvPr>
          <p:cNvSpPr txBox="1"/>
          <p:nvPr/>
        </p:nvSpPr>
        <p:spPr>
          <a:xfrm>
            <a:off x="4291012" y="391146"/>
            <a:ext cx="360997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Board of Directors</a:t>
            </a:r>
          </a:p>
        </p:txBody>
      </p:sp>
    </p:spTree>
    <p:extLst>
      <p:ext uri="{BB962C8B-B14F-4D97-AF65-F5344CB8AC3E}">
        <p14:creationId xmlns:p14="http://schemas.microsoft.com/office/powerpoint/2010/main" val="122282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1" descr="A close up of dots&#10;">
            <a:extLst>
              <a:ext uri="{FF2B5EF4-FFF2-40B4-BE49-F238E27FC236}">
                <a16:creationId xmlns:a16="http://schemas.microsoft.com/office/drawing/2014/main" id="{030E03B4-DAB0-F43D-4B1C-C54F75E621A1}"/>
              </a:ext>
            </a:extLst>
          </p:cNvPr>
          <p:cNvPicPr>
            <a:picLocks noGrp="1" noChangeAspect="1"/>
          </p:cNvPicPr>
          <p:nvPr>
            <p:ph type="pic" sz="quarter" idx="11"/>
          </p:nvPr>
        </p:nvPicPr>
        <p:blipFill>
          <a:blip r:embed="rId2"/>
          <a:srcRect/>
          <a:stretch/>
        </p:blipFill>
        <p:spPr>
          <a:xfrm>
            <a:off x="0" y="0"/>
            <a:ext cx="12192000" cy="6858000"/>
          </a:xfrm>
        </p:spPr>
      </p:pic>
      <p:sp>
        <p:nvSpPr>
          <p:cNvPr id="7" name="Title 6">
            <a:extLst>
              <a:ext uri="{FF2B5EF4-FFF2-40B4-BE49-F238E27FC236}">
                <a16:creationId xmlns:a16="http://schemas.microsoft.com/office/drawing/2014/main" id="{4AB1CD4B-2C7F-1593-8E69-B7450F3DCAD6}"/>
              </a:ext>
            </a:extLst>
          </p:cNvPr>
          <p:cNvSpPr>
            <a:spLocks noGrp="1"/>
          </p:cNvSpPr>
          <p:nvPr>
            <p:ph type="title"/>
          </p:nvPr>
        </p:nvSpPr>
        <p:spPr>
          <a:xfrm>
            <a:off x="1362073" y="432014"/>
            <a:ext cx="9467127" cy="647264"/>
          </a:xfrm>
        </p:spPr>
        <p:txBody>
          <a:bodyPr/>
          <a:lstStyle/>
          <a:p>
            <a:r>
              <a:rPr lang="en-US" sz="4000" b="1" dirty="0">
                <a:latin typeface="Arial" panose="020B0604020202020204" pitchFamily="34" charset="0"/>
                <a:cs typeface="Arial" panose="020B0604020202020204" pitchFamily="34" charset="0"/>
              </a:rPr>
              <a:t>THANK YOU</a:t>
            </a:r>
          </a:p>
        </p:txBody>
      </p:sp>
      <p:sp>
        <p:nvSpPr>
          <p:cNvPr id="8" name="Text Placeholder 7">
            <a:extLst>
              <a:ext uri="{FF2B5EF4-FFF2-40B4-BE49-F238E27FC236}">
                <a16:creationId xmlns:a16="http://schemas.microsoft.com/office/drawing/2014/main" id="{86613063-168A-02B8-4326-BB842F3B83E2}"/>
              </a:ext>
            </a:extLst>
          </p:cNvPr>
          <p:cNvSpPr>
            <a:spLocks noGrp="1"/>
          </p:cNvSpPr>
          <p:nvPr>
            <p:ph type="body" sz="quarter" idx="10"/>
          </p:nvPr>
        </p:nvSpPr>
        <p:spPr>
          <a:xfrm>
            <a:off x="1362073" y="4976872"/>
            <a:ext cx="9467850" cy="1672751"/>
          </a:xfrm>
        </p:spPr>
        <p:txBody>
          <a:bodyPr/>
          <a:lstStyle/>
          <a:p>
            <a:r>
              <a:rPr lang="en-US" sz="1600" dirty="0">
                <a:latin typeface="Arial" panose="020B0604020202020204" pitchFamily="34" charset="0"/>
                <a:cs typeface="Arial" panose="020B0604020202020204" pitchFamily="34" charset="0"/>
              </a:rPr>
              <a:t>FIREPOINT ENERGY INC</a:t>
            </a:r>
          </a:p>
          <a:p>
            <a:r>
              <a:rPr lang="en-US" sz="1600" dirty="0">
                <a:latin typeface="Arial" panose="020B0604020202020204" pitchFamily="34" charset="0"/>
                <a:cs typeface="Arial" panose="020B0604020202020204" pitchFamily="34" charset="0"/>
              </a:rPr>
              <a:t>(307) 225-9832</a:t>
            </a:r>
          </a:p>
          <a:p>
            <a:r>
              <a:rPr lang="en-US" sz="1600" dirty="0" err="1">
                <a:latin typeface="Arial" panose="020B0604020202020204" pitchFamily="34" charset="0"/>
                <a:cs typeface="Arial" panose="020B0604020202020204" pitchFamily="34" charset="0"/>
              </a:rPr>
              <a:t>investorrelations@firepoint.energy</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www.firepoint.energy</a:t>
            </a:r>
          </a:p>
          <a:p>
            <a:endParaRPr lang="en-US" dirty="0"/>
          </a:p>
        </p:txBody>
      </p:sp>
      <p:pic>
        <p:nvPicPr>
          <p:cNvPr id="4" name="Picture 3" descr="A logo with text on it&#10;&#10;AI-generated content may be incorrect.">
            <a:extLst>
              <a:ext uri="{FF2B5EF4-FFF2-40B4-BE49-F238E27FC236}">
                <a16:creationId xmlns:a16="http://schemas.microsoft.com/office/drawing/2014/main" id="{CED6731D-77E4-894E-711F-161F04E3A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94" y="1470584"/>
            <a:ext cx="4701680" cy="3025531"/>
          </a:xfrm>
          <a:prstGeom prst="rect">
            <a:avLst/>
          </a:prstGeom>
        </p:spPr>
      </p:pic>
    </p:spTree>
    <p:extLst>
      <p:ext uri="{BB962C8B-B14F-4D97-AF65-F5344CB8AC3E}">
        <p14:creationId xmlns:p14="http://schemas.microsoft.com/office/powerpoint/2010/main" val="218447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E1B5F-080E-594C-49AE-66E2C998A6C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BA2F964E-0E41-4C17-D007-39D12368213F}"/>
              </a:ext>
            </a:extLst>
          </p:cNvPr>
          <p:cNvSpPr txBox="1"/>
          <p:nvPr/>
        </p:nvSpPr>
        <p:spPr>
          <a:xfrm>
            <a:off x="944966" y="817953"/>
            <a:ext cx="8837814" cy="4843937"/>
          </a:xfrm>
          <a:prstGeom prst="rect">
            <a:avLst/>
          </a:prstGeom>
          <a:ln>
            <a:noFill/>
          </a:ln>
        </p:spPr>
        <p:txBody>
          <a:bodyPr vert="horz" lIns="91440" tIns="45720" rIns="91440" bIns="45720" rtlCol="0">
            <a:normAutofit fontScale="25000" lnSpcReduction="20000"/>
          </a:bodyPr>
          <a:lstStyle/>
          <a:p>
            <a:r>
              <a:rPr lang="en-US" sz="5600" b="1" dirty="0">
                <a:latin typeface="Arial" panose="020B0604020202020204" pitchFamily="34" charset="0"/>
                <a:ea typeface="Calibri" panose="020F0502020204030204" pitchFamily="34" charset="0"/>
                <a:cs typeface="Arial" panose="020B0604020202020204" pitchFamily="34" charset="0"/>
              </a:rPr>
              <a:t>NOTICE REGARDING FORWARD-LOOKING STATEMENTS</a:t>
            </a:r>
          </a:p>
          <a:p>
            <a:endParaRPr lang="en-US" sz="5600" b="1" dirty="0">
              <a:latin typeface="Arial" panose="020B0604020202020204" pitchFamily="34" charset="0"/>
              <a:ea typeface="Calibri" panose="020F0502020204030204" pitchFamily="34" charset="0"/>
              <a:cs typeface="Arial" panose="020B0604020202020204" pitchFamily="34" charset="0"/>
            </a:endParaRPr>
          </a:p>
          <a:p>
            <a:pPr marL="0" marR="0" algn="just" fontAlgn="base"/>
            <a:r>
              <a:rPr lang="en-US" sz="5600" dirty="0">
                <a:latin typeface="Arial" panose="020B0604020202020204" pitchFamily="34" charset="0"/>
                <a:ea typeface="Calibri" panose="020F0502020204030204" pitchFamily="34" charset="0"/>
                <a:cs typeface="Arial" panose="020B0604020202020204" pitchFamily="34" charset="0"/>
              </a:rPr>
              <a:t>This communication contains “forward-looking statements” within the meaning of the safe harbor provisions of the U.S. Private Securities Litigation Reform Act of 1995. Forward-looking statements can be identified by words and phrases such as: </a:t>
            </a:r>
            <a:r>
              <a:rPr lang="en-CA" sz="5600" dirty="0">
                <a:effectLst/>
                <a:latin typeface="Arial" panose="020B0604020202020204" pitchFamily="34" charset="0"/>
                <a:ea typeface="Calibri" panose="020F0502020204030204" pitchFamily="34" charset="0"/>
                <a:cs typeface="Arial" panose="020B0604020202020204" pitchFamily="34" charset="0"/>
              </a:rPr>
              <a:t>: “anticipated,” “continue,” “estimate,” “expected,” “projected,” “plan,” “ultimately,” “will” and similar words and phrases that are intended to identify future events. Forward-looking statements are neither historical facts nor assurances of future performance. Instead, they are based only on our current beliefs, expectations, and assumptions regarding the future of our business, future plans, events and strategies, projections, anticipated events and trends, the economy and other future conditions. </a:t>
            </a:r>
            <a:r>
              <a:rPr lang="en-US" sz="5600" dirty="0">
                <a:effectLst/>
                <a:latin typeface="Arial" panose="020B0604020202020204" pitchFamily="34" charset="0"/>
                <a:ea typeface="Calibri" panose="020F0502020204030204" pitchFamily="34" charset="0"/>
                <a:cs typeface="Arial" panose="020B0604020202020204" pitchFamily="34" charset="0"/>
              </a:rPr>
              <a:t> </a:t>
            </a:r>
          </a:p>
          <a:p>
            <a:pPr marL="0" marR="0" algn="just" fontAlgn="base"/>
            <a:r>
              <a:rPr lang="en-US" sz="56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Aft>
                <a:spcPts val="800"/>
              </a:spcAft>
            </a:pPr>
            <a:r>
              <a:rPr lang="en-US" sz="5600" kern="100" dirty="0">
                <a:effectLst/>
                <a:latin typeface="Arial" panose="020B0604020202020204" pitchFamily="34" charset="0"/>
                <a:ea typeface="Calibri" panose="020F0502020204030204" pitchFamily="34" charset="0"/>
                <a:cs typeface="Arial" panose="020B0604020202020204" pitchFamily="34" charset="0"/>
              </a:rPr>
              <a:t>We intend such forward-looking statements to be covered by the safe-harbor provisions for forward-looking statements contained in the Private Securities Litigation Reform Act of 1995 and are including this statement for purposes of complying with those safe-harbor provisions. Forward-looking statements are based on current expectations and assumptions that are subject to risks and uncertainties which may cause actual results to differ materially from the forward-looking statements. Our ability to predict results or the actual effect of future plans or strategies is inherently uncertain. Factors which could have a material adverse affect on our operations and future prospects on a consolidated basis include but are not limited to changes in economic conditions, legislative/regulatory changes, availability of capital, interest rates, competition, and generally accepted accounting principles. </a:t>
            </a:r>
          </a:p>
          <a:p>
            <a:pPr marL="0" marR="0">
              <a:lnSpc>
                <a:spcPct val="107000"/>
              </a:lnSpc>
              <a:spcAft>
                <a:spcPts val="800"/>
              </a:spcAft>
            </a:pPr>
            <a:r>
              <a:rPr lang="en-US" sz="5600" kern="100" dirty="0">
                <a:effectLst/>
                <a:latin typeface="Arial" panose="020B0604020202020204" pitchFamily="34" charset="0"/>
                <a:ea typeface="Calibri" panose="020F0502020204030204" pitchFamily="34" charset="0"/>
                <a:cs typeface="Arial" panose="020B0604020202020204" pitchFamily="34" charset="0"/>
              </a:rPr>
              <a:t>These risks and uncertainties should also be considered in evaluating forward-looking statements and undue reliance should not be placed on such statements. We undertake no obligation to update or revise publicly any forward-looking statements, whether as a result of new information, future events or otherwise. </a:t>
            </a:r>
          </a:p>
          <a:p>
            <a:pPr>
              <a:lnSpc>
                <a:spcPct val="90000"/>
              </a:lnSpc>
              <a:spcBef>
                <a:spcPts val="1000"/>
              </a:spcBef>
              <a:buClr>
                <a:schemeClr val="accent2"/>
              </a:buCl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184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40447-6463-16E2-6F74-F3F5EA3DAB9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4F9EB4C9-EEB9-C23E-DFFE-9D6E6A5100DE}"/>
              </a:ext>
            </a:extLst>
          </p:cNvPr>
          <p:cNvSpPr txBox="1"/>
          <p:nvPr/>
        </p:nvSpPr>
        <p:spPr>
          <a:xfrm>
            <a:off x="398397" y="2118901"/>
            <a:ext cx="10208399" cy="1701264"/>
          </a:xfrm>
          <a:prstGeom prst="rect">
            <a:avLst/>
          </a:prstGeom>
          <a:ln>
            <a:noFill/>
          </a:ln>
        </p:spPr>
        <p:txBody>
          <a:bodyPr vert="horz" lIns="91440" tIns="45720" rIns="91440" bIns="45720" rtlCol="0">
            <a:noAutofit/>
          </a:bodyPr>
          <a:lstStyle/>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a:t>
            </a:r>
            <a:r>
              <a:rPr lang="en-US" sz="2800" b="0" i="0" u="none" strike="noStrike" dirty="0" err="1">
                <a:solidFill>
                  <a:srgbClr val="000000"/>
                </a:solidFill>
                <a:effectLst/>
                <a:latin typeface="Arial" panose="020B0604020202020204" pitchFamily="34" charset="0"/>
              </a:rPr>
              <a:t>Firepoint</a:t>
            </a:r>
            <a:r>
              <a:rPr lang="en-US" sz="2800" b="0" i="0" u="none" strike="noStrike" dirty="0">
                <a:solidFill>
                  <a:srgbClr val="000000"/>
                </a:solidFill>
                <a:effectLst/>
                <a:latin typeface="Arial" panose="020B0604020202020204" pitchFamily="34" charset="0"/>
              </a:rPr>
              <a:t> Energy was created in 2024 </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Pilot site in Saltsburg (</a:t>
            </a:r>
            <a:r>
              <a:rPr lang="en-US" sz="2800" b="0" i="0" u="none" strike="noStrike" dirty="0" err="1">
                <a:solidFill>
                  <a:srgbClr val="000000"/>
                </a:solidFill>
                <a:effectLst/>
                <a:latin typeface="Arial" panose="020B0604020202020204" pitchFamily="34" charset="0"/>
              </a:rPr>
              <a:t>Tunnelton</a:t>
            </a:r>
            <a:r>
              <a:rPr lang="en-US" sz="2800" b="0" i="0" u="none" strike="noStrike" dirty="0">
                <a:solidFill>
                  <a:srgbClr val="000000"/>
                </a:solidFill>
                <a:effectLst/>
                <a:latin typeface="Arial" panose="020B0604020202020204" pitchFamily="34" charset="0"/>
              </a:rPr>
              <a:t>), Pennsylvania</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We transform waste coal into synthetic aviation fuel (SAF)</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We extract Rare Earth Elements (REEs) from the waste coal.</a:t>
            </a:r>
          </a:p>
        </p:txBody>
      </p:sp>
      <p:sp>
        <p:nvSpPr>
          <p:cNvPr id="6" name="TextBox 5">
            <a:extLst>
              <a:ext uri="{FF2B5EF4-FFF2-40B4-BE49-F238E27FC236}">
                <a16:creationId xmlns:a16="http://schemas.microsoft.com/office/drawing/2014/main" id="{38A8ED09-1194-9892-1264-DD3D0A540C72}"/>
              </a:ext>
            </a:extLst>
          </p:cNvPr>
          <p:cNvSpPr txBox="1"/>
          <p:nvPr/>
        </p:nvSpPr>
        <p:spPr>
          <a:xfrm>
            <a:off x="806171" y="1058518"/>
            <a:ext cx="482503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Our Company and Mission</a:t>
            </a:r>
          </a:p>
        </p:txBody>
      </p:sp>
      <p:pic>
        <p:nvPicPr>
          <p:cNvPr id="3" name="Picture 2" descr="A white truck with orange and white writing on it&#10;&#10;AI-generated content may be incorrect.">
            <a:extLst>
              <a:ext uri="{FF2B5EF4-FFF2-40B4-BE49-F238E27FC236}">
                <a16:creationId xmlns:a16="http://schemas.microsoft.com/office/drawing/2014/main" id="{345377C2-692F-1021-D095-521FAA708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316" y="193944"/>
            <a:ext cx="4111690" cy="2775589"/>
          </a:xfrm>
          <a:prstGeom prst="rect">
            <a:avLst/>
          </a:prstGeom>
        </p:spPr>
      </p:pic>
    </p:spTree>
    <p:extLst>
      <p:ext uri="{BB962C8B-B14F-4D97-AF65-F5344CB8AC3E}">
        <p14:creationId xmlns:p14="http://schemas.microsoft.com/office/powerpoint/2010/main" val="420339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EFC3-2396-43E9-4869-782A6DA8D6C8}"/>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B1D114E-5256-440C-CC34-F1AB47B2D013}"/>
              </a:ext>
            </a:extLst>
          </p:cNvPr>
          <p:cNvSpPr txBox="1"/>
          <p:nvPr/>
        </p:nvSpPr>
        <p:spPr>
          <a:xfrm>
            <a:off x="262472" y="1776412"/>
            <a:ext cx="11109921" cy="3305175"/>
          </a:xfrm>
          <a:prstGeom prst="rect">
            <a:avLst/>
          </a:prstGeom>
          <a:ln>
            <a:noFill/>
          </a:ln>
        </p:spPr>
        <p:txBody>
          <a:bodyPr vert="horz" lIns="91440" tIns="45720" rIns="91440" bIns="45720" rtlCol="0">
            <a:normAutofit fontScale="92500"/>
          </a:bodyPr>
          <a:lstStyle/>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Airlines are demanding 90 billion gallons of SAF annually </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A record of 50 million gallons of SAF were produced in 2024</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REEs and critical minerals have been declared essential to several vital U.S. businesses, and also to national defense</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The U.S. has become dependent on China for REEs and critical minerals</a:t>
            </a:r>
          </a:p>
          <a:p>
            <a:pPr>
              <a:lnSpc>
                <a:spcPct val="90000"/>
              </a:lnSpc>
              <a:spcBef>
                <a:spcPts val="1000"/>
              </a:spcBef>
              <a:buClr>
                <a:schemeClr val="accent2"/>
              </a:buClr>
            </a:pP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044415F-C89A-75A1-7DC2-A613B7E0AB5B}"/>
              </a:ext>
            </a:extLst>
          </p:cNvPr>
          <p:cNvSpPr txBox="1"/>
          <p:nvPr/>
        </p:nvSpPr>
        <p:spPr>
          <a:xfrm>
            <a:off x="880311" y="693007"/>
            <a:ext cx="6692466"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Why are these products valuable?</a:t>
            </a:r>
          </a:p>
        </p:txBody>
      </p:sp>
      <p:pic>
        <p:nvPicPr>
          <p:cNvPr id="3" name="Picture 2" descr="A green outline of an airplane&#10;&#10;AI-generated content may be incorrect.">
            <a:extLst>
              <a:ext uri="{FF2B5EF4-FFF2-40B4-BE49-F238E27FC236}">
                <a16:creationId xmlns:a16="http://schemas.microsoft.com/office/drawing/2014/main" id="{F11B933E-A401-3602-A36A-D795741BA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6857" y="198437"/>
            <a:ext cx="2705100" cy="3155950"/>
          </a:xfrm>
          <a:prstGeom prst="rect">
            <a:avLst/>
          </a:prstGeom>
        </p:spPr>
      </p:pic>
    </p:spTree>
    <p:extLst>
      <p:ext uri="{BB962C8B-B14F-4D97-AF65-F5344CB8AC3E}">
        <p14:creationId xmlns:p14="http://schemas.microsoft.com/office/powerpoint/2010/main" val="191912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1D98B-993B-0254-0542-230BFED5E68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048A34C-43A6-F581-CA88-FFF5103A3360}"/>
              </a:ext>
            </a:extLst>
          </p:cNvPr>
          <p:cNvSpPr txBox="1"/>
          <p:nvPr/>
        </p:nvSpPr>
        <p:spPr>
          <a:xfrm>
            <a:off x="0" y="438150"/>
            <a:ext cx="12107779"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The Hidden Value of Waste Coal</a:t>
            </a:r>
            <a:endParaRPr lang="en-US" sz="2800" dirty="0">
              <a:latin typeface="Arial" panose="020B0604020202020204" pitchFamily="34" charset="0"/>
              <a:cs typeface="Arial" panose="020B0604020202020204" pitchFamily="34" charset="0"/>
            </a:endParaRPr>
          </a:p>
        </p:txBody>
      </p:sp>
      <p:pic>
        <p:nvPicPr>
          <p:cNvPr id="4" name="Picture Placeholder 10" descr="A large pile of dirt&#10;&#10;Description automatically generated">
            <a:extLst>
              <a:ext uri="{FF2B5EF4-FFF2-40B4-BE49-F238E27FC236}">
                <a16:creationId xmlns:a16="http://schemas.microsoft.com/office/drawing/2014/main" id="{14E6AFF9-0CA2-4B5A-41E4-EFADA0ED6CFE}"/>
              </a:ext>
            </a:extLst>
          </p:cNvPr>
          <p:cNvPicPr>
            <a:picLocks noChangeAspect="1"/>
          </p:cNvPicPr>
          <p:nvPr/>
        </p:nvPicPr>
        <p:blipFill>
          <a:blip r:embed="rId3">
            <a:extLst>
              <a:ext uri="{28A0092B-C50C-407E-A947-70E740481C1C}">
                <a14:useLocalDpi xmlns:a14="http://schemas.microsoft.com/office/drawing/2010/main" val="0"/>
              </a:ext>
            </a:extLst>
          </a:blip>
          <a:srcRect l="35255" t="1980" r="28740"/>
          <a:stretch/>
        </p:blipFill>
        <p:spPr>
          <a:xfrm>
            <a:off x="8439152" y="1543049"/>
            <a:ext cx="3198552" cy="4152301"/>
          </a:xfrm>
          <a:prstGeom prst="rect">
            <a:avLst/>
          </a:prstGeom>
        </p:spPr>
      </p:pic>
      <p:sp>
        <p:nvSpPr>
          <p:cNvPr id="5" name="TextBox 4">
            <a:extLst>
              <a:ext uri="{FF2B5EF4-FFF2-40B4-BE49-F238E27FC236}">
                <a16:creationId xmlns:a16="http://schemas.microsoft.com/office/drawing/2014/main" id="{41F172AF-F7A7-2064-F987-FF54F70F0D13}"/>
              </a:ext>
            </a:extLst>
          </p:cNvPr>
          <p:cNvSpPr txBox="1"/>
          <p:nvPr/>
        </p:nvSpPr>
        <p:spPr>
          <a:xfrm>
            <a:off x="455454" y="1710475"/>
            <a:ext cx="7667625" cy="3108543"/>
          </a:xfrm>
          <a:prstGeom prst="rect">
            <a:avLst/>
          </a:prstGeom>
          <a:noFill/>
        </p:spPr>
        <p:txBody>
          <a:bodyPr wrap="square" rtlCol="0">
            <a:spAutoFit/>
          </a:bodyPr>
          <a:lstStyle/>
          <a:p>
            <a:pPr rtl="0" fontAlgn="base"/>
            <a:r>
              <a:rPr lang="en-US" sz="2800" b="0" i="0" u="none" strike="noStrike" dirty="0">
                <a:solidFill>
                  <a:srgbClr val="000000"/>
                </a:solidFill>
                <a:effectLst/>
                <a:latin typeface="Arial" panose="020B0604020202020204" pitchFamily="34" charset="0"/>
              </a:rPr>
              <a:t>There are </a:t>
            </a:r>
            <a:r>
              <a:rPr lang="en-US" sz="2800" b="0" i="1" u="none" strike="noStrike" dirty="0">
                <a:solidFill>
                  <a:srgbClr val="000000"/>
                </a:solidFill>
                <a:effectLst/>
                <a:latin typeface="Arial" panose="020B0604020202020204" pitchFamily="34" charset="0"/>
              </a:rPr>
              <a:t>more</a:t>
            </a:r>
            <a:r>
              <a:rPr lang="en-US" sz="2800" b="0" i="0" u="none" strike="noStrike" dirty="0">
                <a:solidFill>
                  <a:srgbClr val="000000"/>
                </a:solidFill>
                <a:effectLst/>
                <a:latin typeface="Arial" panose="020B0604020202020204" pitchFamily="34" charset="0"/>
              </a:rPr>
              <a:t> than 9,000 waste coal piles in Pennsylvania alone that contain coal refuse with untapped BTU value.</a:t>
            </a:r>
          </a:p>
          <a:p>
            <a:pPr rtl="0" fontAlgn="base"/>
            <a:endParaRPr lang="en-US" sz="2800" b="0" i="0" u="none" strike="noStrike" dirty="0">
              <a:solidFill>
                <a:srgbClr val="000000"/>
              </a:solidFill>
              <a:effectLst/>
              <a:latin typeface="Arial" panose="020B0604020202020204" pitchFamily="34" charset="0"/>
            </a:endParaRPr>
          </a:p>
          <a:p>
            <a:pPr rtl="0" fontAlgn="base"/>
            <a:r>
              <a:rPr lang="en-US" sz="2800" b="0" u="sng" strike="noStrike" dirty="0">
                <a:solidFill>
                  <a:srgbClr val="000000"/>
                </a:solidFill>
                <a:effectLst/>
                <a:latin typeface="Arial" panose="020B0604020202020204" pitchFamily="34" charset="0"/>
              </a:rPr>
              <a:t>All</a:t>
            </a:r>
            <a:r>
              <a:rPr lang="en-US" sz="2800" b="0" i="0" u="none" strike="noStrike" dirty="0">
                <a:solidFill>
                  <a:srgbClr val="000000"/>
                </a:solidFill>
                <a:effectLst/>
                <a:latin typeface="Arial" panose="020B0604020202020204" pitchFamily="34" charset="0"/>
              </a:rPr>
              <a:t> the waste coal piles we had tested contain valuable minerals on the U.S. government’s critical mineral list.</a:t>
            </a:r>
          </a:p>
        </p:txBody>
      </p:sp>
    </p:spTree>
    <p:extLst>
      <p:ext uri="{BB962C8B-B14F-4D97-AF65-F5344CB8AC3E}">
        <p14:creationId xmlns:p14="http://schemas.microsoft.com/office/powerpoint/2010/main" val="241750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A9A73-0314-C60B-31A2-EB22EFD783C8}"/>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610284A-0EE1-6075-83DB-1DD7ECC92E19}"/>
              </a:ext>
            </a:extLst>
          </p:cNvPr>
          <p:cNvPicPr>
            <a:picLocks noGrp="1" noChangeAspect="1"/>
          </p:cNvPicPr>
          <p:nvPr>
            <p:ph type="pic" sz="quarter" idx="10"/>
          </p:nvPr>
        </p:nvPicPr>
        <p:blipFill>
          <a:blip r:embed="rId3"/>
          <a:srcRect l="27978" r="27978"/>
          <a:stretch>
            <a:fillRect/>
          </a:stretch>
        </p:blipFill>
        <p:spPr>
          <a:prstGeom prst="rect">
            <a:avLst/>
          </a:prstGeom>
        </p:spPr>
      </p:pic>
      <p:sp>
        <p:nvSpPr>
          <p:cNvPr id="9" name="TextBox 8">
            <a:extLst>
              <a:ext uri="{FF2B5EF4-FFF2-40B4-BE49-F238E27FC236}">
                <a16:creationId xmlns:a16="http://schemas.microsoft.com/office/drawing/2014/main" id="{A3A564F7-BF76-DD38-EDD0-06BE42625258}"/>
              </a:ext>
            </a:extLst>
          </p:cNvPr>
          <p:cNvSpPr txBox="1"/>
          <p:nvPr/>
        </p:nvSpPr>
        <p:spPr>
          <a:xfrm>
            <a:off x="690735" y="914400"/>
            <a:ext cx="310515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Our Processes</a:t>
            </a:r>
          </a:p>
        </p:txBody>
      </p:sp>
      <p:sp>
        <p:nvSpPr>
          <p:cNvPr id="6" name="TextBox 5">
            <a:extLst>
              <a:ext uri="{FF2B5EF4-FFF2-40B4-BE49-F238E27FC236}">
                <a16:creationId xmlns:a16="http://schemas.microsoft.com/office/drawing/2014/main" id="{A28830B3-59E7-A5D1-61E8-B5DCF5E040C2}"/>
              </a:ext>
            </a:extLst>
          </p:cNvPr>
          <p:cNvSpPr txBox="1"/>
          <p:nvPr/>
        </p:nvSpPr>
        <p:spPr>
          <a:xfrm>
            <a:off x="270456" y="1609859"/>
            <a:ext cx="5679583" cy="4832092"/>
          </a:xfrm>
          <a:prstGeom prst="rect">
            <a:avLst/>
          </a:prstGeom>
          <a:noFill/>
        </p:spPr>
        <p:txBody>
          <a:bodyPr wrap="square" rtlCol="0">
            <a:spAutoFit/>
          </a:bodyPr>
          <a:lstStyle/>
          <a:p>
            <a:pPr rtl="0" fontAlgn="base"/>
            <a:r>
              <a:rPr lang="en-US" sz="2800" b="0" i="0" u="none" strike="noStrike" dirty="0">
                <a:solidFill>
                  <a:srgbClr val="000000"/>
                </a:solidFill>
                <a:effectLst/>
                <a:latin typeface="Arial" panose="020B0604020202020204" pitchFamily="34" charset="0"/>
              </a:rPr>
              <a:t>First, we use plasma gasification to transform waste coal into synthetic gas (syngas).</a:t>
            </a:r>
          </a:p>
          <a:p>
            <a:pPr rtl="0" fontAlgn="base"/>
            <a:endParaRPr lang="en-US" sz="2800" b="0" i="0" u="none" strike="noStrike" dirty="0">
              <a:solidFill>
                <a:srgbClr val="000000"/>
              </a:solidFill>
              <a:effectLst/>
              <a:latin typeface="Arial" panose="020B0604020202020204" pitchFamily="34" charset="0"/>
            </a:endParaRPr>
          </a:p>
          <a:p>
            <a:pPr rtl="0" fontAlgn="base"/>
            <a:r>
              <a:rPr lang="en-US" sz="2800" b="0" i="0" u="none" strike="noStrike" dirty="0">
                <a:solidFill>
                  <a:srgbClr val="000000"/>
                </a:solidFill>
                <a:effectLst/>
                <a:latin typeface="Arial" panose="020B0604020202020204" pitchFamily="34" charset="0"/>
              </a:rPr>
              <a:t>Then we use a gas-to-liquids system (GTL) to transform the syngas into SAF</a:t>
            </a:r>
          </a:p>
          <a:p>
            <a:pPr rtl="0" fontAlgn="base"/>
            <a:endParaRPr lang="en-US" sz="2800" b="0" i="0" u="none" strike="noStrike" dirty="0">
              <a:solidFill>
                <a:srgbClr val="000000"/>
              </a:solidFill>
              <a:effectLst/>
              <a:latin typeface="Arial" panose="020B0604020202020204" pitchFamily="34" charset="0"/>
            </a:endParaRPr>
          </a:p>
          <a:p>
            <a:pPr rtl="0" fontAlgn="base"/>
            <a:r>
              <a:rPr lang="en-US" sz="2800" dirty="0">
                <a:solidFill>
                  <a:srgbClr val="000000"/>
                </a:solidFill>
                <a:latin typeface="Arial" panose="020B0604020202020204" pitchFamily="34" charset="0"/>
              </a:rPr>
              <a:t>Along the way, we</a:t>
            </a:r>
            <a:r>
              <a:rPr lang="en-US" sz="2800" b="0" i="0" u="none" strike="noStrike" dirty="0">
                <a:solidFill>
                  <a:srgbClr val="000000"/>
                </a:solidFill>
                <a:effectLst/>
                <a:latin typeface="Arial" panose="020B0604020202020204" pitchFamily="34" charset="0"/>
              </a:rPr>
              <a:t> extract REEs and other valuable minerals from the remaining residue.</a:t>
            </a:r>
          </a:p>
        </p:txBody>
      </p:sp>
    </p:spTree>
    <p:extLst>
      <p:ext uri="{BB962C8B-B14F-4D97-AF65-F5344CB8AC3E}">
        <p14:creationId xmlns:p14="http://schemas.microsoft.com/office/powerpoint/2010/main" val="3243853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7149F-E086-BC78-5210-DBE2FDF00BA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1B17E14-49A5-F116-9C69-565D42CED8AB}"/>
              </a:ext>
            </a:extLst>
          </p:cNvPr>
          <p:cNvSpPr txBox="1"/>
          <p:nvPr/>
        </p:nvSpPr>
        <p:spPr>
          <a:xfrm>
            <a:off x="2987899" y="404084"/>
            <a:ext cx="891218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Our Activities </a:t>
            </a:r>
            <a:r>
              <a:rPr lang="en-US" sz="2800" b="1" i="1" dirty="0">
                <a:latin typeface="Arial" panose="020B0604020202020204" pitchFamily="34" charset="0"/>
                <a:cs typeface="Arial" panose="020B0604020202020204" pitchFamily="34" charset="0"/>
              </a:rPr>
              <a:t>Permanently</a:t>
            </a:r>
            <a:r>
              <a:rPr lang="en-US" sz="2800" b="1" dirty="0">
                <a:latin typeface="Arial" panose="020B0604020202020204" pitchFamily="34" charset="0"/>
                <a:cs typeface="Arial" panose="020B0604020202020204" pitchFamily="34" charset="0"/>
              </a:rPr>
              <a:t> Clean the Environment</a:t>
            </a:r>
          </a:p>
        </p:txBody>
      </p:sp>
      <p:sp>
        <p:nvSpPr>
          <p:cNvPr id="7" name="TextBox 6">
            <a:extLst>
              <a:ext uri="{FF2B5EF4-FFF2-40B4-BE49-F238E27FC236}">
                <a16:creationId xmlns:a16="http://schemas.microsoft.com/office/drawing/2014/main" id="{6BD7B1D1-4396-5B15-EE7D-B96EE70360AE}"/>
              </a:ext>
            </a:extLst>
          </p:cNvPr>
          <p:cNvSpPr txBox="1"/>
          <p:nvPr/>
        </p:nvSpPr>
        <p:spPr>
          <a:xfrm>
            <a:off x="3005851" y="963242"/>
            <a:ext cx="8912180" cy="5262979"/>
          </a:xfrm>
          <a:prstGeom prst="rect">
            <a:avLst/>
          </a:prstGeom>
          <a:noFill/>
        </p:spPr>
        <p:txBody>
          <a:bodyPr wrap="square" rtlCol="0">
            <a:spAutoFit/>
          </a:bodyPr>
          <a:lstStyle/>
          <a:p>
            <a:pPr rtl="0" fontAlgn="base">
              <a:buFont typeface="Arial" panose="020B0604020202020204" pitchFamily="34" charset="0"/>
              <a:buChar char="•"/>
            </a:pPr>
            <a:r>
              <a:rPr lang="en-US" sz="2400" b="0" i="0" u="none" strike="noStrike" dirty="0">
                <a:solidFill>
                  <a:srgbClr val="000000"/>
                </a:solidFill>
                <a:effectLst/>
                <a:latin typeface="Arial" panose="020B0604020202020204" pitchFamily="34" charset="0"/>
              </a:rPr>
              <a:t> The waste coal piles left behind by coal industry activity produce acid mine drainage (AMD).</a:t>
            </a:r>
          </a:p>
          <a:p>
            <a:pPr rtl="0" fontAlgn="base"/>
            <a:endParaRPr lang="en-US" sz="24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400" b="0" i="0" u="none" strike="noStrike" dirty="0">
                <a:solidFill>
                  <a:srgbClr val="000000"/>
                </a:solidFill>
                <a:effectLst/>
                <a:latin typeface="Arial" panose="020B0604020202020204" pitchFamily="34" charset="0"/>
              </a:rPr>
              <a:t> AMD is a leading polluter of groundwater and water systems throughout Pennsylvania and other coal-producing regions.</a:t>
            </a:r>
          </a:p>
          <a:p>
            <a:pPr rtl="0" fontAlgn="base"/>
            <a:endParaRPr lang="en-US" sz="24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400" b="0" i="0" u="none" strike="noStrike" dirty="0">
                <a:solidFill>
                  <a:srgbClr val="000000"/>
                </a:solidFill>
                <a:effectLst/>
                <a:latin typeface="Arial" panose="020B0604020202020204" pitchFamily="34" charset="0"/>
              </a:rPr>
              <a:t> AMD has been steadily pouring into the coal region’s adjacent waterways for decades.</a:t>
            </a:r>
          </a:p>
          <a:p>
            <a:pPr rtl="0" fontAlgn="base"/>
            <a:endParaRPr lang="en-US" sz="24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400" b="0" i="0" u="none" strike="noStrike" dirty="0">
                <a:solidFill>
                  <a:srgbClr val="000000"/>
                </a:solidFill>
                <a:effectLst/>
                <a:latin typeface="Arial" panose="020B0604020202020204" pitchFamily="34" charset="0"/>
              </a:rPr>
              <a:t> Each plasma gasifier eliminates 50 tons of waste coal each day by converting it into synthetic gas, thereby eliminating AMD.</a:t>
            </a:r>
          </a:p>
          <a:p>
            <a:pPr rtl="0" fontAlgn="base">
              <a:buFont typeface="Arial" panose="020B0604020202020204" pitchFamily="34" charset="0"/>
              <a:buChar char="•"/>
            </a:pPr>
            <a:endParaRPr lang="en-US" sz="24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400" b="0" i="0" u="none" strike="noStrike" dirty="0">
                <a:solidFill>
                  <a:srgbClr val="000000"/>
                </a:solidFill>
                <a:effectLst/>
                <a:latin typeface="Arial" panose="020B0604020202020204" pitchFamily="34" charset="0"/>
              </a:rPr>
              <a:t> We can also directly convert the AMD into jet fuel by increasing its hydrogen content.</a:t>
            </a:r>
          </a:p>
        </p:txBody>
      </p:sp>
      <p:pic>
        <p:nvPicPr>
          <p:cNvPr id="4" name="Picture Placeholder 3" descr="A body of water with trees and blue sky&#10;&#10;AI-generated content may be incorrect.">
            <a:extLst>
              <a:ext uri="{FF2B5EF4-FFF2-40B4-BE49-F238E27FC236}">
                <a16:creationId xmlns:a16="http://schemas.microsoft.com/office/drawing/2014/main" id="{E9B8391F-B65E-D4C7-DBB4-438C4564A5E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053" r="29053"/>
          <a:stretch>
            <a:fillRect/>
          </a:stretch>
        </p:blipFill>
        <p:spPr>
          <a:xfrm>
            <a:off x="0" y="0"/>
            <a:ext cx="3005851" cy="6857999"/>
          </a:xfrm>
          <a:prstGeom prst="rect">
            <a:avLst/>
          </a:prstGeom>
        </p:spPr>
      </p:pic>
    </p:spTree>
    <p:extLst>
      <p:ext uri="{BB962C8B-B14F-4D97-AF65-F5344CB8AC3E}">
        <p14:creationId xmlns:p14="http://schemas.microsoft.com/office/powerpoint/2010/main" val="2608303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D124B-AADE-5DB3-E32C-93F1214792D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6D639FC-A973-BBE4-2BD6-B8A4DB226FAB}"/>
              </a:ext>
            </a:extLst>
          </p:cNvPr>
          <p:cNvSpPr txBox="1"/>
          <p:nvPr/>
        </p:nvSpPr>
        <p:spPr>
          <a:xfrm>
            <a:off x="0" y="438150"/>
            <a:ext cx="12107779"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Our Pilot Site: Saltsburg, Pennsylvania</a:t>
            </a:r>
            <a:endParaRPr lang="en-US" sz="2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1604477-8ED3-F3AB-6FD9-DA70C13AEC3A}"/>
              </a:ext>
            </a:extLst>
          </p:cNvPr>
          <p:cNvSpPr txBox="1"/>
          <p:nvPr/>
        </p:nvSpPr>
        <p:spPr>
          <a:xfrm>
            <a:off x="279579" y="1026464"/>
            <a:ext cx="7318956" cy="4678204"/>
          </a:xfrm>
          <a:prstGeom prst="rect">
            <a:avLst/>
          </a:prstGeom>
          <a:noFill/>
        </p:spPr>
        <p:txBody>
          <a:bodyPr wrap="square" rtlCol="0">
            <a:spAutoFit/>
          </a:bodyPr>
          <a:lstStyle/>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We have control of the 100-acre site, and development is already underway</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The site has a wastewater treatment plant that we are restoring for lithium extraction</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Four million tons of waste coal on-site</a:t>
            </a:r>
          </a:p>
          <a:p>
            <a:pPr marL="742950" lvl="1" indent="-285750"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Contains $1.2 billion worth of REEs</a:t>
            </a:r>
          </a:p>
          <a:p>
            <a:pPr marL="742950" lvl="1" indent="-285750"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Can be converted into an additional $1.2 billion worth of SAF</a:t>
            </a:r>
            <a:endParaRPr lang="en-US" sz="2800" dirty="0"/>
          </a:p>
          <a:p>
            <a:pPr marL="285750" indent="-285750">
              <a:buFont typeface="Arial" panose="020B0604020202020204" pitchFamily="34" charset="0"/>
              <a:buChar char="•"/>
            </a:pPr>
            <a:endParaRPr lang="en-US" dirty="0"/>
          </a:p>
        </p:txBody>
      </p:sp>
      <p:pic>
        <p:nvPicPr>
          <p:cNvPr id="5" name="Picture 4" descr="A aerial view of a river&#10;&#10;AI-generated content may be incorrect.">
            <a:extLst>
              <a:ext uri="{FF2B5EF4-FFF2-40B4-BE49-F238E27FC236}">
                <a16:creationId xmlns:a16="http://schemas.microsoft.com/office/drawing/2014/main" id="{967F1812-E693-8CD5-D748-CF9343970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626" y="2965622"/>
            <a:ext cx="4668795" cy="3112530"/>
          </a:xfrm>
          <a:prstGeom prst="rect">
            <a:avLst/>
          </a:prstGeom>
        </p:spPr>
      </p:pic>
    </p:spTree>
    <p:extLst>
      <p:ext uri="{BB962C8B-B14F-4D97-AF65-F5344CB8AC3E}">
        <p14:creationId xmlns:p14="http://schemas.microsoft.com/office/powerpoint/2010/main" val="4208915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D79CA-1A4F-7A52-ABA3-2638B09199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46F6BF-AB18-F961-6C41-A9C1DEF52F51}"/>
              </a:ext>
            </a:extLst>
          </p:cNvPr>
          <p:cNvSpPr txBox="1"/>
          <p:nvPr/>
        </p:nvSpPr>
        <p:spPr>
          <a:xfrm>
            <a:off x="0" y="438150"/>
            <a:ext cx="12107779"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Our Plan</a:t>
            </a:r>
            <a:endParaRPr lang="en-US" sz="2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8C04E8A-2E9A-D5CB-EF1E-830FE4967575}"/>
              </a:ext>
            </a:extLst>
          </p:cNvPr>
          <p:cNvSpPr txBox="1"/>
          <p:nvPr/>
        </p:nvSpPr>
        <p:spPr>
          <a:xfrm>
            <a:off x="922701" y="888398"/>
            <a:ext cx="10346598" cy="5262979"/>
          </a:xfrm>
          <a:prstGeom prst="rect">
            <a:avLst/>
          </a:prstGeom>
          <a:noFill/>
        </p:spPr>
        <p:txBody>
          <a:bodyPr wrap="square" rtlCol="0">
            <a:spAutoFit/>
          </a:bodyPr>
          <a:lstStyle/>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Complete the lithium extraction plant to extract lithium from natural brine water; rapid path to productivity (September 2025)</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Build the waste-to-energy plan and begin converting the on-site waste coal into SAF (July 2026)</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Deploy enough gasifiers at the location to eliminate the waste coal over the course of 20 years, keeping capex low, and guaranteeing sustainable jobs</a:t>
            </a:r>
          </a:p>
          <a:p>
            <a:pPr rtl="0" fontAlgn="base">
              <a:buFont typeface="Arial" panose="020B0604020202020204" pitchFamily="34" charset="0"/>
              <a:buChar char="•"/>
            </a:pPr>
            <a:endParaRPr lang="en-US" sz="28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800" b="0" i="0" u="none" strike="noStrike" dirty="0">
                <a:solidFill>
                  <a:srgbClr val="000000"/>
                </a:solidFill>
                <a:effectLst/>
                <a:latin typeface="Arial" panose="020B0604020202020204" pitchFamily="34" charset="0"/>
              </a:rPr>
              <a:t> Acquire the rights to further sites with larger quantities of waste coal and upscale our proven processes (2027)</a:t>
            </a:r>
          </a:p>
        </p:txBody>
      </p:sp>
    </p:spTree>
    <p:extLst>
      <p:ext uri="{BB962C8B-B14F-4D97-AF65-F5344CB8AC3E}">
        <p14:creationId xmlns:p14="http://schemas.microsoft.com/office/powerpoint/2010/main" val="3738787227"/>
      </p:ext>
    </p:extLst>
  </p:cSld>
  <p:clrMapOvr>
    <a:masterClrMapping/>
  </p:clrMapOvr>
</p:sld>
</file>

<file path=ppt/theme/theme1.xml><?xml version="1.0" encoding="utf-8"?>
<a:theme xmlns:a="http://schemas.openxmlformats.org/drawingml/2006/main" name="Custom">
  <a:themeElements>
    <a:clrScheme name="Tech presentation">
      <a:dk1>
        <a:srgbClr val="000000"/>
      </a:dk1>
      <a:lt1>
        <a:srgbClr val="FFFFFF"/>
      </a:lt1>
      <a:dk2>
        <a:srgbClr val="435369"/>
      </a:dk2>
      <a:lt2>
        <a:srgbClr val="E8E8E8"/>
      </a:lt2>
      <a:accent1>
        <a:srgbClr val="A53F51"/>
      </a:accent1>
      <a:accent2>
        <a:srgbClr val="E89756"/>
      </a:accent2>
      <a:accent3>
        <a:srgbClr val="2F3342"/>
      </a:accent3>
      <a:accent4>
        <a:srgbClr val="2B2052"/>
      </a:accent4>
      <a:accent5>
        <a:srgbClr val="00023A"/>
      </a:accent5>
      <a:accent6>
        <a:srgbClr val="7E7E7E"/>
      </a:accent6>
      <a:hlink>
        <a:srgbClr val="467886"/>
      </a:hlink>
      <a:folHlink>
        <a:srgbClr val="96607D"/>
      </a:folHlink>
    </a:clrScheme>
    <a:fontScheme name="Custom 99">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55661986_wac_CP_V19" id="{030227AD-26D8-46F7-B412-6532AF4DDFEA}" vid="{787E6F9C-FC70-455D-8D81-5DEDA8A08F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048343-1EA9-44C3-883E-652FAAF0713E}">
  <ds:schemaRefs>
    <ds:schemaRef ds:uri="http://schemas.microsoft.com/sharepoint/v3/contenttype/forms"/>
  </ds:schemaRefs>
</ds:datastoreItem>
</file>

<file path=customXml/itemProps2.xml><?xml version="1.0" encoding="utf-8"?>
<ds:datastoreItem xmlns:ds="http://schemas.openxmlformats.org/officeDocument/2006/customXml" ds:itemID="{85C2645A-E767-4D7E-984D-234E531E4556}">
  <ds:schemaRefs>
    <ds:schemaRef ds:uri="71af3243-3dd4-4a8d-8c0d-dd76da1f02a5"/>
    <ds:schemaRef ds:uri="http://purl.org/dc/term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purl.org/dc/dcmitype/"/>
    <ds:schemaRef ds:uri="http://schemas.microsoft.com/sharepoint/v3"/>
    <ds:schemaRef ds:uri="http://schemas.openxmlformats.org/package/2006/metadata/core-properties"/>
    <ds:schemaRef ds:uri="230e9df3-be65-4c73-a93b-d1236ebd677e"/>
    <ds:schemaRef ds:uri="16c05727-aa75-4e4a-9b5f-8a80a1165891"/>
    <ds:schemaRef ds:uri="http://purl.org/dc/elements/1.1/"/>
  </ds:schemaRefs>
</ds:datastoreItem>
</file>

<file path=customXml/itemProps3.xml><?xml version="1.0" encoding="utf-8"?>
<ds:datastoreItem xmlns:ds="http://schemas.openxmlformats.org/officeDocument/2006/customXml" ds:itemID="{5F2A2379-DD35-4769-BFD6-4857D72F8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{3AE17E67-5D3A-44EC-ADBE-B6224F3ACF8F}tf55661986_win32</Template>
  <TotalTime>28607</TotalTime>
  <Words>1430</Words>
  <Application>Microsoft Office PowerPoint</Application>
  <PresentationFormat>Widescreen</PresentationFormat>
  <Paragraphs>106</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Calibri</vt:lpstr>
      <vt:lpstr>Calibri Light</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 Smith</dc:creator>
  <cp:lastModifiedBy>david lavigne</cp:lastModifiedBy>
  <cp:revision>130</cp:revision>
  <cp:lastPrinted>2024-12-18T21:52:18Z</cp:lastPrinted>
  <dcterms:created xsi:type="dcterms:W3CDTF">2024-09-17T18:28:28Z</dcterms:created>
  <dcterms:modified xsi:type="dcterms:W3CDTF">2025-04-26T19:35:43Z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